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0" r:id="rId3"/>
    <p:sldId id="258" r:id="rId4"/>
    <p:sldId id="259" r:id="rId5"/>
    <p:sldId id="265" r:id="rId6"/>
    <p:sldId id="266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8" r:id="rId15"/>
    <p:sldId id="27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28" autoAdjust="0"/>
  </p:normalViewPr>
  <p:slideViewPr>
    <p:cSldViewPr>
      <p:cViewPr varScale="1">
        <p:scale>
          <a:sx n="128" d="100"/>
          <a:sy n="128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99899-2785-4D69-93EC-59A2BBB9CC8C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94863-E632-4EF7-B441-E754A4A570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906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94863-E632-4EF7-B441-E754A4A570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378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94863-E632-4EF7-B441-E754A4A570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52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94863-E632-4EF7-B441-E754A4A570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52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94863-E632-4EF7-B441-E754A4A570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52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94863-E632-4EF7-B441-E754A4A570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521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94863-E632-4EF7-B441-E754A4A570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521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94863-E632-4EF7-B441-E754A4A570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521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94863-E632-4EF7-B441-E754A4A570D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521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194863-E632-4EF7-B441-E754A4A570D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52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1ADB4-5C79-4392-91F0-D6B604A0E94C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75B3-5CA6-4C4B-BDB4-539F97C296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053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1ADB4-5C79-4392-91F0-D6B604A0E94C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75B3-5CA6-4C4B-BDB4-539F97C296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87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1ADB4-5C79-4392-91F0-D6B604A0E94C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75B3-5CA6-4C4B-BDB4-539F97C296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9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1ADB4-5C79-4392-91F0-D6B604A0E94C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75B3-5CA6-4C4B-BDB4-539F97C296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3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1ADB4-5C79-4392-91F0-D6B604A0E94C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75B3-5CA6-4C4B-BDB4-539F97C296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083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1ADB4-5C79-4392-91F0-D6B604A0E94C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75B3-5CA6-4C4B-BDB4-539F97C296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96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1ADB4-5C79-4392-91F0-D6B604A0E94C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75B3-5CA6-4C4B-BDB4-539F97C296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53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1ADB4-5C79-4392-91F0-D6B604A0E94C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75B3-5CA6-4C4B-BDB4-539F97C296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3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1ADB4-5C79-4392-91F0-D6B604A0E94C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75B3-5CA6-4C4B-BDB4-539F97C296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8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1ADB4-5C79-4392-91F0-D6B604A0E94C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75B3-5CA6-4C4B-BDB4-539F97C296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63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1ADB4-5C79-4392-91F0-D6B604A0E94C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75B3-5CA6-4C4B-BDB4-539F97C296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1ADB4-5C79-4392-91F0-D6B604A0E94C}" type="datetimeFigureOut">
              <a:rPr lang="en-US" smtClean="0"/>
              <a:t>3/22/2011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575B3-5CA6-4C4B-BDB4-539F97C2966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30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374799"/>
            <a:ext cx="8496944" cy="3558257"/>
          </a:xfrm>
        </p:spPr>
        <p:txBody>
          <a:bodyPr>
            <a:normAutofit fontScale="90000"/>
          </a:bodyPr>
          <a:lstStyle/>
          <a:p>
            <a:r>
              <a:rPr lang="en-US" sz="22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S</a:t>
            </a:r>
            <a:r>
              <a:rPr lang="en-US" sz="153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4</a:t>
            </a:r>
            <a:r>
              <a:rPr lang="en-US" sz="22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P</a:t>
            </a: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 err="1" smtClean="0"/>
              <a:t>SecPAL</a:t>
            </a:r>
            <a:r>
              <a:rPr lang="en-US" sz="8000" dirty="0" smtClean="0"/>
              <a:t> for Privacy</a:t>
            </a:r>
            <a:endParaRPr lang="en-US" sz="8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4916760"/>
            <a:ext cx="6624736" cy="1941240"/>
          </a:xfrm>
        </p:spPr>
        <p:txBody>
          <a:bodyPr>
            <a:normAutofit/>
          </a:bodyPr>
          <a:lstStyle/>
          <a:p>
            <a:r>
              <a:rPr lang="es-ES" dirty="0" err="1" smtClean="0"/>
              <a:t>Moritz</a:t>
            </a:r>
            <a:r>
              <a:rPr lang="es-ES" dirty="0" smtClean="0"/>
              <a:t> Becker         MSRC, Cambridge</a:t>
            </a:r>
          </a:p>
          <a:p>
            <a:r>
              <a:rPr lang="es-ES" b="1" u="sng" dirty="0" smtClean="0"/>
              <a:t>Alexander </a:t>
            </a:r>
            <a:r>
              <a:rPr lang="es-ES" b="1" u="sng" dirty="0" err="1" smtClean="0"/>
              <a:t>Malkis</a:t>
            </a:r>
            <a:r>
              <a:rPr lang="es-ES" b="1" u="sng" dirty="0" smtClean="0"/>
              <a:t>        IMDEA, Madrid</a:t>
            </a:r>
          </a:p>
          <a:p>
            <a:r>
              <a:rPr lang="es-ES" dirty="0" smtClean="0"/>
              <a:t>Laurent </a:t>
            </a:r>
            <a:r>
              <a:rPr lang="es-ES" dirty="0" err="1" smtClean="0"/>
              <a:t>Bussard</a:t>
            </a:r>
            <a:r>
              <a:rPr lang="es-ES" dirty="0" smtClean="0"/>
              <a:t>            EMIC, </a:t>
            </a:r>
            <a:r>
              <a:rPr lang="es-ES" dirty="0" err="1" smtClean="0"/>
              <a:t>Aachen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98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Segoe UI Symbol"/>
                <a:cs typeface="Courier New" pitchFamily="49" charset="0"/>
              </a:rPr>
              <a:t>U → S</a:t>
            </a: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S" dirty="0" err="1" smtClean="0"/>
              <a:t>Choose</a:t>
            </a:r>
            <a:r>
              <a:rPr lang="es-ES" dirty="0" smtClean="0"/>
              <a:t> </a:t>
            </a:r>
            <a:r>
              <a:rPr lang="es-ES" dirty="0" err="1" smtClean="0"/>
              <a:t>Pref</a:t>
            </a:r>
            <a:r>
              <a:rPr lang="es-ES" dirty="0" smtClean="0"/>
              <a:t>, Pol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 err="1" smtClean="0"/>
              <a:t>Check</a:t>
            </a:r>
            <a:r>
              <a:rPr lang="es-ES" dirty="0" smtClean="0"/>
              <a:t> </a:t>
            </a:r>
            <a:r>
              <a:rPr lang="es-ES" dirty="0" err="1" smtClean="0"/>
              <a:t>Pref</a:t>
            </a:r>
            <a:r>
              <a:rPr lang="es-ES" b="1" dirty="0" err="1" smtClean="0">
                <a:latin typeface="MS PMincho"/>
                <a:ea typeface="MS PMincho"/>
              </a:rPr>
              <a:t>⊧</a:t>
            </a:r>
            <a:r>
              <a:rPr lang="es-ES" dirty="0" err="1" smtClean="0"/>
              <a:t>Pol</a:t>
            </a:r>
            <a:endParaRPr lang="es-ES" dirty="0" smtClean="0"/>
          </a:p>
          <a:p>
            <a:pPr marL="514350" indent="-514350">
              <a:buFont typeface="+mj-lt"/>
              <a:buAutoNum type="arabicPeriod"/>
            </a:pPr>
            <a:r>
              <a:rPr lang="es-ES" dirty="0" smtClean="0"/>
              <a:t>S </a:t>
            </a:r>
            <a:r>
              <a:rPr lang="es-ES" dirty="0" err="1" smtClean="0"/>
              <a:t>keeps</a:t>
            </a:r>
            <a:r>
              <a:rPr lang="es-ES" dirty="0" smtClean="0"/>
              <a:t> a </a:t>
            </a:r>
            <a:r>
              <a:rPr lang="es-ES" dirty="0" err="1" smtClean="0"/>
              <a:t>copy</a:t>
            </a:r>
            <a:r>
              <a:rPr lang="es-ES" dirty="0" smtClean="0"/>
              <a:t> of</a:t>
            </a:r>
            <a:br>
              <a:rPr lang="es-ES" dirty="0" smtClean="0"/>
            </a:br>
            <a:r>
              <a:rPr lang="es-ES" dirty="0" smtClean="0"/>
              <a:t>        </a:t>
            </a:r>
            <a:r>
              <a:rPr lang="es-ES" dirty="0" err="1" smtClean="0"/>
              <a:t>instantiated</a:t>
            </a:r>
            <a:r>
              <a:rPr lang="es-ES" dirty="0" smtClean="0"/>
              <a:t> </a:t>
            </a:r>
            <a:r>
              <a:rPr lang="es-ES" dirty="0" err="1" smtClean="0"/>
              <a:t>Pref</a:t>
            </a:r>
            <a:r>
              <a:rPr lang="es-ES" dirty="0" smtClean="0"/>
              <a:t>, Pol,</a:t>
            </a:r>
            <a:br>
              <a:rPr lang="es-ES" dirty="0" smtClean="0"/>
            </a:br>
            <a:r>
              <a:rPr lang="es-ES" dirty="0" smtClean="0"/>
              <a:t>and </a:t>
            </a:r>
            <a:r>
              <a:rPr lang="es-ES" dirty="0" err="1" smtClean="0"/>
              <a:t>uninstantiated</a:t>
            </a:r>
            <a:r>
              <a:rPr lang="es-ES" dirty="0" smtClean="0"/>
              <a:t> </a:t>
            </a:r>
            <a:r>
              <a:rPr lang="es-ES" dirty="0" err="1" smtClean="0"/>
              <a:t>Pref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1287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Segoe UI Symbol"/>
                <a:cs typeface="Courier New" pitchFamily="49" charset="0"/>
              </a:rPr>
              <a:t>S </a:t>
            </a:r>
            <a:r>
              <a:rPr lang="en-US" smtClean="0">
                <a:ea typeface="Segoe UI Symbol"/>
                <a:cs typeface="Courier New" pitchFamily="49" charset="0"/>
              </a:rPr>
              <a:t>→ </a:t>
            </a:r>
            <a:r>
              <a:rPr lang="en-US" smtClean="0">
                <a:ea typeface="Segoe UI Symbol"/>
                <a:cs typeface="Courier New" pitchFamily="49" charset="0"/>
              </a:rPr>
              <a:t>S’</a:t>
            </a: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algn="ctr">
              <a:buNone/>
            </a:pPr>
            <a:r>
              <a:rPr lang="en-US" sz="3200" dirty="0" smtClean="0">
                <a:latin typeface="+mj-lt"/>
                <a:ea typeface="Segoe UI Symbol"/>
                <a:cs typeface="Arial"/>
              </a:rPr>
              <a:t>❬</a:t>
            </a:r>
            <a:r>
              <a:rPr lang="es-ES" sz="3200" dirty="0" err="1" smtClean="0"/>
              <a:t>send</a:t>
            </a:r>
            <a:r>
              <a:rPr lang="es-ES" sz="3200" dirty="0" smtClean="0"/>
              <a:t> </a:t>
            </a:r>
            <a:r>
              <a:rPr lang="en-US" sz="3200" dirty="0" smtClean="0">
                <a:latin typeface="Courier New" pitchFamily="49" charset="0"/>
                <a:ea typeface="Segoe UI Symbol"/>
                <a:cs typeface="Courier New" pitchFamily="49" charset="0"/>
              </a:rPr>
              <a:t>Email</a:t>
            </a:r>
            <a:r>
              <a:rPr lang="en-US" sz="3200" dirty="0" smtClean="0"/>
              <a:t> </a:t>
            </a:r>
            <a:r>
              <a:rPr lang="en-US" sz="3200" dirty="0"/>
              <a:t>to</a:t>
            </a:r>
            <a:r>
              <a:rPr lang="en-US" sz="3200" dirty="0">
                <a:latin typeface="Segoe UI Symbol"/>
                <a:ea typeface="Segoe UI Symbol"/>
                <a:cs typeface="Arial"/>
              </a:rPr>
              <a:t> </a:t>
            </a:r>
            <a:r>
              <a:rPr lang="en-US" sz="3200" dirty="0" smtClean="0">
                <a:latin typeface="Courier New" pitchFamily="49" charset="0"/>
                <a:cs typeface="Courier New" pitchFamily="49" charset="0"/>
              </a:rPr>
              <a:t>Marketing</a:t>
            </a:r>
            <a:r>
              <a:rPr lang="en-US" sz="3200" dirty="0" smtClean="0">
                <a:latin typeface="+mj-lt"/>
                <a:ea typeface="Segoe UI Symbol"/>
                <a:cs typeface="Arial"/>
              </a:rPr>
              <a:t>❭</a:t>
            </a:r>
            <a:r>
              <a:rPr lang="en-US" sz="3200" dirty="0" smtClean="0">
                <a:latin typeface="+mj-lt"/>
                <a:ea typeface="Segoe UI Symbol"/>
                <a:cs typeface="Arial"/>
                <a:sym typeface="Symbol"/>
              </a:rPr>
              <a:t></a:t>
            </a:r>
            <a:r>
              <a:rPr lang="en-US" sz="3200" b="1" dirty="0" err="1" smtClean="0">
                <a:latin typeface="+mj-lt"/>
                <a:ea typeface="Segoe UI Symbol"/>
                <a:cs typeface="Arial"/>
                <a:sym typeface="Symbol"/>
              </a:rPr>
              <a:t>Beh</a:t>
            </a:r>
            <a:endParaRPr lang="en-US" sz="3200" b="1" dirty="0" smtClean="0">
              <a:latin typeface="+mj-lt"/>
            </a:endParaRPr>
          </a:p>
          <a:p>
            <a:pPr marL="514350" lvl="1" indent="-514350">
              <a:buFont typeface="+mj-lt"/>
              <a:buAutoNum type="arabicPeriod"/>
            </a:pPr>
            <a:r>
              <a:rPr lang="es-ES" sz="3200" dirty="0" err="1" smtClean="0"/>
              <a:t>Does</a:t>
            </a:r>
            <a:r>
              <a:rPr lang="es-ES" sz="3200" dirty="0" smtClean="0"/>
              <a:t> Pol(S) </a:t>
            </a:r>
            <a:r>
              <a:rPr lang="es-ES" sz="3200" dirty="0" err="1" smtClean="0"/>
              <a:t>allow</a:t>
            </a:r>
            <a:r>
              <a:rPr lang="es-ES" sz="3200" dirty="0" smtClean="0"/>
              <a:t> </a:t>
            </a:r>
            <a:r>
              <a:rPr lang="en-US" sz="3200" dirty="0" smtClean="0">
                <a:ea typeface="Segoe UI Symbol"/>
                <a:cs typeface="Arial"/>
              </a:rPr>
              <a:t>❬</a:t>
            </a:r>
            <a:r>
              <a:rPr lang="es-ES" sz="3200" dirty="0" err="1" smtClean="0"/>
              <a:t>send</a:t>
            </a:r>
            <a:r>
              <a:rPr lang="es-ES" sz="3200" dirty="0" smtClean="0"/>
              <a:t>…</a:t>
            </a:r>
            <a:r>
              <a:rPr lang="en-US" sz="3200" dirty="0" smtClean="0">
                <a:ea typeface="Segoe UI Symbol"/>
                <a:cs typeface="Arial"/>
              </a:rPr>
              <a:t>❭</a:t>
            </a:r>
          </a:p>
          <a:p>
            <a:pPr marL="514350" lvl="1" indent="-514350">
              <a:buFont typeface="+mj-lt"/>
              <a:buAutoNum type="arabicPeriod"/>
            </a:pPr>
            <a:r>
              <a:rPr lang="es-ES" sz="3200" dirty="0" err="1" smtClean="0"/>
              <a:t>Check</a:t>
            </a:r>
            <a:r>
              <a:rPr lang="es-ES" sz="3200" dirty="0" smtClean="0"/>
              <a:t> </a:t>
            </a:r>
            <a:r>
              <a:rPr lang="es-ES" sz="3200" dirty="0" err="1" smtClean="0"/>
              <a:t>Pref</a:t>
            </a:r>
            <a:r>
              <a:rPr lang="es-ES" sz="3200" dirty="0" smtClean="0"/>
              <a:t>(U)</a:t>
            </a:r>
            <a:r>
              <a:rPr lang="es-ES" sz="3200" b="1" dirty="0" smtClean="0">
                <a:latin typeface="MS PMincho"/>
                <a:ea typeface="MS PMincho"/>
              </a:rPr>
              <a:t>⊧</a:t>
            </a:r>
            <a:r>
              <a:rPr lang="es-ES" sz="3200" dirty="0" smtClean="0"/>
              <a:t>Pol(S’)</a:t>
            </a:r>
          </a:p>
          <a:p>
            <a:pPr marL="514350" lvl="1" indent="-514350">
              <a:buFont typeface="+mj-lt"/>
              <a:buAutoNum type="arabicPeriod"/>
            </a:pPr>
            <a:r>
              <a:rPr lang="es-ES" sz="3200" dirty="0" smtClean="0"/>
              <a:t>S’ </a:t>
            </a:r>
            <a:r>
              <a:rPr lang="es-ES" sz="3200" dirty="0" err="1" smtClean="0"/>
              <a:t>keeps</a:t>
            </a:r>
            <a:r>
              <a:rPr lang="es-ES" sz="3200" dirty="0" smtClean="0"/>
              <a:t> a </a:t>
            </a:r>
            <a:r>
              <a:rPr lang="es-ES" sz="3200" dirty="0" err="1" smtClean="0"/>
              <a:t>copy</a:t>
            </a:r>
            <a:r>
              <a:rPr lang="es-ES" sz="3200" dirty="0" smtClean="0"/>
              <a:t> of</a:t>
            </a:r>
            <a:br>
              <a:rPr lang="es-ES" sz="3200" dirty="0" smtClean="0"/>
            </a:br>
            <a:r>
              <a:rPr lang="es-ES" sz="3200" dirty="0" smtClean="0"/>
              <a:t>        </a:t>
            </a:r>
            <a:r>
              <a:rPr lang="es-ES" sz="3200" dirty="0" err="1" smtClean="0"/>
              <a:t>instantiated</a:t>
            </a:r>
            <a:r>
              <a:rPr lang="es-ES" sz="3200" dirty="0" smtClean="0"/>
              <a:t> </a:t>
            </a:r>
            <a:r>
              <a:rPr lang="es-ES" sz="3200" dirty="0" err="1" smtClean="0"/>
              <a:t>Pref</a:t>
            </a:r>
            <a:r>
              <a:rPr lang="es-ES" sz="3200" dirty="0" smtClean="0"/>
              <a:t>(U), Pol(S’),</a:t>
            </a:r>
            <a:br>
              <a:rPr lang="es-ES" sz="3200" dirty="0" smtClean="0"/>
            </a:br>
            <a:r>
              <a:rPr lang="es-ES" sz="3200" dirty="0" smtClean="0"/>
              <a:t>and </a:t>
            </a:r>
            <a:r>
              <a:rPr lang="es-ES" sz="3200" dirty="0" err="1" smtClean="0"/>
              <a:t>uninstantiated</a:t>
            </a:r>
            <a:r>
              <a:rPr lang="es-ES" sz="3200" dirty="0" smtClean="0"/>
              <a:t> </a:t>
            </a:r>
            <a:r>
              <a:rPr lang="es-ES" sz="3200" dirty="0" err="1" smtClean="0"/>
              <a:t>Pref</a:t>
            </a:r>
            <a:r>
              <a:rPr lang="es-ES" sz="3200" dirty="0" smtClean="0"/>
              <a:t>(U)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09457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Segoe UI Symbol"/>
                <a:cs typeface="Courier New" pitchFamily="49" charset="0"/>
              </a:rPr>
              <a:t>Policy evolution</a:t>
            </a: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s-ES" dirty="0" smtClean="0"/>
              <a:t>S </a:t>
            </a:r>
            <a:r>
              <a:rPr lang="es-ES" dirty="0" err="1" smtClean="0"/>
              <a:t>wants</a:t>
            </a:r>
            <a:r>
              <a:rPr lang="es-ES" dirty="0" smtClean="0"/>
              <a:t>:</a:t>
            </a:r>
          </a:p>
          <a:p>
            <a:pPr lvl="1"/>
            <a:r>
              <a:rPr lang="es-ES" dirty="0" err="1" smtClean="0"/>
              <a:t>Disclose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previously</a:t>
            </a:r>
            <a:r>
              <a:rPr lang="es-ES" dirty="0" smtClean="0"/>
              <a:t> </a:t>
            </a:r>
            <a:r>
              <a:rPr lang="es-ES" dirty="0" err="1" smtClean="0"/>
              <a:t>unknown</a:t>
            </a:r>
            <a:r>
              <a:rPr lang="es-ES" dirty="0" smtClean="0"/>
              <a:t> </a:t>
            </a:r>
            <a:r>
              <a:rPr lang="es-ES" dirty="0" err="1" smtClean="0"/>
              <a:t>party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endParaRPr lang="es-ES" dirty="0" smtClean="0"/>
          </a:p>
          <a:p>
            <a:pPr lvl="1"/>
            <a:r>
              <a:rPr lang="es-ES" dirty="0" err="1" smtClean="0"/>
              <a:t>Not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notify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user</a:t>
            </a:r>
            <a:r>
              <a:rPr lang="es-ES" dirty="0" smtClean="0"/>
              <a:t> </a:t>
            </a:r>
            <a:r>
              <a:rPr lang="es-ES" dirty="0" err="1" smtClean="0"/>
              <a:t>despite</a:t>
            </a:r>
            <a:r>
              <a:rPr lang="es-ES" dirty="0" smtClean="0"/>
              <a:t> </a:t>
            </a:r>
            <a:r>
              <a:rPr lang="es-ES" dirty="0" err="1" smtClean="0"/>
              <a:t>having</a:t>
            </a:r>
            <a:r>
              <a:rPr lang="es-ES" dirty="0" smtClean="0"/>
              <a:t> </a:t>
            </a:r>
            <a:r>
              <a:rPr lang="es-ES" dirty="0" err="1" smtClean="0"/>
              <a:t>promised</a:t>
            </a:r>
            <a:r>
              <a:rPr lang="es-ES" dirty="0" smtClean="0"/>
              <a:t> so </a:t>
            </a:r>
          </a:p>
          <a:p>
            <a:r>
              <a:rPr lang="es-ES" dirty="0" err="1" smtClean="0"/>
              <a:t>User</a:t>
            </a:r>
            <a:r>
              <a:rPr lang="es-ES" dirty="0" smtClean="0"/>
              <a:t> </a:t>
            </a:r>
            <a:r>
              <a:rPr lang="es-ES" dirty="0" err="1" smtClean="0"/>
              <a:t>feels</a:t>
            </a:r>
            <a:r>
              <a:rPr lang="es-ES" dirty="0" smtClean="0"/>
              <a:t> ok, </a:t>
            </a:r>
            <a:r>
              <a:rPr lang="es-ES" dirty="0" err="1" smtClean="0"/>
              <a:t>if</a:t>
            </a:r>
            <a:r>
              <a:rPr lang="es-ES" dirty="0" smtClean="0"/>
              <a:t> </a:t>
            </a:r>
            <a:r>
              <a:rPr lang="es-ES" dirty="0" err="1" smtClean="0"/>
              <a:t>preference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still</a:t>
            </a:r>
            <a:r>
              <a:rPr lang="es-ES" dirty="0" smtClean="0"/>
              <a:t> </a:t>
            </a:r>
            <a:r>
              <a:rPr lang="es-ES" dirty="0" err="1" smtClean="0"/>
              <a:t>satisfied</a:t>
            </a:r>
            <a:endParaRPr lang="es-ES" dirty="0" smtClean="0"/>
          </a:p>
          <a:p>
            <a:r>
              <a:rPr lang="es-ES" dirty="0" smtClean="0"/>
              <a:t>S has </a:t>
            </a:r>
            <a:r>
              <a:rPr lang="es-ES" dirty="0" err="1" smtClean="0"/>
              <a:t>to</a:t>
            </a:r>
            <a:r>
              <a:rPr lang="es-ES" dirty="0" smtClean="0"/>
              <a:t>:</a:t>
            </a:r>
          </a:p>
          <a:p>
            <a:pPr lvl="1"/>
            <a:r>
              <a:rPr lang="es-ES" dirty="0" err="1" smtClean="0"/>
              <a:t>Amend</a:t>
            </a:r>
            <a:r>
              <a:rPr lang="es-ES" dirty="0" smtClean="0"/>
              <a:t> </a:t>
            </a:r>
            <a:r>
              <a:rPr lang="es-ES" dirty="0" err="1" smtClean="0"/>
              <a:t>policy</a:t>
            </a:r>
            <a:r>
              <a:rPr lang="es-ES" dirty="0" smtClean="0"/>
              <a:t> </a:t>
            </a:r>
            <a:r>
              <a:rPr lang="es-ES" dirty="0" err="1" smtClean="0"/>
              <a:t>such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new </a:t>
            </a:r>
            <a:r>
              <a:rPr lang="es-ES" dirty="0" err="1" smtClean="0"/>
              <a:t>behaviours</a:t>
            </a:r>
            <a:r>
              <a:rPr lang="es-ES" dirty="0" smtClean="0"/>
              <a:t> </a:t>
            </a:r>
            <a:r>
              <a:rPr lang="es-ES" dirty="0" err="1" smtClean="0"/>
              <a:t>comply</a:t>
            </a:r>
            <a:r>
              <a:rPr lang="es-ES" dirty="0"/>
              <a:t> </a:t>
            </a:r>
            <a:r>
              <a:rPr lang="es-ES" dirty="0" smtClean="0"/>
              <a:t>and </a:t>
            </a:r>
            <a:r>
              <a:rPr lang="es-ES" dirty="0" err="1" smtClean="0"/>
              <a:t>check</a:t>
            </a:r>
            <a:r>
              <a:rPr lang="es-ES" dirty="0" smtClean="0"/>
              <a:t> </a:t>
            </a:r>
            <a:r>
              <a:rPr lang="es-ES" dirty="0" err="1" smtClean="0"/>
              <a:t>Pref</a:t>
            </a:r>
            <a:r>
              <a:rPr lang="es-ES" b="1" dirty="0" err="1" smtClean="0">
                <a:latin typeface="MS PMincho"/>
                <a:ea typeface="MS PMincho"/>
              </a:rPr>
              <a:t>⊧</a:t>
            </a:r>
            <a:r>
              <a:rPr lang="es-ES" dirty="0" err="1" smtClean="0"/>
              <a:t>NewPol</a:t>
            </a:r>
            <a:r>
              <a:rPr lang="es-ES" dirty="0" smtClean="0"/>
              <a:t>,  </a:t>
            </a:r>
            <a:r>
              <a:rPr lang="es-ES" dirty="0" err="1" smtClean="0"/>
              <a:t>or</a:t>
            </a:r>
            <a:endParaRPr lang="es-ES" dirty="0" smtClean="0"/>
          </a:p>
          <a:p>
            <a:pPr lvl="1"/>
            <a:r>
              <a:rPr lang="es-ES" dirty="0" err="1" smtClean="0"/>
              <a:t>Continue</a:t>
            </a:r>
            <a:r>
              <a:rPr lang="es-ES" dirty="0" smtClean="0"/>
              <a:t> </a:t>
            </a:r>
            <a:r>
              <a:rPr lang="es-ES" dirty="0" err="1" smtClean="0"/>
              <a:t>complying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OldPol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4051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>
                <a:ea typeface="Segoe UI Symbol"/>
                <a:cs typeface="Courier New" pitchFamily="49" charset="0"/>
              </a:rPr>
              <a:t>Guarantees</a:t>
            </a:r>
            <a:r>
              <a:rPr lang="es-ES" dirty="0" smtClean="0">
                <a:ea typeface="Segoe UI Symbol"/>
                <a:cs typeface="Courier New" pitchFamily="49" charset="0"/>
              </a:rPr>
              <a:t>: U </a:t>
            </a:r>
            <a:r>
              <a:rPr lang="en-US" dirty="0">
                <a:ea typeface="Segoe UI Symbol"/>
                <a:cs typeface="Courier New" pitchFamily="49" charset="0"/>
              </a:rPr>
              <a:t>→ </a:t>
            </a:r>
            <a:r>
              <a:rPr lang="en-US" dirty="0" smtClean="0">
                <a:ea typeface="Segoe UI Symbol"/>
                <a:cs typeface="Courier New" pitchFamily="49" charset="0"/>
              </a:rPr>
              <a:t>S (and policy evolves)</a:t>
            </a: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s-ES" dirty="0" err="1" smtClean="0"/>
              <a:t>If</a:t>
            </a:r>
            <a:r>
              <a:rPr lang="es-ES" dirty="0" smtClean="0"/>
              <a:t> PII at S, </a:t>
            </a:r>
            <a:r>
              <a:rPr lang="es-ES" dirty="0" err="1" smtClean="0"/>
              <a:t>then</a:t>
            </a:r>
            <a:r>
              <a:rPr lang="es-ES" dirty="0" smtClean="0"/>
              <a:t> U has </a:t>
            </a:r>
            <a:r>
              <a:rPr lang="es-ES" dirty="0" err="1" smtClean="0"/>
              <a:t>sent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before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If</a:t>
            </a:r>
            <a:r>
              <a:rPr lang="es-ES" dirty="0" smtClean="0"/>
              <a:t> trace of S </a:t>
            </a:r>
            <a:r>
              <a:rPr lang="es-ES" dirty="0" err="1" smtClean="0"/>
              <a:t>complies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(</a:t>
            </a:r>
            <a:r>
              <a:rPr lang="es-ES" dirty="0" err="1" smtClean="0"/>
              <a:t>current</a:t>
            </a:r>
            <a:r>
              <a:rPr lang="es-ES" dirty="0" smtClean="0"/>
              <a:t>) Pol, </a:t>
            </a:r>
            <a:r>
              <a:rPr lang="es-ES" dirty="0" err="1" smtClean="0"/>
              <a:t>then</a:t>
            </a: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   trace of S </a:t>
            </a:r>
            <a:r>
              <a:rPr lang="es-ES" dirty="0" err="1" smtClean="0"/>
              <a:t>complies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Pref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26406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>
                <a:ea typeface="Segoe UI Symbol"/>
                <a:cs typeface="Courier New" pitchFamily="49" charset="0"/>
              </a:rPr>
              <a:t>Guarantees</a:t>
            </a:r>
            <a:r>
              <a:rPr lang="es-ES" dirty="0" smtClean="0">
                <a:ea typeface="Segoe UI Symbol"/>
                <a:cs typeface="Courier New" pitchFamily="49" charset="0"/>
              </a:rPr>
              <a:t>:</a:t>
            </a:r>
            <a:br>
              <a:rPr lang="es-ES" dirty="0" smtClean="0">
                <a:ea typeface="Segoe UI Symbol"/>
                <a:cs typeface="Courier New" pitchFamily="49" charset="0"/>
              </a:rPr>
            </a:br>
            <a:r>
              <a:rPr lang="es-ES" dirty="0" smtClean="0">
                <a:ea typeface="Segoe UI Symbol"/>
                <a:cs typeface="Courier New" pitchFamily="49" charset="0"/>
              </a:rPr>
              <a:t>U</a:t>
            </a:r>
            <a:r>
              <a:rPr lang="en-US" dirty="0" smtClean="0">
                <a:ea typeface="Segoe UI Symbol"/>
                <a:cs typeface="Courier New" pitchFamily="49" charset="0"/>
              </a:rPr>
              <a:t>→S, </a:t>
            </a:r>
            <a:r>
              <a:rPr lang="es-ES" dirty="0" smtClean="0">
                <a:ea typeface="Segoe UI Symbol"/>
                <a:cs typeface="Courier New" pitchFamily="49" charset="0"/>
              </a:rPr>
              <a:t>S</a:t>
            </a:r>
            <a:r>
              <a:rPr lang="en-US" dirty="0" smtClean="0">
                <a:ea typeface="Segoe UI Symbol"/>
                <a:cs typeface="Courier New" pitchFamily="49" charset="0"/>
              </a:rPr>
              <a:t>→S’ (and policy evolves)</a:t>
            </a: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s-ES" dirty="0" err="1" smtClean="0"/>
              <a:t>If</a:t>
            </a:r>
            <a:r>
              <a:rPr lang="es-ES" dirty="0" smtClean="0"/>
              <a:t> PII at S’, </a:t>
            </a:r>
            <a:r>
              <a:rPr lang="es-ES" dirty="0" err="1" smtClean="0"/>
              <a:t>then</a:t>
            </a:r>
            <a:endParaRPr lang="es-ES" dirty="0"/>
          </a:p>
          <a:p>
            <a:pPr lvl="1"/>
            <a:r>
              <a:rPr lang="es-ES" dirty="0" smtClean="0"/>
              <a:t>U has </a:t>
            </a:r>
            <a:r>
              <a:rPr lang="es-ES" dirty="0" err="1" smtClean="0"/>
              <a:t>sent</a:t>
            </a:r>
            <a:r>
              <a:rPr lang="es-ES" dirty="0" smtClean="0"/>
              <a:t> PII </a:t>
            </a:r>
            <a:r>
              <a:rPr lang="es-ES" dirty="0" err="1" smtClean="0"/>
              <a:t>to</a:t>
            </a:r>
            <a:r>
              <a:rPr lang="es-ES" dirty="0" smtClean="0"/>
              <a:t> S’, </a:t>
            </a:r>
            <a:r>
              <a:rPr lang="es-ES" dirty="0" err="1" smtClean="0"/>
              <a:t>or</a:t>
            </a:r>
            <a:endParaRPr lang="es-ES" dirty="0"/>
          </a:p>
          <a:p>
            <a:pPr lvl="1"/>
            <a:r>
              <a:rPr lang="es-ES" dirty="0" err="1" smtClean="0"/>
              <a:t>some</a:t>
            </a:r>
            <a:r>
              <a:rPr lang="es-ES" dirty="0" smtClean="0"/>
              <a:t> S has </a:t>
            </a:r>
            <a:r>
              <a:rPr lang="es-ES" dirty="0" err="1" smtClean="0"/>
              <a:t>sent</a:t>
            </a:r>
            <a:r>
              <a:rPr lang="es-ES" dirty="0" smtClean="0"/>
              <a:t> PII </a:t>
            </a:r>
            <a:r>
              <a:rPr lang="es-ES" dirty="0" err="1" smtClean="0"/>
              <a:t>to</a:t>
            </a:r>
            <a:r>
              <a:rPr lang="es-ES" dirty="0" smtClean="0"/>
              <a:t> S’, and</a:t>
            </a:r>
          </a:p>
          <a:p>
            <a:pPr marL="914400" lvl="2" indent="0">
              <a:buNone/>
            </a:pPr>
            <a:r>
              <a:rPr lang="es-ES" dirty="0" err="1" smtClean="0"/>
              <a:t>If</a:t>
            </a:r>
            <a:r>
              <a:rPr lang="es-ES" dirty="0" smtClean="0"/>
              <a:t> trace of S </a:t>
            </a:r>
            <a:r>
              <a:rPr lang="es-ES" dirty="0" err="1" smtClean="0"/>
              <a:t>complies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its</a:t>
            </a:r>
            <a:r>
              <a:rPr lang="es-ES" dirty="0" smtClean="0"/>
              <a:t> (</a:t>
            </a:r>
            <a:r>
              <a:rPr lang="es-ES" dirty="0" err="1" smtClean="0"/>
              <a:t>current</a:t>
            </a:r>
            <a:r>
              <a:rPr lang="es-ES" dirty="0" smtClean="0"/>
              <a:t>) Pol, </a:t>
            </a:r>
            <a:r>
              <a:rPr lang="es-ES" dirty="0" err="1" smtClean="0"/>
              <a:t>then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n-US" dirty="0" smtClean="0">
                <a:ea typeface="Segoe UI Symbol"/>
                <a:cs typeface="Arial"/>
              </a:rPr>
              <a:t>❬</a:t>
            </a:r>
            <a:r>
              <a:rPr lang="es-ES" dirty="0" err="1"/>
              <a:t>send</a:t>
            </a:r>
            <a:r>
              <a:rPr lang="es-ES" dirty="0"/>
              <a:t> </a:t>
            </a:r>
            <a:r>
              <a:rPr lang="en-US" dirty="0" smtClean="0">
                <a:latin typeface="Courier New" pitchFamily="49" charset="0"/>
                <a:ea typeface="Segoe UI Symbol"/>
                <a:cs typeface="Courier New" pitchFamily="49" charset="0"/>
              </a:rPr>
              <a:t>PII</a:t>
            </a:r>
            <a:r>
              <a:rPr lang="en-US" dirty="0" smtClean="0"/>
              <a:t> </a:t>
            </a:r>
            <a:r>
              <a:rPr lang="en-US" dirty="0"/>
              <a:t>to</a:t>
            </a:r>
            <a:r>
              <a:rPr lang="en-US" dirty="0">
                <a:latin typeface="Segoe UI Symbol"/>
                <a:ea typeface="Segoe UI Symbol"/>
                <a:cs typeface="Arial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S’</a:t>
            </a:r>
            <a:r>
              <a:rPr lang="en-US" dirty="0" smtClean="0">
                <a:ea typeface="Segoe UI Symbol"/>
                <a:cs typeface="Arial"/>
              </a:rPr>
              <a:t>❭ allowed by </a:t>
            </a:r>
            <a:r>
              <a:rPr lang="en-US" dirty="0" err="1" smtClean="0">
                <a:ea typeface="Segoe UI Symbol"/>
                <a:cs typeface="Arial"/>
              </a:rPr>
              <a:t>Pref</a:t>
            </a:r>
            <a:endParaRPr lang="en-US" dirty="0" smtClean="0">
              <a:ea typeface="Segoe UI Symbo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978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374799"/>
            <a:ext cx="8496944" cy="3558257"/>
          </a:xfrm>
        </p:spPr>
        <p:txBody>
          <a:bodyPr>
            <a:normAutofit fontScale="90000"/>
          </a:bodyPr>
          <a:lstStyle/>
          <a:p>
            <a:r>
              <a:rPr lang="en-US" sz="22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S</a:t>
            </a:r>
            <a:r>
              <a:rPr lang="en-US" sz="153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4</a:t>
            </a:r>
            <a:r>
              <a:rPr lang="en-US" sz="22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itchFamily="2" charset="-78"/>
                <a:cs typeface="Sakkal Majalla" pitchFamily="2" charset="-78"/>
              </a:rPr>
              <a:t>P</a:t>
            </a: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 err="1" smtClean="0"/>
              <a:t>SecPAL</a:t>
            </a:r>
            <a:r>
              <a:rPr lang="en-US" sz="8000" dirty="0" smtClean="0"/>
              <a:t> for Privacy</a:t>
            </a:r>
            <a:endParaRPr lang="en-US" sz="8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4916760"/>
            <a:ext cx="6624736" cy="1941240"/>
          </a:xfrm>
        </p:spPr>
        <p:txBody>
          <a:bodyPr>
            <a:normAutofit/>
          </a:bodyPr>
          <a:lstStyle/>
          <a:p>
            <a:r>
              <a:rPr lang="es-ES" dirty="0" err="1" smtClean="0"/>
              <a:t>Moritz</a:t>
            </a:r>
            <a:r>
              <a:rPr lang="es-ES" dirty="0" smtClean="0"/>
              <a:t> Becker         MSRC, Cambridge</a:t>
            </a:r>
          </a:p>
          <a:p>
            <a:r>
              <a:rPr lang="es-ES" b="1" u="sng" dirty="0" smtClean="0"/>
              <a:t>Alexander </a:t>
            </a:r>
            <a:r>
              <a:rPr lang="es-ES" b="1" u="sng" dirty="0" err="1" smtClean="0"/>
              <a:t>Malkis</a:t>
            </a:r>
            <a:r>
              <a:rPr lang="es-ES" b="1" u="sng" dirty="0" smtClean="0"/>
              <a:t>        IMDEA, Madrid</a:t>
            </a:r>
          </a:p>
          <a:p>
            <a:r>
              <a:rPr lang="es-ES" dirty="0" smtClean="0"/>
              <a:t>Laurent </a:t>
            </a:r>
            <a:r>
              <a:rPr lang="es-ES" dirty="0" err="1" smtClean="0"/>
              <a:t>Bussard</a:t>
            </a:r>
            <a:r>
              <a:rPr lang="es-ES" dirty="0" smtClean="0"/>
              <a:t>            EMIC, </a:t>
            </a:r>
            <a:r>
              <a:rPr lang="es-ES" dirty="0" err="1" smtClean="0"/>
              <a:t>Aachen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69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dirty="0" smtClean="0"/>
              <a:t>Scenario</a:t>
            </a:r>
            <a:endParaRPr lang="en-US" dirty="0"/>
          </a:p>
        </p:txBody>
      </p:sp>
      <p:grpSp>
        <p:nvGrpSpPr>
          <p:cNvPr id="5" name="Group 5"/>
          <p:cNvGrpSpPr>
            <a:grpSpLocks noChangeAspect="1"/>
          </p:cNvGrpSpPr>
          <p:nvPr/>
        </p:nvGrpSpPr>
        <p:grpSpPr bwMode="auto">
          <a:xfrm>
            <a:off x="228600" y="2245252"/>
            <a:ext cx="867131" cy="999479"/>
            <a:chOff x="334" y="2248"/>
            <a:chExt cx="1199" cy="1382"/>
          </a:xfrm>
        </p:grpSpPr>
        <p:sp>
          <p:nvSpPr>
            <p:cNvPr id="6" name="AutoShape 4"/>
            <p:cNvSpPr>
              <a:spLocks noChangeAspect="1" noChangeArrowheads="1" noTextEdit="1"/>
            </p:cNvSpPr>
            <p:nvPr/>
          </p:nvSpPr>
          <p:spPr bwMode="auto">
            <a:xfrm>
              <a:off x="334" y="2248"/>
              <a:ext cx="1199" cy="1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" name="Freeform 34"/>
            <p:cNvSpPr>
              <a:spLocks/>
            </p:cNvSpPr>
            <p:nvPr/>
          </p:nvSpPr>
          <p:spPr bwMode="auto">
            <a:xfrm>
              <a:off x="454" y="2745"/>
              <a:ext cx="225" cy="417"/>
            </a:xfrm>
            <a:custGeom>
              <a:avLst/>
              <a:gdLst>
                <a:gd name="T0" fmla="*/ 41 w 225"/>
                <a:gd name="T1" fmla="*/ 0 h 417"/>
                <a:gd name="T2" fmla="*/ 29 w 225"/>
                <a:gd name="T3" fmla="*/ 86 h 417"/>
                <a:gd name="T4" fmla="*/ 14 w 225"/>
                <a:gd name="T5" fmla="*/ 148 h 417"/>
                <a:gd name="T6" fmla="*/ 2 w 225"/>
                <a:gd name="T7" fmla="*/ 182 h 417"/>
                <a:gd name="T8" fmla="*/ 0 w 225"/>
                <a:gd name="T9" fmla="*/ 187 h 417"/>
                <a:gd name="T10" fmla="*/ 17 w 225"/>
                <a:gd name="T11" fmla="*/ 177 h 417"/>
                <a:gd name="T12" fmla="*/ 36 w 225"/>
                <a:gd name="T13" fmla="*/ 156 h 417"/>
                <a:gd name="T14" fmla="*/ 41 w 225"/>
                <a:gd name="T15" fmla="*/ 144 h 417"/>
                <a:gd name="T16" fmla="*/ 43 w 225"/>
                <a:gd name="T17" fmla="*/ 163 h 417"/>
                <a:gd name="T18" fmla="*/ 38 w 225"/>
                <a:gd name="T19" fmla="*/ 192 h 417"/>
                <a:gd name="T20" fmla="*/ 19 w 225"/>
                <a:gd name="T21" fmla="*/ 225 h 417"/>
                <a:gd name="T22" fmla="*/ 2 w 225"/>
                <a:gd name="T23" fmla="*/ 244 h 417"/>
                <a:gd name="T24" fmla="*/ 29 w 225"/>
                <a:gd name="T25" fmla="*/ 235 h 417"/>
                <a:gd name="T26" fmla="*/ 50 w 225"/>
                <a:gd name="T27" fmla="*/ 220 h 417"/>
                <a:gd name="T28" fmla="*/ 69 w 225"/>
                <a:gd name="T29" fmla="*/ 196 h 417"/>
                <a:gd name="T30" fmla="*/ 65 w 225"/>
                <a:gd name="T31" fmla="*/ 206 h 417"/>
                <a:gd name="T32" fmla="*/ 41 w 225"/>
                <a:gd name="T33" fmla="*/ 264 h 417"/>
                <a:gd name="T34" fmla="*/ 33 w 225"/>
                <a:gd name="T35" fmla="*/ 297 h 417"/>
                <a:gd name="T36" fmla="*/ 48 w 225"/>
                <a:gd name="T37" fmla="*/ 276 h 417"/>
                <a:gd name="T38" fmla="*/ 72 w 225"/>
                <a:gd name="T39" fmla="*/ 252 h 417"/>
                <a:gd name="T40" fmla="*/ 79 w 225"/>
                <a:gd name="T41" fmla="*/ 244 h 417"/>
                <a:gd name="T42" fmla="*/ 72 w 225"/>
                <a:gd name="T43" fmla="*/ 280 h 417"/>
                <a:gd name="T44" fmla="*/ 72 w 225"/>
                <a:gd name="T45" fmla="*/ 314 h 417"/>
                <a:gd name="T46" fmla="*/ 79 w 225"/>
                <a:gd name="T47" fmla="*/ 348 h 417"/>
                <a:gd name="T48" fmla="*/ 79 w 225"/>
                <a:gd name="T49" fmla="*/ 340 h 417"/>
                <a:gd name="T50" fmla="*/ 89 w 225"/>
                <a:gd name="T51" fmla="*/ 307 h 417"/>
                <a:gd name="T52" fmla="*/ 101 w 225"/>
                <a:gd name="T53" fmla="*/ 290 h 417"/>
                <a:gd name="T54" fmla="*/ 103 w 225"/>
                <a:gd name="T55" fmla="*/ 297 h 417"/>
                <a:gd name="T56" fmla="*/ 108 w 225"/>
                <a:gd name="T57" fmla="*/ 331 h 417"/>
                <a:gd name="T58" fmla="*/ 105 w 225"/>
                <a:gd name="T59" fmla="*/ 355 h 417"/>
                <a:gd name="T60" fmla="*/ 101 w 225"/>
                <a:gd name="T61" fmla="*/ 367 h 417"/>
                <a:gd name="T62" fmla="*/ 113 w 225"/>
                <a:gd name="T63" fmla="*/ 367 h 417"/>
                <a:gd name="T64" fmla="*/ 132 w 225"/>
                <a:gd name="T65" fmla="*/ 355 h 417"/>
                <a:gd name="T66" fmla="*/ 139 w 225"/>
                <a:gd name="T67" fmla="*/ 348 h 417"/>
                <a:gd name="T68" fmla="*/ 141 w 225"/>
                <a:gd name="T69" fmla="*/ 369 h 417"/>
                <a:gd name="T70" fmla="*/ 139 w 225"/>
                <a:gd name="T71" fmla="*/ 391 h 417"/>
                <a:gd name="T72" fmla="*/ 129 w 225"/>
                <a:gd name="T73" fmla="*/ 410 h 417"/>
                <a:gd name="T74" fmla="*/ 134 w 225"/>
                <a:gd name="T75" fmla="*/ 408 h 417"/>
                <a:gd name="T76" fmla="*/ 156 w 225"/>
                <a:gd name="T77" fmla="*/ 391 h 417"/>
                <a:gd name="T78" fmla="*/ 170 w 225"/>
                <a:gd name="T79" fmla="*/ 374 h 417"/>
                <a:gd name="T80" fmla="*/ 175 w 225"/>
                <a:gd name="T81" fmla="*/ 362 h 417"/>
                <a:gd name="T82" fmla="*/ 185 w 225"/>
                <a:gd name="T83" fmla="*/ 403 h 417"/>
                <a:gd name="T84" fmla="*/ 182 w 225"/>
                <a:gd name="T85" fmla="*/ 417 h 417"/>
                <a:gd name="T86" fmla="*/ 187 w 225"/>
                <a:gd name="T87" fmla="*/ 415 h 417"/>
                <a:gd name="T88" fmla="*/ 213 w 225"/>
                <a:gd name="T89" fmla="*/ 398 h 417"/>
                <a:gd name="T90" fmla="*/ 225 w 225"/>
                <a:gd name="T91" fmla="*/ 384 h 417"/>
                <a:gd name="T92" fmla="*/ 225 w 225"/>
                <a:gd name="T93" fmla="*/ 374 h 417"/>
                <a:gd name="T94" fmla="*/ 204 w 225"/>
                <a:gd name="T95" fmla="*/ 314 h 417"/>
                <a:gd name="T96" fmla="*/ 144 w 225"/>
                <a:gd name="T97" fmla="*/ 184 h 417"/>
                <a:gd name="T98" fmla="*/ 79 w 225"/>
                <a:gd name="T99" fmla="*/ 60 h 417"/>
                <a:gd name="T100" fmla="*/ 45 w 225"/>
                <a:gd name="T101" fmla="*/ 4 h 417"/>
                <a:gd name="T102" fmla="*/ 41 w 225"/>
                <a:gd name="T103" fmla="*/ 0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25" h="417">
                  <a:moveTo>
                    <a:pt x="41" y="0"/>
                  </a:moveTo>
                  <a:lnTo>
                    <a:pt x="41" y="0"/>
                  </a:lnTo>
                  <a:lnTo>
                    <a:pt x="36" y="26"/>
                  </a:lnTo>
                  <a:lnTo>
                    <a:pt x="29" y="86"/>
                  </a:lnTo>
                  <a:lnTo>
                    <a:pt x="21" y="117"/>
                  </a:lnTo>
                  <a:lnTo>
                    <a:pt x="14" y="148"/>
                  </a:lnTo>
                  <a:lnTo>
                    <a:pt x="7" y="172"/>
                  </a:lnTo>
                  <a:lnTo>
                    <a:pt x="2" y="182"/>
                  </a:lnTo>
                  <a:lnTo>
                    <a:pt x="0" y="187"/>
                  </a:lnTo>
                  <a:lnTo>
                    <a:pt x="0" y="187"/>
                  </a:lnTo>
                  <a:lnTo>
                    <a:pt x="5" y="184"/>
                  </a:lnTo>
                  <a:lnTo>
                    <a:pt x="17" y="177"/>
                  </a:lnTo>
                  <a:lnTo>
                    <a:pt x="29" y="165"/>
                  </a:lnTo>
                  <a:lnTo>
                    <a:pt x="36" y="156"/>
                  </a:lnTo>
                  <a:lnTo>
                    <a:pt x="41" y="144"/>
                  </a:lnTo>
                  <a:lnTo>
                    <a:pt x="41" y="144"/>
                  </a:lnTo>
                  <a:lnTo>
                    <a:pt x="43" y="153"/>
                  </a:lnTo>
                  <a:lnTo>
                    <a:pt x="43" y="163"/>
                  </a:lnTo>
                  <a:lnTo>
                    <a:pt x="41" y="175"/>
                  </a:lnTo>
                  <a:lnTo>
                    <a:pt x="38" y="192"/>
                  </a:lnTo>
                  <a:lnTo>
                    <a:pt x="31" y="208"/>
                  </a:lnTo>
                  <a:lnTo>
                    <a:pt x="19" y="225"/>
                  </a:lnTo>
                  <a:lnTo>
                    <a:pt x="2" y="244"/>
                  </a:lnTo>
                  <a:lnTo>
                    <a:pt x="2" y="244"/>
                  </a:lnTo>
                  <a:lnTo>
                    <a:pt x="9" y="244"/>
                  </a:lnTo>
                  <a:lnTo>
                    <a:pt x="29" y="235"/>
                  </a:lnTo>
                  <a:lnTo>
                    <a:pt x="41" y="228"/>
                  </a:lnTo>
                  <a:lnTo>
                    <a:pt x="50" y="220"/>
                  </a:lnTo>
                  <a:lnTo>
                    <a:pt x="62" y="208"/>
                  </a:lnTo>
                  <a:lnTo>
                    <a:pt x="69" y="196"/>
                  </a:lnTo>
                  <a:lnTo>
                    <a:pt x="69" y="196"/>
                  </a:lnTo>
                  <a:lnTo>
                    <a:pt x="65" y="206"/>
                  </a:lnTo>
                  <a:lnTo>
                    <a:pt x="53" y="230"/>
                  </a:lnTo>
                  <a:lnTo>
                    <a:pt x="41" y="264"/>
                  </a:lnTo>
                  <a:lnTo>
                    <a:pt x="36" y="280"/>
                  </a:lnTo>
                  <a:lnTo>
                    <a:pt x="33" y="297"/>
                  </a:lnTo>
                  <a:lnTo>
                    <a:pt x="33" y="297"/>
                  </a:lnTo>
                  <a:lnTo>
                    <a:pt x="48" y="276"/>
                  </a:lnTo>
                  <a:lnTo>
                    <a:pt x="62" y="259"/>
                  </a:lnTo>
                  <a:lnTo>
                    <a:pt x="72" y="252"/>
                  </a:lnTo>
                  <a:lnTo>
                    <a:pt x="79" y="244"/>
                  </a:lnTo>
                  <a:lnTo>
                    <a:pt x="79" y="244"/>
                  </a:lnTo>
                  <a:lnTo>
                    <a:pt x="77" y="256"/>
                  </a:lnTo>
                  <a:lnTo>
                    <a:pt x="72" y="280"/>
                  </a:lnTo>
                  <a:lnTo>
                    <a:pt x="72" y="297"/>
                  </a:lnTo>
                  <a:lnTo>
                    <a:pt x="72" y="314"/>
                  </a:lnTo>
                  <a:lnTo>
                    <a:pt x="74" y="333"/>
                  </a:lnTo>
                  <a:lnTo>
                    <a:pt x="79" y="348"/>
                  </a:lnTo>
                  <a:lnTo>
                    <a:pt x="79" y="348"/>
                  </a:lnTo>
                  <a:lnTo>
                    <a:pt x="79" y="340"/>
                  </a:lnTo>
                  <a:lnTo>
                    <a:pt x="81" y="326"/>
                  </a:lnTo>
                  <a:lnTo>
                    <a:pt x="89" y="307"/>
                  </a:lnTo>
                  <a:lnTo>
                    <a:pt x="93" y="297"/>
                  </a:lnTo>
                  <a:lnTo>
                    <a:pt x="101" y="290"/>
                  </a:lnTo>
                  <a:lnTo>
                    <a:pt x="101" y="290"/>
                  </a:lnTo>
                  <a:lnTo>
                    <a:pt x="103" y="297"/>
                  </a:lnTo>
                  <a:lnTo>
                    <a:pt x="108" y="319"/>
                  </a:lnTo>
                  <a:lnTo>
                    <a:pt x="108" y="331"/>
                  </a:lnTo>
                  <a:lnTo>
                    <a:pt x="108" y="343"/>
                  </a:lnTo>
                  <a:lnTo>
                    <a:pt x="105" y="355"/>
                  </a:lnTo>
                  <a:lnTo>
                    <a:pt x="101" y="367"/>
                  </a:lnTo>
                  <a:lnTo>
                    <a:pt x="101" y="367"/>
                  </a:lnTo>
                  <a:lnTo>
                    <a:pt x="105" y="367"/>
                  </a:lnTo>
                  <a:lnTo>
                    <a:pt x="113" y="367"/>
                  </a:lnTo>
                  <a:lnTo>
                    <a:pt x="125" y="360"/>
                  </a:lnTo>
                  <a:lnTo>
                    <a:pt x="132" y="355"/>
                  </a:lnTo>
                  <a:lnTo>
                    <a:pt x="139" y="348"/>
                  </a:lnTo>
                  <a:lnTo>
                    <a:pt x="139" y="348"/>
                  </a:lnTo>
                  <a:lnTo>
                    <a:pt x="139" y="352"/>
                  </a:lnTo>
                  <a:lnTo>
                    <a:pt x="141" y="369"/>
                  </a:lnTo>
                  <a:lnTo>
                    <a:pt x="141" y="379"/>
                  </a:lnTo>
                  <a:lnTo>
                    <a:pt x="139" y="391"/>
                  </a:lnTo>
                  <a:lnTo>
                    <a:pt x="137" y="400"/>
                  </a:lnTo>
                  <a:lnTo>
                    <a:pt x="129" y="410"/>
                  </a:lnTo>
                  <a:lnTo>
                    <a:pt x="129" y="410"/>
                  </a:lnTo>
                  <a:lnTo>
                    <a:pt x="134" y="408"/>
                  </a:lnTo>
                  <a:lnTo>
                    <a:pt x="149" y="398"/>
                  </a:lnTo>
                  <a:lnTo>
                    <a:pt x="156" y="391"/>
                  </a:lnTo>
                  <a:lnTo>
                    <a:pt x="165" y="384"/>
                  </a:lnTo>
                  <a:lnTo>
                    <a:pt x="170" y="374"/>
                  </a:lnTo>
                  <a:lnTo>
                    <a:pt x="175" y="362"/>
                  </a:lnTo>
                  <a:lnTo>
                    <a:pt x="175" y="362"/>
                  </a:lnTo>
                  <a:lnTo>
                    <a:pt x="182" y="384"/>
                  </a:lnTo>
                  <a:lnTo>
                    <a:pt x="185" y="403"/>
                  </a:lnTo>
                  <a:lnTo>
                    <a:pt x="185" y="410"/>
                  </a:lnTo>
                  <a:lnTo>
                    <a:pt x="182" y="417"/>
                  </a:lnTo>
                  <a:lnTo>
                    <a:pt x="182" y="417"/>
                  </a:lnTo>
                  <a:lnTo>
                    <a:pt x="187" y="415"/>
                  </a:lnTo>
                  <a:lnTo>
                    <a:pt x="199" y="410"/>
                  </a:lnTo>
                  <a:lnTo>
                    <a:pt x="213" y="398"/>
                  </a:lnTo>
                  <a:lnTo>
                    <a:pt x="221" y="391"/>
                  </a:lnTo>
                  <a:lnTo>
                    <a:pt x="225" y="384"/>
                  </a:lnTo>
                  <a:lnTo>
                    <a:pt x="225" y="384"/>
                  </a:lnTo>
                  <a:lnTo>
                    <a:pt x="225" y="374"/>
                  </a:lnTo>
                  <a:lnTo>
                    <a:pt x="221" y="360"/>
                  </a:lnTo>
                  <a:lnTo>
                    <a:pt x="204" y="314"/>
                  </a:lnTo>
                  <a:lnTo>
                    <a:pt x="177" y="252"/>
                  </a:lnTo>
                  <a:lnTo>
                    <a:pt x="144" y="184"/>
                  </a:lnTo>
                  <a:lnTo>
                    <a:pt x="110" y="117"/>
                  </a:lnTo>
                  <a:lnTo>
                    <a:pt x="79" y="60"/>
                  </a:lnTo>
                  <a:lnTo>
                    <a:pt x="55" y="16"/>
                  </a:lnTo>
                  <a:lnTo>
                    <a:pt x="45" y="4"/>
                  </a:lnTo>
                  <a:lnTo>
                    <a:pt x="41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C74D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8" name="Freeform 35"/>
            <p:cNvSpPr>
              <a:spLocks/>
            </p:cNvSpPr>
            <p:nvPr/>
          </p:nvSpPr>
          <p:spPr bwMode="auto">
            <a:xfrm>
              <a:off x="490" y="2306"/>
              <a:ext cx="911" cy="883"/>
            </a:xfrm>
            <a:custGeom>
              <a:avLst/>
              <a:gdLst>
                <a:gd name="T0" fmla="*/ 911 w 911"/>
                <a:gd name="T1" fmla="*/ 441 h 883"/>
                <a:gd name="T2" fmla="*/ 902 w 911"/>
                <a:gd name="T3" fmla="*/ 530 h 883"/>
                <a:gd name="T4" fmla="*/ 875 w 911"/>
                <a:gd name="T5" fmla="*/ 614 h 883"/>
                <a:gd name="T6" fmla="*/ 834 w 911"/>
                <a:gd name="T7" fmla="*/ 688 h 883"/>
                <a:gd name="T8" fmla="*/ 779 w 911"/>
                <a:gd name="T9" fmla="*/ 753 h 883"/>
                <a:gd name="T10" fmla="*/ 710 w 911"/>
                <a:gd name="T11" fmla="*/ 808 h 883"/>
                <a:gd name="T12" fmla="*/ 633 w 911"/>
                <a:gd name="T13" fmla="*/ 849 h 883"/>
                <a:gd name="T14" fmla="*/ 547 w 911"/>
                <a:gd name="T15" fmla="*/ 875 h 883"/>
                <a:gd name="T16" fmla="*/ 455 w 911"/>
                <a:gd name="T17" fmla="*/ 883 h 883"/>
                <a:gd name="T18" fmla="*/ 410 w 911"/>
                <a:gd name="T19" fmla="*/ 880 h 883"/>
                <a:gd name="T20" fmla="*/ 321 w 911"/>
                <a:gd name="T21" fmla="*/ 863 h 883"/>
                <a:gd name="T22" fmla="*/ 240 w 911"/>
                <a:gd name="T23" fmla="*/ 830 h 883"/>
                <a:gd name="T24" fmla="*/ 165 w 911"/>
                <a:gd name="T25" fmla="*/ 782 h 883"/>
                <a:gd name="T26" fmla="*/ 103 w 911"/>
                <a:gd name="T27" fmla="*/ 722 h 883"/>
                <a:gd name="T28" fmla="*/ 55 w 911"/>
                <a:gd name="T29" fmla="*/ 652 h 883"/>
                <a:gd name="T30" fmla="*/ 21 w 911"/>
                <a:gd name="T31" fmla="*/ 573 h 883"/>
                <a:gd name="T32" fmla="*/ 2 w 911"/>
                <a:gd name="T33" fmla="*/ 487 h 883"/>
                <a:gd name="T34" fmla="*/ 0 w 911"/>
                <a:gd name="T35" fmla="*/ 441 h 883"/>
                <a:gd name="T36" fmla="*/ 9 w 911"/>
                <a:gd name="T37" fmla="*/ 352 h 883"/>
                <a:gd name="T38" fmla="*/ 36 w 911"/>
                <a:gd name="T39" fmla="*/ 271 h 883"/>
                <a:gd name="T40" fmla="*/ 79 w 911"/>
                <a:gd name="T41" fmla="*/ 196 h 883"/>
                <a:gd name="T42" fmla="*/ 134 w 911"/>
                <a:gd name="T43" fmla="*/ 129 h 883"/>
                <a:gd name="T44" fmla="*/ 201 w 911"/>
                <a:gd name="T45" fmla="*/ 76 h 883"/>
                <a:gd name="T46" fmla="*/ 278 w 911"/>
                <a:gd name="T47" fmla="*/ 36 h 883"/>
                <a:gd name="T48" fmla="*/ 364 w 911"/>
                <a:gd name="T49" fmla="*/ 9 h 883"/>
                <a:gd name="T50" fmla="*/ 455 w 911"/>
                <a:gd name="T51" fmla="*/ 0 h 883"/>
                <a:gd name="T52" fmla="*/ 503 w 911"/>
                <a:gd name="T53" fmla="*/ 2 h 883"/>
                <a:gd name="T54" fmla="*/ 592 w 911"/>
                <a:gd name="T55" fmla="*/ 21 h 883"/>
                <a:gd name="T56" fmla="*/ 674 w 911"/>
                <a:gd name="T57" fmla="*/ 55 h 883"/>
                <a:gd name="T58" fmla="*/ 746 w 911"/>
                <a:gd name="T59" fmla="*/ 100 h 883"/>
                <a:gd name="T60" fmla="*/ 808 w 911"/>
                <a:gd name="T61" fmla="*/ 160 h 883"/>
                <a:gd name="T62" fmla="*/ 856 w 911"/>
                <a:gd name="T63" fmla="*/ 232 h 883"/>
                <a:gd name="T64" fmla="*/ 892 w 911"/>
                <a:gd name="T65" fmla="*/ 311 h 883"/>
                <a:gd name="T66" fmla="*/ 909 w 911"/>
                <a:gd name="T67" fmla="*/ 398 h 883"/>
                <a:gd name="T68" fmla="*/ 911 w 911"/>
                <a:gd name="T69" fmla="*/ 441 h 8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11" h="883">
                  <a:moveTo>
                    <a:pt x="911" y="441"/>
                  </a:moveTo>
                  <a:lnTo>
                    <a:pt x="911" y="441"/>
                  </a:lnTo>
                  <a:lnTo>
                    <a:pt x="909" y="487"/>
                  </a:lnTo>
                  <a:lnTo>
                    <a:pt x="902" y="530"/>
                  </a:lnTo>
                  <a:lnTo>
                    <a:pt x="892" y="573"/>
                  </a:lnTo>
                  <a:lnTo>
                    <a:pt x="875" y="614"/>
                  </a:lnTo>
                  <a:lnTo>
                    <a:pt x="856" y="652"/>
                  </a:lnTo>
                  <a:lnTo>
                    <a:pt x="834" y="688"/>
                  </a:lnTo>
                  <a:lnTo>
                    <a:pt x="808" y="722"/>
                  </a:lnTo>
                  <a:lnTo>
                    <a:pt x="779" y="753"/>
                  </a:lnTo>
                  <a:lnTo>
                    <a:pt x="746" y="782"/>
                  </a:lnTo>
                  <a:lnTo>
                    <a:pt x="710" y="808"/>
                  </a:lnTo>
                  <a:lnTo>
                    <a:pt x="674" y="830"/>
                  </a:lnTo>
                  <a:lnTo>
                    <a:pt x="633" y="849"/>
                  </a:lnTo>
                  <a:lnTo>
                    <a:pt x="592" y="863"/>
                  </a:lnTo>
                  <a:lnTo>
                    <a:pt x="547" y="875"/>
                  </a:lnTo>
                  <a:lnTo>
                    <a:pt x="503" y="880"/>
                  </a:lnTo>
                  <a:lnTo>
                    <a:pt x="455" y="883"/>
                  </a:lnTo>
                  <a:lnTo>
                    <a:pt x="455" y="883"/>
                  </a:lnTo>
                  <a:lnTo>
                    <a:pt x="410" y="880"/>
                  </a:lnTo>
                  <a:lnTo>
                    <a:pt x="364" y="875"/>
                  </a:lnTo>
                  <a:lnTo>
                    <a:pt x="321" y="863"/>
                  </a:lnTo>
                  <a:lnTo>
                    <a:pt x="278" y="849"/>
                  </a:lnTo>
                  <a:lnTo>
                    <a:pt x="240" y="830"/>
                  </a:lnTo>
                  <a:lnTo>
                    <a:pt x="201" y="808"/>
                  </a:lnTo>
                  <a:lnTo>
                    <a:pt x="165" y="782"/>
                  </a:lnTo>
                  <a:lnTo>
                    <a:pt x="134" y="753"/>
                  </a:lnTo>
                  <a:lnTo>
                    <a:pt x="103" y="722"/>
                  </a:lnTo>
                  <a:lnTo>
                    <a:pt x="79" y="688"/>
                  </a:lnTo>
                  <a:lnTo>
                    <a:pt x="55" y="652"/>
                  </a:lnTo>
                  <a:lnTo>
                    <a:pt x="36" y="614"/>
                  </a:lnTo>
                  <a:lnTo>
                    <a:pt x="21" y="573"/>
                  </a:lnTo>
                  <a:lnTo>
                    <a:pt x="9" y="530"/>
                  </a:lnTo>
                  <a:lnTo>
                    <a:pt x="2" y="487"/>
                  </a:lnTo>
                  <a:lnTo>
                    <a:pt x="0" y="441"/>
                  </a:lnTo>
                  <a:lnTo>
                    <a:pt x="0" y="441"/>
                  </a:lnTo>
                  <a:lnTo>
                    <a:pt x="2" y="398"/>
                  </a:lnTo>
                  <a:lnTo>
                    <a:pt x="9" y="352"/>
                  </a:lnTo>
                  <a:lnTo>
                    <a:pt x="21" y="311"/>
                  </a:lnTo>
                  <a:lnTo>
                    <a:pt x="36" y="271"/>
                  </a:lnTo>
                  <a:lnTo>
                    <a:pt x="55" y="232"/>
                  </a:lnTo>
                  <a:lnTo>
                    <a:pt x="79" y="196"/>
                  </a:lnTo>
                  <a:lnTo>
                    <a:pt x="103" y="160"/>
                  </a:lnTo>
                  <a:lnTo>
                    <a:pt x="134" y="129"/>
                  </a:lnTo>
                  <a:lnTo>
                    <a:pt x="165" y="100"/>
                  </a:lnTo>
                  <a:lnTo>
                    <a:pt x="201" y="76"/>
                  </a:lnTo>
                  <a:lnTo>
                    <a:pt x="240" y="55"/>
                  </a:lnTo>
                  <a:lnTo>
                    <a:pt x="278" y="36"/>
                  </a:lnTo>
                  <a:lnTo>
                    <a:pt x="321" y="21"/>
                  </a:lnTo>
                  <a:lnTo>
                    <a:pt x="364" y="9"/>
                  </a:lnTo>
                  <a:lnTo>
                    <a:pt x="410" y="2"/>
                  </a:lnTo>
                  <a:lnTo>
                    <a:pt x="455" y="0"/>
                  </a:lnTo>
                  <a:lnTo>
                    <a:pt x="455" y="0"/>
                  </a:lnTo>
                  <a:lnTo>
                    <a:pt x="503" y="2"/>
                  </a:lnTo>
                  <a:lnTo>
                    <a:pt x="547" y="9"/>
                  </a:lnTo>
                  <a:lnTo>
                    <a:pt x="592" y="21"/>
                  </a:lnTo>
                  <a:lnTo>
                    <a:pt x="633" y="36"/>
                  </a:lnTo>
                  <a:lnTo>
                    <a:pt x="674" y="55"/>
                  </a:lnTo>
                  <a:lnTo>
                    <a:pt x="710" y="76"/>
                  </a:lnTo>
                  <a:lnTo>
                    <a:pt x="746" y="100"/>
                  </a:lnTo>
                  <a:lnTo>
                    <a:pt x="779" y="129"/>
                  </a:lnTo>
                  <a:lnTo>
                    <a:pt x="808" y="160"/>
                  </a:lnTo>
                  <a:lnTo>
                    <a:pt x="834" y="196"/>
                  </a:lnTo>
                  <a:lnTo>
                    <a:pt x="856" y="232"/>
                  </a:lnTo>
                  <a:lnTo>
                    <a:pt x="875" y="271"/>
                  </a:lnTo>
                  <a:lnTo>
                    <a:pt x="892" y="311"/>
                  </a:lnTo>
                  <a:lnTo>
                    <a:pt x="902" y="352"/>
                  </a:lnTo>
                  <a:lnTo>
                    <a:pt x="909" y="398"/>
                  </a:lnTo>
                  <a:lnTo>
                    <a:pt x="911" y="441"/>
                  </a:lnTo>
                  <a:lnTo>
                    <a:pt x="911" y="441"/>
                  </a:lnTo>
                  <a:close/>
                </a:path>
              </a:pathLst>
            </a:custGeom>
            <a:solidFill>
              <a:srgbClr val="C74D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" name="Freeform 36"/>
            <p:cNvSpPr>
              <a:spLocks/>
            </p:cNvSpPr>
            <p:nvPr/>
          </p:nvSpPr>
          <p:spPr bwMode="auto">
            <a:xfrm>
              <a:off x="579" y="2411"/>
              <a:ext cx="745" cy="833"/>
            </a:xfrm>
            <a:custGeom>
              <a:avLst/>
              <a:gdLst>
                <a:gd name="T0" fmla="*/ 745 w 745"/>
                <a:gd name="T1" fmla="*/ 562 h 833"/>
                <a:gd name="T2" fmla="*/ 738 w 745"/>
                <a:gd name="T3" fmla="*/ 617 h 833"/>
                <a:gd name="T4" fmla="*/ 719 w 745"/>
                <a:gd name="T5" fmla="*/ 667 h 833"/>
                <a:gd name="T6" fmla="*/ 685 w 745"/>
                <a:gd name="T7" fmla="*/ 713 h 833"/>
                <a:gd name="T8" fmla="*/ 640 w 745"/>
                <a:gd name="T9" fmla="*/ 754 h 833"/>
                <a:gd name="T10" fmla="*/ 587 w 745"/>
                <a:gd name="T11" fmla="*/ 785 h 833"/>
                <a:gd name="T12" fmla="*/ 525 w 745"/>
                <a:gd name="T13" fmla="*/ 811 h 833"/>
                <a:gd name="T14" fmla="*/ 455 w 745"/>
                <a:gd name="T15" fmla="*/ 826 h 833"/>
                <a:gd name="T16" fmla="*/ 383 w 745"/>
                <a:gd name="T17" fmla="*/ 833 h 833"/>
                <a:gd name="T18" fmla="*/ 362 w 745"/>
                <a:gd name="T19" fmla="*/ 833 h 833"/>
                <a:gd name="T20" fmla="*/ 290 w 745"/>
                <a:gd name="T21" fmla="*/ 826 h 833"/>
                <a:gd name="T22" fmla="*/ 220 w 745"/>
                <a:gd name="T23" fmla="*/ 811 h 833"/>
                <a:gd name="T24" fmla="*/ 158 w 745"/>
                <a:gd name="T25" fmla="*/ 785 h 833"/>
                <a:gd name="T26" fmla="*/ 105 w 745"/>
                <a:gd name="T27" fmla="*/ 754 h 833"/>
                <a:gd name="T28" fmla="*/ 60 w 745"/>
                <a:gd name="T29" fmla="*/ 713 h 833"/>
                <a:gd name="T30" fmla="*/ 26 w 745"/>
                <a:gd name="T31" fmla="*/ 667 h 833"/>
                <a:gd name="T32" fmla="*/ 7 w 745"/>
                <a:gd name="T33" fmla="*/ 617 h 833"/>
                <a:gd name="T34" fmla="*/ 0 w 745"/>
                <a:gd name="T35" fmla="*/ 562 h 833"/>
                <a:gd name="T36" fmla="*/ 0 w 745"/>
                <a:gd name="T37" fmla="*/ 271 h 833"/>
                <a:gd name="T38" fmla="*/ 7 w 745"/>
                <a:gd name="T39" fmla="*/ 216 h 833"/>
                <a:gd name="T40" fmla="*/ 26 w 745"/>
                <a:gd name="T41" fmla="*/ 166 h 833"/>
                <a:gd name="T42" fmla="*/ 60 w 745"/>
                <a:gd name="T43" fmla="*/ 120 h 833"/>
                <a:gd name="T44" fmla="*/ 105 w 745"/>
                <a:gd name="T45" fmla="*/ 79 h 833"/>
                <a:gd name="T46" fmla="*/ 158 w 745"/>
                <a:gd name="T47" fmla="*/ 46 h 833"/>
                <a:gd name="T48" fmla="*/ 220 w 745"/>
                <a:gd name="T49" fmla="*/ 22 h 833"/>
                <a:gd name="T50" fmla="*/ 290 w 745"/>
                <a:gd name="T51" fmla="*/ 5 h 833"/>
                <a:gd name="T52" fmla="*/ 362 w 745"/>
                <a:gd name="T53" fmla="*/ 0 h 833"/>
                <a:gd name="T54" fmla="*/ 383 w 745"/>
                <a:gd name="T55" fmla="*/ 0 h 833"/>
                <a:gd name="T56" fmla="*/ 455 w 745"/>
                <a:gd name="T57" fmla="*/ 5 h 833"/>
                <a:gd name="T58" fmla="*/ 525 w 745"/>
                <a:gd name="T59" fmla="*/ 22 h 833"/>
                <a:gd name="T60" fmla="*/ 587 w 745"/>
                <a:gd name="T61" fmla="*/ 46 h 833"/>
                <a:gd name="T62" fmla="*/ 640 w 745"/>
                <a:gd name="T63" fmla="*/ 79 h 833"/>
                <a:gd name="T64" fmla="*/ 685 w 745"/>
                <a:gd name="T65" fmla="*/ 120 h 833"/>
                <a:gd name="T66" fmla="*/ 719 w 745"/>
                <a:gd name="T67" fmla="*/ 166 h 833"/>
                <a:gd name="T68" fmla="*/ 738 w 745"/>
                <a:gd name="T69" fmla="*/ 216 h 833"/>
                <a:gd name="T70" fmla="*/ 745 w 745"/>
                <a:gd name="T71" fmla="*/ 271 h 8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45" h="833">
                  <a:moveTo>
                    <a:pt x="745" y="562"/>
                  </a:moveTo>
                  <a:lnTo>
                    <a:pt x="745" y="562"/>
                  </a:lnTo>
                  <a:lnTo>
                    <a:pt x="745" y="588"/>
                  </a:lnTo>
                  <a:lnTo>
                    <a:pt x="738" y="617"/>
                  </a:lnTo>
                  <a:lnTo>
                    <a:pt x="731" y="641"/>
                  </a:lnTo>
                  <a:lnTo>
                    <a:pt x="719" y="667"/>
                  </a:lnTo>
                  <a:lnTo>
                    <a:pt x="702" y="691"/>
                  </a:lnTo>
                  <a:lnTo>
                    <a:pt x="685" y="713"/>
                  </a:lnTo>
                  <a:lnTo>
                    <a:pt x="664" y="734"/>
                  </a:lnTo>
                  <a:lnTo>
                    <a:pt x="640" y="754"/>
                  </a:lnTo>
                  <a:lnTo>
                    <a:pt x="613" y="770"/>
                  </a:lnTo>
                  <a:lnTo>
                    <a:pt x="587" y="785"/>
                  </a:lnTo>
                  <a:lnTo>
                    <a:pt x="556" y="799"/>
                  </a:lnTo>
                  <a:lnTo>
                    <a:pt x="525" y="811"/>
                  </a:lnTo>
                  <a:lnTo>
                    <a:pt x="491" y="821"/>
                  </a:lnTo>
                  <a:lnTo>
                    <a:pt x="455" y="826"/>
                  </a:lnTo>
                  <a:lnTo>
                    <a:pt x="419" y="830"/>
                  </a:lnTo>
                  <a:lnTo>
                    <a:pt x="383" y="833"/>
                  </a:lnTo>
                  <a:lnTo>
                    <a:pt x="362" y="833"/>
                  </a:lnTo>
                  <a:lnTo>
                    <a:pt x="362" y="833"/>
                  </a:lnTo>
                  <a:lnTo>
                    <a:pt x="326" y="830"/>
                  </a:lnTo>
                  <a:lnTo>
                    <a:pt x="290" y="826"/>
                  </a:lnTo>
                  <a:lnTo>
                    <a:pt x="254" y="821"/>
                  </a:lnTo>
                  <a:lnTo>
                    <a:pt x="220" y="811"/>
                  </a:lnTo>
                  <a:lnTo>
                    <a:pt x="189" y="799"/>
                  </a:lnTo>
                  <a:lnTo>
                    <a:pt x="158" y="785"/>
                  </a:lnTo>
                  <a:lnTo>
                    <a:pt x="131" y="770"/>
                  </a:lnTo>
                  <a:lnTo>
                    <a:pt x="105" y="754"/>
                  </a:lnTo>
                  <a:lnTo>
                    <a:pt x="81" y="734"/>
                  </a:lnTo>
                  <a:lnTo>
                    <a:pt x="60" y="713"/>
                  </a:lnTo>
                  <a:lnTo>
                    <a:pt x="43" y="691"/>
                  </a:lnTo>
                  <a:lnTo>
                    <a:pt x="26" y="667"/>
                  </a:lnTo>
                  <a:lnTo>
                    <a:pt x="14" y="641"/>
                  </a:lnTo>
                  <a:lnTo>
                    <a:pt x="7" y="617"/>
                  </a:lnTo>
                  <a:lnTo>
                    <a:pt x="0" y="588"/>
                  </a:lnTo>
                  <a:lnTo>
                    <a:pt x="0" y="562"/>
                  </a:lnTo>
                  <a:lnTo>
                    <a:pt x="0" y="271"/>
                  </a:lnTo>
                  <a:lnTo>
                    <a:pt x="0" y="271"/>
                  </a:lnTo>
                  <a:lnTo>
                    <a:pt x="0" y="242"/>
                  </a:lnTo>
                  <a:lnTo>
                    <a:pt x="7" y="216"/>
                  </a:lnTo>
                  <a:lnTo>
                    <a:pt x="14" y="190"/>
                  </a:lnTo>
                  <a:lnTo>
                    <a:pt x="26" y="166"/>
                  </a:lnTo>
                  <a:lnTo>
                    <a:pt x="43" y="142"/>
                  </a:lnTo>
                  <a:lnTo>
                    <a:pt x="60" y="120"/>
                  </a:lnTo>
                  <a:lnTo>
                    <a:pt x="81" y="99"/>
                  </a:lnTo>
                  <a:lnTo>
                    <a:pt x="105" y="79"/>
                  </a:lnTo>
                  <a:lnTo>
                    <a:pt x="131" y="63"/>
                  </a:lnTo>
                  <a:lnTo>
                    <a:pt x="158" y="46"/>
                  </a:lnTo>
                  <a:lnTo>
                    <a:pt x="189" y="34"/>
                  </a:lnTo>
                  <a:lnTo>
                    <a:pt x="220" y="22"/>
                  </a:lnTo>
                  <a:lnTo>
                    <a:pt x="254" y="12"/>
                  </a:lnTo>
                  <a:lnTo>
                    <a:pt x="290" y="5"/>
                  </a:lnTo>
                  <a:lnTo>
                    <a:pt x="326" y="3"/>
                  </a:lnTo>
                  <a:lnTo>
                    <a:pt x="362" y="0"/>
                  </a:lnTo>
                  <a:lnTo>
                    <a:pt x="383" y="0"/>
                  </a:lnTo>
                  <a:lnTo>
                    <a:pt x="383" y="0"/>
                  </a:lnTo>
                  <a:lnTo>
                    <a:pt x="419" y="3"/>
                  </a:lnTo>
                  <a:lnTo>
                    <a:pt x="455" y="5"/>
                  </a:lnTo>
                  <a:lnTo>
                    <a:pt x="491" y="12"/>
                  </a:lnTo>
                  <a:lnTo>
                    <a:pt x="525" y="22"/>
                  </a:lnTo>
                  <a:lnTo>
                    <a:pt x="556" y="34"/>
                  </a:lnTo>
                  <a:lnTo>
                    <a:pt x="587" y="46"/>
                  </a:lnTo>
                  <a:lnTo>
                    <a:pt x="613" y="63"/>
                  </a:lnTo>
                  <a:lnTo>
                    <a:pt x="640" y="79"/>
                  </a:lnTo>
                  <a:lnTo>
                    <a:pt x="664" y="99"/>
                  </a:lnTo>
                  <a:lnTo>
                    <a:pt x="685" y="120"/>
                  </a:lnTo>
                  <a:lnTo>
                    <a:pt x="702" y="142"/>
                  </a:lnTo>
                  <a:lnTo>
                    <a:pt x="719" y="166"/>
                  </a:lnTo>
                  <a:lnTo>
                    <a:pt x="731" y="190"/>
                  </a:lnTo>
                  <a:lnTo>
                    <a:pt x="738" y="216"/>
                  </a:lnTo>
                  <a:lnTo>
                    <a:pt x="745" y="242"/>
                  </a:lnTo>
                  <a:lnTo>
                    <a:pt x="745" y="271"/>
                  </a:lnTo>
                  <a:lnTo>
                    <a:pt x="745" y="562"/>
                  </a:lnTo>
                  <a:close/>
                </a:path>
              </a:pathLst>
            </a:custGeom>
            <a:solidFill>
              <a:srgbClr val="ECC8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0" name="Freeform 37"/>
            <p:cNvSpPr>
              <a:spLocks/>
            </p:cNvSpPr>
            <p:nvPr/>
          </p:nvSpPr>
          <p:spPr bwMode="auto">
            <a:xfrm>
              <a:off x="1082" y="2826"/>
              <a:ext cx="216" cy="89"/>
            </a:xfrm>
            <a:custGeom>
              <a:avLst/>
              <a:gdLst>
                <a:gd name="T0" fmla="*/ 3 w 216"/>
                <a:gd name="T1" fmla="*/ 17 h 89"/>
                <a:gd name="T2" fmla="*/ 3 w 216"/>
                <a:gd name="T3" fmla="*/ 17 h 89"/>
                <a:gd name="T4" fmla="*/ 0 w 216"/>
                <a:gd name="T5" fmla="*/ 17 h 89"/>
                <a:gd name="T6" fmla="*/ 0 w 216"/>
                <a:gd name="T7" fmla="*/ 17 h 89"/>
                <a:gd name="T8" fmla="*/ 0 w 216"/>
                <a:gd name="T9" fmla="*/ 19 h 89"/>
                <a:gd name="T10" fmla="*/ 10 w 216"/>
                <a:gd name="T11" fmla="*/ 19 h 89"/>
                <a:gd name="T12" fmla="*/ 34 w 216"/>
                <a:gd name="T13" fmla="*/ 19 h 89"/>
                <a:gd name="T14" fmla="*/ 34 w 216"/>
                <a:gd name="T15" fmla="*/ 19 h 89"/>
                <a:gd name="T16" fmla="*/ 72 w 216"/>
                <a:gd name="T17" fmla="*/ 19 h 89"/>
                <a:gd name="T18" fmla="*/ 106 w 216"/>
                <a:gd name="T19" fmla="*/ 22 h 89"/>
                <a:gd name="T20" fmla="*/ 132 w 216"/>
                <a:gd name="T21" fmla="*/ 24 h 89"/>
                <a:gd name="T22" fmla="*/ 151 w 216"/>
                <a:gd name="T23" fmla="*/ 29 h 89"/>
                <a:gd name="T24" fmla="*/ 168 w 216"/>
                <a:gd name="T25" fmla="*/ 39 h 89"/>
                <a:gd name="T26" fmla="*/ 185 w 216"/>
                <a:gd name="T27" fmla="*/ 51 h 89"/>
                <a:gd name="T28" fmla="*/ 199 w 216"/>
                <a:gd name="T29" fmla="*/ 67 h 89"/>
                <a:gd name="T30" fmla="*/ 216 w 216"/>
                <a:gd name="T31" fmla="*/ 89 h 89"/>
                <a:gd name="T32" fmla="*/ 216 w 216"/>
                <a:gd name="T33" fmla="*/ 89 h 89"/>
                <a:gd name="T34" fmla="*/ 216 w 216"/>
                <a:gd name="T35" fmla="*/ 84 h 89"/>
                <a:gd name="T36" fmla="*/ 211 w 216"/>
                <a:gd name="T37" fmla="*/ 72 h 89"/>
                <a:gd name="T38" fmla="*/ 204 w 216"/>
                <a:gd name="T39" fmla="*/ 58 h 89"/>
                <a:gd name="T40" fmla="*/ 187 w 216"/>
                <a:gd name="T41" fmla="*/ 39 h 89"/>
                <a:gd name="T42" fmla="*/ 178 w 216"/>
                <a:gd name="T43" fmla="*/ 31 h 89"/>
                <a:gd name="T44" fmla="*/ 163 w 216"/>
                <a:gd name="T45" fmla="*/ 22 h 89"/>
                <a:gd name="T46" fmla="*/ 149 w 216"/>
                <a:gd name="T47" fmla="*/ 15 h 89"/>
                <a:gd name="T48" fmla="*/ 132 w 216"/>
                <a:gd name="T49" fmla="*/ 7 h 89"/>
                <a:gd name="T50" fmla="*/ 110 w 216"/>
                <a:gd name="T51" fmla="*/ 3 h 89"/>
                <a:gd name="T52" fmla="*/ 87 w 216"/>
                <a:gd name="T53" fmla="*/ 0 h 89"/>
                <a:gd name="T54" fmla="*/ 60 w 216"/>
                <a:gd name="T55" fmla="*/ 0 h 89"/>
                <a:gd name="T56" fmla="*/ 29 w 216"/>
                <a:gd name="T57" fmla="*/ 3 h 89"/>
                <a:gd name="T58" fmla="*/ 29 w 216"/>
                <a:gd name="T59" fmla="*/ 3 h 89"/>
                <a:gd name="T60" fmla="*/ 17 w 216"/>
                <a:gd name="T61" fmla="*/ 7 h 89"/>
                <a:gd name="T62" fmla="*/ 10 w 216"/>
                <a:gd name="T63" fmla="*/ 10 h 89"/>
                <a:gd name="T64" fmla="*/ 3 w 216"/>
                <a:gd name="T65" fmla="*/ 17 h 89"/>
                <a:gd name="T66" fmla="*/ 3 w 216"/>
                <a:gd name="T67" fmla="*/ 17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16" h="89">
                  <a:moveTo>
                    <a:pt x="3" y="17"/>
                  </a:moveTo>
                  <a:lnTo>
                    <a:pt x="3" y="17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0" y="19"/>
                  </a:lnTo>
                  <a:lnTo>
                    <a:pt x="10" y="19"/>
                  </a:lnTo>
                  <a:lnTo>
                    <a:pt x="34" y="19"/>
                  </a:lnTo>
                  <a:lnTo>
                    <a:pt x="34" y="19"/>
                  </a:lnTo>
                  <a:lnTo>
                    <a:pt x="72" y="19"/>
                  </a:lnTo>
                  <a:lnTo>
                    <a:pt x="106" y="22"/>
                  </a:lnTo>
                  <a:lnTo>
                    <a:pt x="132" y="24"/>
                  </a:lnTo>
                  <a:lnTo>
                    <a:pt x="151" y="29"/>
                  </a:lnTo>
                  <a:lnTo>
                    <a:pt x="168" y="39"/>
                  </a:lnTo>
                  <a:lnTo>
                    <a:pt x="185" y="51"/>
                  </a:lnTo>
                  <a:lnTo>
                    <a:pt x="199" y="67"/>
                  </a:lnTo>
                  <a:lnTo>
                    <a:pt x="216" y="89"/>
                  </a:lnTo>
                  <a:lnTo>
                    <a:pt x="216" y="89"/>
                  </a:lnTo>
                  <a:lnTo>
                    <a:pt x="216" y="84"/>
                  </a:lnTo>
                  <a:lnTo>
                    <a:pt x="211" y="72"/>
                  </a:lnTo>
                  <a:lnTo>
                    <a:pt x="204" y="58"/>
                  </a:lnTo>
                  <a:lnTo>
                    <a:pt x="187" y="39"/>
                  </a:lnTo>
                  <a:lnTo>
                    <a:pt x="178" y="31"/>
                  </a:lnTo>
                  <a:lnTo>
                    <a:pt x="163" y="22"/>
                  </a:lnTo>
                  <a:lnTo>
                    <a:pt x="149" y="15"/>
                  </a:lnTo>
                  <a:lnTo>
                    <a:pt x="132" y="7"/>
                  </a:lnTo>
                  <a:lnTo>
                    <a:pt x="110" y="3"/>
                  </a:lnTo>
                  <a:lnTo>
                    <a:pt x="87" y="0"/>
                  </a:lnTo>
                  <a:lnTo>
                    <a:pt x="60" y="0"/>
                  </a:lnTo>
                  <a:lnTo>
                    <a:pt x="29" y="3"/>
                  </a:lnTo>
                  <a:lnTo>
                    <a:pt x="29" y="3"/>
                  </a:lnTo>
                  <a:lnTo>
                    <a:pt x="17" y="7"/>
                  </a:lnTo>
                  <a:lnTo>
                    <a:pt x="10" y="10"/>
                  </a:lnTo>
                  <a:lnTo>
                    <a:pt x="3" y="17"/>
                  </a:lnTo>
                  <a:lnTo>
                    <a:pt x="3" y="17"/>
                  </a:lnTo>
                  <a:close/>
                </a:path>
              </a:pathLst>
            </a:custGeom>
            <a:solidFill>
              <a:srgbClr val="9B3B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1" name="Freeform 38"/>
            <p:cNvSpPr>
              <a:spLocks/>
            </p:cNvSpPr>
            <p:nvPr/>
          </p:nvSpPr>
          <p:spPr bwMode="auto">
            <a:xfrm>
              <a:off x="619" y="2817"/>
              <a:ext cx="226" cy="60"/>
            </a:xfrm>
            <a:custGeom>
              <a:avLst/>
              <a:gdLst>
                <a:gd name="T0" fmla="*/ 223 w 226"/>
                <a:gd name="T1" fmla="*/ 28 h 60"/>
                <a:gd name="T2" fmla="*/ 223 w 226"/>
                <a:gd name="T3" fmla="*/ 28 h 60"/>
                <a:gd name="T4" fmla="*/ 226 w 226"/>
                <a:gd name="T5" fmla="*/ 31 h 60"/>
                <a:gd name="T6" fmla="*/ 226 w 226"/>
                <a:gd name="T7" fmla="*/ 33 h 60"/>
                <a:gd name="T8" fmla="*/ 226 w 226"/>
                <a:gd name="T9" fmla="*/ 36 h 60"/>
                <a:gd name="T10" fmla="*/ 221 w 226"/>
                <a:gd name="T11" fmla="*/ 36 h 60"/>
                <a:gd name="T12" fmla="*/ 216 w 226"/>
                <a:gd name="T13" fmla="*/ 36 h 60"/>
                <a:gd name="T14" fmla="*/ 195 w 226"/>
                <a:gd name="T15" fmla="*/ 26 h 60"/>
                <a:gd name="T16" fmla="*/ 195 w 226"/>
                <a:gd name="T17" fmla="*/ 26 h 60"/>
                <a:gd name="T18" fmla="*/ 175 w 226"/>
                <a:gd name="T19" fmla="*/ 21 h 60"/>
                <a:gd name="T20" fmla="*/ 156 w 226"/>
                <a:gd name="T21" fmla="*/ 16 h 60"/>
                <a:gd name="T22" fmla="*/ 130 w 226"/>
                <a:gd name="T23" fmla="*/ 16 h 60"/>
                <a:gd name="T24" fmla="*/ 103 w 226"/>
                <a:gd name="T25" fmla="*/ 16 h 60"/>
                <a:gd name="T26" fmla="*/ 77 w 226"/>
                <a:gd name="T27" fmla="*/ 21 h 60"/>
                <a:gd name="T28" fmla="*/ 51 w 226"/>
                <a:gd name="T29" fmla="*/ 28 h 60"/>
                <a:gd name="T30" fmla="*/ 24 w 226"/>
                <a:gd name="T31" fmla="*/ 43 h 60"/>
                <a:gd name="T32" fmla="*/ 12 w 226"/>
                <a:gd name="T33" fmla="*/ 50 h 60"/>
                <a:gd name="T34" fmla="*/ 0 w 226"/>
                <a:gd name="T35" fmla="*/ 60 h 60"/>
                <a:gd name="T36" fmla="*/ 0 w 226"/>
                <a:gd name="T37" fmla="*/ 60 h 60"/>
                <a:gd name="T38" fmla="*/ 12 w 226"/>
                <a:gd name="T39" fmla="*/ 45 h 60"/>
                <a:gd name="T40" fmla="*/ 27 w 226"/>
                <a:gd name="T41" fmla="*/ 33 h 60"/>
                <a:gd name="T42" fmla="*/ 46 w 226"/>
                <a:gd name="T43" fmla="*/ 19 h 60"/>
                <a:gd name="T44" fmla="*/ 60 w 226"/>
                <a:gd name="T45" fmla="*/ 12 h 60"/>
                <a:gd name="T46" fmla="*/ 75 w 226"/>
                <a:gd name="T47" fmla="*/ 7 h 60"/>
                <a:gd name="T48" fmla="*/ 91 w 226"/>
                <a:gd name="T49" fmla="*/ 2 h 60"/>
                <a:gd name="T50" fmla="*/ 108 w 226"/>
                <a:gd name="T51" fmla="*/ 0 h 60"/>
                <a:gd name="T52" fmla="*/ 130 w 226"/>
                <a:gd name="T53" fmla="*/ 0 h 60"/>
                <a:gd name="T54" fmla="*/ 151 w 226"/>
                <a:gd name="T55" fmla="*/ 0 h 60"/>
                <a:gd name="T56" fmla="*/ 175 w 226"/>
                <a:gd name="T57" fmla="*/ 4 h 60"/>
                <a:gd name="T58" fmla="*/ 202 w 226"/>
                <a:gd name="T59" fmla="*/ 9 h 60"/>
                <a:gd name="T60" fmla="*/ 202 w 226"/>
                <a:gd name="T61" fmla="*/ 9 h 60"/>
                <a:gd name="T62" fmla="*/ 211 w 226"/>
                <a:gd name="T63" fmla="*/ 16 h 60"/>
                <a:gd name="T64" fmla="*/ 219 w 226"/>
                <a:gd name="T65" fmla="*/ 24 h 60"/>
                <a:gd name="T66" fmla="*/ 223 w 226"/>
                <a:gd name="T67" fmla="*/ 28 h 60"/>
                <a:gd name="T68" fmla="*/ 223 w 226"/>
                <a:gd name="T69" fmla="*/ 2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6" h="60">
                  <a:moveTo>
                    <a:pt x="223" y="28"/>
                  </a:moveTo>
                  <a:lnTo>
                    <a:pt x="223" y="28"/>
                  </a:lnTo>
                  <a:lnTo>
                    <a:pt x="226" y="31"/>
                  </a:lnTo>
                  <a:lnTo>
                    <a:pt x="226" y="33"/>
                  </a:lnTo>
                  <a:lnTo>
                    <a:pt x="226" y="36"/>
                  </a:lnTo>
                  <a:lnTo>
                    <a:pt x="221" y="36"/>
                  </a:lnTo>
                  <a:lnTo>
                    <a:pt x="216" y="36"/>
                  </a:lnTo>
                  <a:lnTo>
                    <a:pt x="195" y="26"/>
                  </a:lnTo>
                  <a:lnTo>
                    <a:pt x="195" y="26"/>
                  </a:lnTo>
                  <a:lnTo>
                    <a:pt x="175" y="21"/>
                  </a:lnTo>
                  <a:lnTo>
                    <a:pt x="156" y="16"/>
                  </a:lnTo>
                  <a:lnTo>
                    <a:pt x="130" y="16"/>
                  </a:lnTo>
                  <a:lnTo>
                    <a:pt x="103" y="16"/>
                  </a:lnTo>
                  <a:lnTo>
                    <a:pt x="77" y="21"/>
                  </a:lnTo>
                  <a:lnTo>
                    <a:pt x="51" y="28"/>
                  </a:lnTo>
                  <a:lnTo>
                    <a:pt x="24" y="43"/>
                  </a:lnTo>
                  <a:lnTo>
                    <a:pt x="12" y="5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2" y="45"/>
                  </a:lnTo>
                  <a:lnTo>
                    <a:pt x="27" y="33"/>
                  </a:lnTo>
                  <a:lnTo>
                    <a:pt x="46" y="19"/>
                  </a:lnTo>
                  <a:lnTo>
                    <a:pt x="60" y="12"/>
                  </a:lnTo>
                  <a:lnTo>
                    <a:pt x="75" y="7"/>
                  </a:lnTo>
                  <a:lnTo>
                    <a:pt x="91" y="2"/>
                  </a:lnTo>
                  <a:lnTo>
                    <a:pt x="108" y="0"/>
                  </a:lnTo>
                  <a:lnTo>
                    <a:pt x="130" y="0"/>
                  </a:lnTo>
                  <a:lnTo>
                    <a:pt x="151" y="0"/>
                  </a:lnTo>
                  <a:lnTo>
                    <a:pt x="175" y="4"/>
                  </a:lnTo>
                  <a:lnTo>
                    <a:pt x="202" y="9"/>
                  </a:lnTo>
                  <a:lnTo>
                    <a:pt x="202" y="9"/>
                  </a:lnTo>
                  <a:lnTo>
                    <a:pt x="211" y="16"/>
                  </a:lnTo>
                  <a:lnTo>
                    <a:pt x="219" y="24"/>
                  </a:lnTo>
                  <a:lnTo>
                    <a:pt x="223" y="28"/>
                  </a:lnTo>
                  <a:lnTo>
                    <a:pt x="223" y="28"/>
                  </a:lnTo>
                  <a:close/>
                </a:path>
              </a:pathLst>
            </a:custGeom>
            <a:solidFill>
              <a:srgbClr val="9B3B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2" name="Freeform 39"/>
            <p:cNvSpPr>
              <a:spLocks/>
            </p:cNvSpPr>
            <p:nvPr/>
          </p:nvSpPr>
          <p:spPr bwMode="auto">
            <a:xfrm>
              <a:off x="905" y="3030"/>
              <a:ext cx="72" cy="36"/>
            </a:xfrm>
            <a:custGeom>
              <a:avLst/>
              <a:gdLst>
                <a:gd name="T0" fmla="*/ 33 w 72"/>
                <a:gd name="T1" fmla="*/ 0 h 36"/>
                <a:gd name="T2" fmla="*/ 33 w 72"/>
                <a:gd name="T3" fmla="*/ 0 h 36"/>
                <a:gd name="T4" fmla="*/ 21 w 72"/>
                <a:gd name="T5" fmla="*/ 0 h 36"/>
                <a:gd name="T6" fmla="*/ 12 w 72"/>
                <a:gd name="T7" fmla="*/ 3 h 36"/>
                <a:gd name="T8" fmla="*/ 2 w 72"/>
                <a:gd name="T9" fmla="*/ 5 h 36"/>
                <a:gd name="T10" fmla="*/ 2 w 72"/>
                <a:gd name="T11" fmla="*/ 5 h 36"/>
                <a:gd name="T12" fmla="*/ 0 w 72"/>
                <a:gd name="T13" fmla="*/ 10 h 36"/>
                <a:gd name="T14" fmla="*/ 2 w 72"/>
                <a:gd name="T15" fmla="*/ 15 h 36"/>
                <a:gd name="T16" fmla="*/ 5 w 72"/>
                <a:gd name="T17" fmla="*/ 19 h 36"/>
                <a:gd name="T18" fmla="*/ 12 w 72"/>
                <a:gd name="T19" fmla="*/ 24 h 36"/>
                <a:gd name="T20" fmla="*/ 26 w 72"/>
                <a:gd name="T21" fmla="*/ 31 h 36"/>
                <a:gd name="T22" fmla="*/ 38 w 72"/>
                <a:gd name="T23" fmla="*/ 36 h 36"/>
                <a:gd name="T24" fmla="*/ 38 w 72"/>
                <a:gd name="T25" fmla="*/ 36 h 36"/>
                <a:gd name="T26" fmla="*/ 45 w 72"/>
                <a:gd name="T27" fmla="*/ 34 h 36"/>
                <a:gd name="T28" fmla="*/ 57 w 72"/>
                <a:gd name="T29" fmla="*/ 27 h 36"/>
                <a:gd name="T30" fmla="*/ 67 w 72"/>
                <a:gd name="T31" fmla="*/ 19 h 36"/>
                <a:gd name="T32" fmla="*/ 72 w 72"/>
                <a:gd name="T33" fmla="*/ 10 h 36"/>
                <a:gd name="T34" fmla="*/ 72 w 72"/>
                <a:gd name="T35" fmla="*/ 10 h 36"/>
                <a:gd name="T36" fmla="*/ 69 w 72"/>
                <a:gd name="T37" fmla="*/ 5 h 36"/>
                <a:gd name="T38" fmla="*/ 67 w 72"/>
                <a:gd name="T39" fmla="*/ 3 h 36"/>
                <a:gd name="T40" fmla="*/ 55 w 72"/>
                <a:gd name="T41" fmla="*/ 0 h 36"/>
                <a:gd name="T42" fmla="*/ 43 w 72"/>
                <a:gd name="T43" fmla="*/ 0 h 36"/>
                <a:gd name="T44" fmla="*/ 33 w 72"/>
                <a:gd name="T45" fmla="*/ 0 h 36"/>
                <a:gd name="T46" fmla="*/ 33 w 72"/>
                <a:gd name="T4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2" h="36">
                  <a:moveTo>
                    <a:pt x="33" y="0"/>
                  </a:moveTo>
                  <a:lnTo>
                    <a:pt x="33" y="0"/>
                  </a:lnTo>
                  <a:lnTo>
                    <a:pt x="21" y="0"/>
                  </a:lnTo>
                  <a:lnTo>
                    <a:pt x="12" y="3"/>
                  </a:lnTo>
                  <a:lnTo>
                    <a:pt x="2" y="5"/>
                  </a:lnTo>
                  <a:lnTo>
                    <a:pt x="2" y="5"/>
                  </a:lnTo>
                  <a:lnTo>
                    <a:pt x="0" y="10"/>
                  </a:lnTo>
                  <a:lnTo>
                    <a:pt x="2" y="15"/>
                  </a:lnTo>
                  <a:lnTo>
                    <a:pt x="5" y="19"/>
                  </a:lnTo>
                  <a:lnTo>
                    <a:pt x="12" y="24"/>
                  </a:lnTo>
                  <a:lnTo>
                    <a:pt x="26" y="31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45" y="34"/>
                  </a:lnTo>
                  <a:lnTo>
                    <a:pt x="57" y="27"/>
                  </a:lnTo>
                  <a:lnTo>
                    <a:pt x="67" y="19"/>
                  </a:lnTo>
                  <a:lnTo>
                    <a:pt x="72" y="10"/>
                  </a:lnTo>
                  <a:lnTo>
                    <a:pt x="72" y="10"/>
                  </a:lnTo>
                  <a:lnTo>
                    <a:pt x="69" y="5"/>
                  </a:lnTo>
                  <a:lnTo>
                    <a:pt x="67" y="3"/>
                  </a:lnTo>
                  <a:lnTo>
                    <a:pt x="55" y="0"/>
                  </a:lnTo>
                  <a:lnTo>
                    <a:pt x="43" y="0"/>
                  </a:lnTo>
                  <a:lnTo>
                    <a:pt x="33" y="0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C2A0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3" name="Freeform 40"/>
            <p:cNvSpPr>
              <a:spLocks/>
            </p:cNvSpPr>
            <p:nvPr/>
          </p:nvSpPr>
          <p:spPr bwMode="auto">
            <a:xfrm>
              <a:off x="838" y="3203"/>
              <a:ext cx="223" cy="427"/>
            </a:xfrm>
            <a:custGeom>
              <a:avLst/>
              <a:gdLst>
                <a:gd name="T0" fmla="*/ 134 w 223"/>
                <a:gd name="T1" fmla="*/ 0 h 427"/>
                <a:gd name="T2" fmla="*/ 81 w 223"/>
                <a:gd name="T3" fmla="*/ 14 h 427"/>
                <a:gd name="T4" fmla="*/ 0 w 223"/>
                <a:gd name="T5" fmla="*/ 427 h 427"/>
                <a:gd name="T6" fmla="*/ 223 w 223"/>
                <a:gd name="T7" fmla="*/ 427 h 427"/>
                <a:gd name="T8" fmla="*/ 134 w 223"/>
                <a:gd name="T9" fmla="*/ 0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3" h="427">
                  <a:moveTo>
                    <a:pt x="134" y="0"/>
                  </a:moveTo>
                  <a:lnTo>
                    <a:pt x="81" y="14"/>
                  </a:lnTo>
                  <a:lnTo>
                    <a:pt x="0" y="427"/>
                  </a:lnTo>
                  <a:lnTo>
                    <a:pt x="223" y="427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ECC8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4" name="Freeform 41"/>
            <p:cNvSpPr>
              <a:spLocks/>
            </p:cNvSpPr>
            <p:nvPr/>
          </p:nvSpPr>
          <p:spPr bwMode="auto">
            <a:xfrm>
              <a:off x="890" y="3203"/>
              <a:ext cx="115" cy="153"/>
            </a:xfrm>
            <a:custGeom>
              <a:avLst/>
              <a:gdLst>
                <a:gd name="T0" fmla="*/ 82 w 115"/>
                <a:gd name="T1" fmla="*/ 0 h 153"/>
                <a:gd name="T2" fmla="*/ 29 w 115"/>
                <a:gd name="T3" fmla="*/ 14 h 153"/>
                <a:gd name="T4" fmla="*/ 0 w 115"/>
                <a:gd name="T5" fmla="*/ 153 h 153"/>
                <a:gd name="T6" fmla="*/ 115 w 115"/>
                <a:gd name="T7" fmla="*/ 153 h 153"/>
                <a:gd name="T8" fmla="*/ 82 w 115"/>
                <a:gd name="T9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153">
                  <a:moveTo>
                    <a:pt x="82" y="0"/>
                  </a:moveTo>
                  <a:lnTo>
                    <a:pt x="29" y="14"/>
                  </a:lnTo>
                  <a:lnTo>
                    <a:pt x="0" y="153"/>
                  </a:lnTo>
                  <a:lnTo>
                    <a:pt x="115" y="153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ECC8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5" name="Freeform 42"/>
            <p:cNvSpPr>
              <a:spLocks/>
            </p:cNvSpPr>
            <p:nvPr/>
          </p:nvSpPr>
          <p:spPr bwMode="auto">
            <a:xfrm>
              <a:off x="838" y="3356"/>
              <a:ext cx="223" cy="274"/>
            </a:xfrm>
            <a:custGeom>
              <a:avLst/>
              <a:gdLst>
                <a:gd name="T0" fmla="*/ 52 w 223"/>
                <a:gd name="T1" fmla="*/ 0 h 274"/>
                <a:gd name="T2" fmla="*/ 0 w 223"/>
                <a:gd name="T3" fmla="*/ 274 h 274"/>
                <a:gd name="T4" fmla="*/ 223 w 223"/>
                <a:gd name="T5" fmla="*/ 274 h 274"/>
                <a:gd name="T6" fmla="*/ 167 w 223"/>
                <a:gd name="T7" fmla="*/ 0 h 274"/>
                <a:gd name="T8" fmla="*/ 52 w 223"/>
                <a:gd name="T9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3" h="274">
                  <a:moveTo>
                    <a:pt x="52" y="0"/>
                  </a:moveTo>
                  <a:lnTo>
                    <a:pt x="0" y="274"/>
                  </a:lnTo>
                  <a:lnTo>
                    <a:pt x="223" y="274"/>
                  </a:lnTo>
                  <a:lnTo>
                    <a:pt x="167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6" name="Freeform 43"/>
            <p:cNvSpPr>
              <a:spLocks/>
            </p:cNvSpPr>
            <p:nvPr/>
          </p:nvSpPr>
          <p:spPr bwMode="auto">
            <a:xfrm>
              <a:off x="641" y="3023"/>
              <a:ext cx="105" cy="106"/>
            </a:xfrm>
            <a:custGeom>
              <a:avLst/>
              <a:gdLst>
                <a:gd name="T0" fmla="*/ 105 w 105"/>
                <a:gd name="T1" fmla="*/ 53 h 106"/>
                <a:gd name="T2" fmla="*/ 105 w 105"/>
                <a:gd name="T3" fmla="*/ 53 h 106"/>
                <a:gd name="T4" fmla="*/ 105 w 105"/>
                <a:gd name="T5" fmla="*/ 62 h 106"/>
                <a:gd name="T6" fmla="*/ 103 w 105"/>
                <a:gd name="T7" fmla="*/ 74 h 106"/>
                <a:gd name="T8" fmla="*/ 98 w 105"/>
                <a:gd name="T9" fmla="*/ 82 h 106"/>
                <a:gd name="T10" fmla="*/ 91 w 105"/>
                <a:gd name="T11" fmla="*/ 91 h 106"/>
                <a:gd name="T12" fmla="*/ 81 w 105"/>
                <a:gd name="T13" fmla="*/ 96 h 106"/>
                <a:gd name="T14" fmla="*/ 74 w 105"/>
                <a:gd name="T15" fmla="*/ 101 h 106"/>
                <a:gd name="T16" fmla="*/ 65 w 105"/>
                <a:gd name="T17" fmla="*/ 106 h 106"/>
                <a:gd name="T18" fmla="*/ 53 w 105"/>
                <a:gd name="T19" fmla="*/ 106 h 106"/>
                <a:gd name="T20" fmla="*/ 53 w 105"/>
                <a:gd name="T21" fmla="*/ 106 h 106"/>
                <a:gd name="T22" fmla="*/ 43 w 105"/>
                <a:gd name="T23" fmla="*/ 106 h 106"/>
                <a:gd name="T24" fmla="*/ 31 w 105"/>
                <a:gd name="T25" fmla="*/ 101 h 106"/>
                <a:gd name="T26" fmla="*/ 24 w 105"/>
                <a:gd name="T27" fmla="*/ 96 h 106"/>
                <a:gd name="T28" fmla="*/ 14 w 105"/>
                <a:gd name="T29" fmla="*/ 91 h 106"/>
                <a:gd name="T30" fmla="*/ 10 w 105"/>
                <a:gd name="T31" fmla="*/ 82 h 106"/>
                <a:gd name="T32" fmla="*/ 2 w 105"/>
                <a:gd name="T33" fmla="*/ 74 h 106"/>
                <a:gd name="T34" fmla="*/ 0 w 105"/>
                <a:gd name="T35" fmla="*/ 62 h 106"/>
                <a:gd name="T36" fmla="*/ 0 w 105"/>
                <a:gd name="T37" fmla="*/ 53 h 106"/>
                <a:gd name="T38" fmla="*/ 0 w 105"/>
                <a:gd name="T39" fmla="*/ 53 h 106"/>
                <a:gd name="T40" fmla="*/ 0 w 105"/>
                <a:gd name="T41" fmla="*/ 41 h 106"/>
                <a:gd name="T42" fmla="*/ 2 w 105"/>
                <a:gd name="T43" fmla="*/ 31 h 106"/>
                <a:gd name="T44" fmla="*/ 10 w 105"/>
                <a:gd name="T45" fmla="*/ 22 h 106"/>
                <a:gd name="T46" fmla="*/ 14 w 105"/>
                <a:gd name="T47" fmla="*/ 14 h 106"/>
                <a:gd name="T48" fmla="*/ 24 w 105"/>
                <a:gd name="T49" fmla="*/ 7 h 106"/>
                <a:gd name="T50" fmla="*/ 31 w 105"/>
                <a:gd name="T51" fmla="*/ 2 h 106"/>
                <a:gd name="T52" fmla="*/ 43 w 105"/>
                <a:gd name="T53" fmla="*/ 0 h 106"/>
                <a:gd name="T54" fmla="*/ 53 w 105"/>
                <a:gd name="T55" fmla="*/ 0 h 106"/>
                <a:gd name="T56" fmla="*/ 53 w 105"/>
                <a:gd name="T57" fmla="*/ 0 h 106"/>
                <a:gd name="T58" fmla="*/ 65 w 105"/>
                <a:gd name="T59" fmla="*/ 0 h 106"/>
                <a:gd name="T60" fmla="*/ 74 w 105"/>
                <a:gd name="T61" fmla="*/ 2 h 106"/>
                <a:gd name="T62" fmla="*/ 81 w 105"/>
                <a:gd name="T63" fmla="*/ 7 h 106"/>
                <a:gd name="T64" fmla="*/ 91 w 105"/>
                <a:gd name="T65" fmla="*/ 14 h 106"/>
                <a:gd name="T66" fmla="*/ 98 w 105"/>
                <a:gd name="T67" fmla="*/ 22 h 106"/>
                <a:gd name="T68" fmla="*/ 103 w 105"/>
                <a:gd name="T69" fmla="*/ 31 h 106"/>
                <a:gd name="T70" fmla="*/ 105 w 105"/>
                <a:gd name="T71" fmla="*/ 41 h 106"/>
                <a:gd name="T72" fmla="*/ 105 w 105"/>
                <a:gd name="T73" fmla="*/ 53 h 106"/>
                <a:gd name="T74" fmla="*/ 105 w 105"/>
                <a:gd name="T75" fmla="*/ 5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5" h="106">
                  <a:moveTo>
                    <a:pt x="105" y="53"/>
                  </a:moveTo>
                  <a:lnTo>
                    <a:pt x="105" y="53"/>
                  </a:lnTo>
                  <a:lnTo>
                    <a:pt x="105" y="62"/>
                  </a:lnTo>
                  <a:lnTo>
                    <a:pt x="103" y="74"/>
                  </a:lnTo>
                  <a:lnTo>
                    <a:pt x="98" y="82"/>
                  </a:lnTo>
                  <a:lnTo>
                    <a:pt x="91" y="91"/>
                  </a:lnTo>
                  <a:lnTo>
                    <a:pt x="81" y="96"/>
                  </a:lnTo>
                  <a:lnTo>
                    <a:pt x="74" y="101"/>
                  </a:lnTo>
                  <a:lnTo>
                    <a:pt x="65" y="106"/>
                  </a:lnTo>
                  <a:lnTo>
                    <a:pt x="53" y="106"/>
                  </a:lnTo>
                  <a:lnTo>
                    <a:pt x="53" y="106"/>
                  </a:lnTo>
                  <a:lnTo>
                    <a:pt x="43" y="106"/>
                  </a:lnTo>
                  <a:lnTo>
                    <a:pt x="31" y="101"/>
                  </a:lnTo>
                  <a:lnTo>
                    <a:pt x="24" y="96"/>
                  </a:lnTo>
                  <a:lnTo>
                    <a:pt x="14" y="91"/>
                  </a:lnTo>
                  <a:lnTo>
                    <a:pt x="10" y="82"/>
                  </a:lnTo>
                  <a:lnTo>
                    <a:pt x="2" y="74"/>
                  </a:lnTo>
                  <a:lnTo>
                    <a:pt x="0" y="62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41"/>
                  </a:lnTo>
                  <a:lnTo>
                    <a:pt x="2" y="31"/>
                  </a:lnTo>
                  <a:lnTo>
                    <a:pt x="10" y="22"/>
                  </a:lnTo>
                  <a:lnTo>
                    <a:pt x="14" y="14"/>
                  </a:lnTo>
                  <a:lnTo>
                    <a:pt x="24" y="7"/>
                  </a:lnTo>
                  <a:lnTo>
                    <a:pt x="31" y="2"/>
                  </a:lnTo>
                  <a:lnTo>
                    <a:pt x="4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65" y="0"/>
                  </a:lnTo>
                  <a:lnTo>
                    <a:pt x="74" y="2"/>
                  </a:lnTo>
                  <a:lnTo>
                    <a:pt x="81" y="7"/>
                  </a:lnTo>
                  <a:lnTo>
                    <a:pt x="91" y="14"/>
                  </a:lnTo>
                  <a:lnTo>
                    <a:pt x="98" y="22"/>
                  </a:lnTo>
                  <a:lnTo>
                    <a:pt x="103" y="31"/>
                  </a:lnTo>
                  <a:lnTo>
                    <a:pt x="105" y="41"/>
                  </a:lnTo>
                  <a:lnTo>
                    <a:pt x="105" y="53"/>
                  </a:lnTo>
                  <a:lnTo>
                    <a:pt x="105" y="53"/>
                  </a:lnTo>
                  <a:close/>
                </a:path>
              </a:pathLst>
            </a:custGeom>
            <a:solidFill>
              <a:srgbClr val="ECC8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7" name="Freeform 44"/>
            <p:cNvSpPr>
              <a:spLocks/>
            </p:cNvSpPr>
            <p:nvPr/>
          </p:nvSpPr>
          <p:spPr bwMode="auto">
            <a:xfrm>
              <a:off x="641" y="3023"/>
              <a:ext cx="105" cy="106"/>
            </a:xfrm>
            <a:custGeom>
              <a:avLst/>
              <a:gdLst>
                <a:gd name="T0" fmla="*/ 53 w 105"/>
                <a:gd name="T1" fmla="*/ 0 h 106"/>
                <a:gd name="T2" fmla="*/ 53 w 105"/>
                <a:gd name="T3" fmla="*/ 0 h 106"/>
                <a:gd name="T4" fmla="*/ 62 w 105"/>
                <a:gd name="T5" fmla="*/ 2 h 106"/>
                <a:gd name="T6" fmla="*/ 74 w 105"/>
                <a:gd name="T7" fmla="*/ 5 h 106"/>
                <a:gd name="T8" fmla="*/ 81 w 105"/>
                <a:gd name="T9" fmla="*/ 10 h 106"/>
                <a:gd name="T10" fmla="*/ 89 w 105"/>
                <a:gd name="T11" fmla="*/ 14 h 106"/>
                <a:gd name="T12" fmla="*/ 96 w 105"/>
                <a:gd name="T13" fmla="*/ 24 h 106"/>
                <a:gd name="T14" fmla="*/ 101 w 105"/>
                <a:gd name="T15" fmla="*/ 31 h 106"/>
                <a:gd name="T16" fmla="*/ 103 w 105"/>
                <a:gd name="T17" fmla="*/ 41 h 106"/>
                <a:gd name="T18" fmla="*/ 105 w 105"/>
                <a:gd name="T19" fmla="*/ 53 h 106"/>
                <a:gd name="T20" fmla="*/ 105 w 105"/>
                <a:gd name="T21" fmla="*/ 53 h 106"/>
                <a:gd name="T22" fmla="*/ 103 w 105"/>
                <a:gd name="T23" fmla="*/ 62 h 106"/>
                <a:gd name="T24" fmla="*/ 101 w 105"/>
                <a:gd name="T25" fmla="*/ 72 h 106"/>
                <a:gd name="T26" fmla="*/ 96 w 105"/>
                <a:gd name="T27" fmla="*/ 82 h 106"/>
                <a:gd name="T28" fmla="*/ 89 w 105"/>
                <a:gd name="T29" fmla="*/ 89 h 106"/>
                <a:gd name="T30" fmla="*/ 81 w 105"/>
                <a:gd name="T31" fmla="*/ 96 h 106"/>
                <a:gd name="T32" fmla="*/ 74 w 105"/>
                <a:gd name="T33" fmla="*/ 101 h 106"/>
                <a:gd name="T34" fmla="*/ 62 w 105"/>
                <a:gd name="T35" fmla="*/ 103 h 106"/>
                <a:gd name="T36" fmla="*/ 53 w 105"/>
                <a:gd name="T37" fmla="*/ 106 h 106"/>
                <a:gd name="T38" fmla="*/ 53 w 105"/>
                <a:gd name="T39" fmla="*/ 106 h 106"/>
                <a:gd name="T40" fmla="*/ 43 w 105"/>
                <a:gd name="T41" fmla="*/ 103 h 106"/>
                <a:gd name="T42" fmla="*/ 34 w 105"/>
                <a:gd name="T43" fmla="*/ 101 h 106"/>
                <a:gd name="T44" fmla="*/ 24 w 105"/>
                <a:gd name="T45" fmla="*/ 96 h 106"/>
                <a:gd name="T46" fmla="*/ 17 w 105"/>
                <a:gd name="T47" fmla="*/ 89 h 106"/>
                <a:gd name="T48" fmla="*/ 10 w 105"/>
                <a:gd name="T49" fmla="*/ 82 h 106"/>
                <a:gd name="T50" fmla="*/ 5 w 105"/>
                <a:gd name="T51" fmla="*/ 72 h 106"/>
                <a:gd name="T52" fmla="*/ 2 w 105"/>
                <a:gd name="T53" fmla="*/ 62 h 106"/>
                <a:gd name="T54" fmla="*/ 0 w 105"/>
                <a:gd name="T55" fmla="*/ 53 h 106"/>
                <a:gd name="T56" fmla="*/ 0 w 105"/>
                <a:gd name="T57" fmla="*/ 53 h 106"/>
                <a:gd name="T58" fmla="*/ 2 w 105"/>
                <a:gd name="T59" fmla="*/ 41 h 106"/>
                <a:gd name="T60" fmla="*/ 5 w 105"/>
                <a:gd name="T61" fmla="*/ 31 h 106"/>
                <a:gd name="T62" fmla="*/ 10 w 105"/>
                <a:gd name="T63" fmla="*/ 24 h 106"/>
                <a:gd name="T64" fmla="*/ 17 w 105"/>
                <a:gd name="T65" fmla="*/ 14 h 106"/>
                <a:gd name="T66" fmla="*/ 24 w 105"/>
                <a:gd name="T67" fmla="*/ 10 h 106"/>
                <a:gd name="T68" fmla="*/ 34 w 105"/>
                <a:gd name="T69" fmla="*/ 5 h 106"/>
                <a:gd name="T70" fmla="*/ 43 w 105"/>
                <a:gd name="T71" fmla="*/ 2 h 106"/>
                <a:gd name="T72" fmla="*/ 53 w 105"/>
                <a:gd name="T73" fmla="*/ 0 h 106"/>
                <a:gd name="T74" fmla="*/ 53 w 105"/>
                <a:gd name="T75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5" h="106">
                  <a:moveTo>
                    <a:pt x="53" y="0"/>
                  </a:moveTo>
                  <a:lnTo>
                    <a:pt x="53" y="0"/>
                  </a:lnTo>
                  <a:lnTo>
                    <a:pt x="62" y="2"/>
                  </a:lnTo>
                  <a:lnTo>
                    <a:pt x="74" y="5"/>
                  </a:lnTo>
                  <a:lnTo>
                    <a:pt x="81" y="10"/>
                  </a:lnTo>
                  <a:lnTo>
                    <a:pt x="89" y="14"/>
                  </a:lnTo>
                  <a:lnTo>
                    <a:pt x="96" y="24"/>
                  </a:lnTo>
                  <a:lnTo>
                    <a:pt x="101" y="31"/>
                  </a:lnTo>
                  <a:lnTo>
                    <a:pt x="103" y="41"/>
                  </a:lnTo>
                  <a:lnTo>
                    <a:pt x="105" y="53"/>
                  </a:lnTo>
                  <a:lnTo>
                    <a:pt x="105" y="53"/>
                  </a:lnTo>
                  <a:lnTo>
                    <a:pt x="103" y="62"/>
                  </a:lnTo>
                  <a:lnTo>
                    <a:pt x="101" y="72"/>
                  </a:lnTo>
                  <a:lnTo>
                    <a:pt x="96" y="82"/>
                  </a:lnTo>
                  <a:lnTo>
                    <a:pt x="89" y="89"/>
                  </a:lnTo>
                  <a:lnTo>
                    <a:pt x="81" y="96"/>
                  </a:lnTo>
                  <a:lnTo>
                    <a:pt x="74" y="101"/>
                  </a:lnTo>
                  <a:lnTo>
                    <a:pt x="62" y="103"/>
                  </a:lnTo>
                  <a:lnTo>
                    <a:pt x="53" y="106"/>
                  </a:lnTo>
                  <a:lnTo>
                    <a:pt x="53" y="106"/>
                  </a:lnTo>
                  <a:lnTo>
                    <a:pt x="43" y="103"/>
                  </a:lnTo>
                  <a:lnTo>
                    <a:pt x="34" y="101"/>
                  </a:lnTo>
                  <a:lnTo>
                    <a:pt x="24" y="96"/>
                  </a:lnTo>
                  <a:lnTo>
                    <a:pt x="17" y="89"/>
                  </a:lnTo>
                  <a:lnTo>
                    <a:pt x="10" y="82"/>
                  </a:lnTo>
                  <a:lnTo>
                    <a:pt x="5" y="72"/>
                  </a:lnTo>
                  <a:lnTo>
                    <a:pt x="2" y="62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2" y="41"/>
                  </a:lnTo>
                  <a:lnTo>
                    <a:pt x="5" y="31"/>
                  </a:lnTo>
                  <a:lnTo>
                    <a:pt x="10" y="24"/>
                  </a:lnTo>
                  <a:lnTo>
                    <a:pt x="17" y="14"/>
                  </a:lnTo>
                  <a:lnTo>
                    <a:pt x="24" y="10"/>
                  </a:lnTo>
                  <a:lnTo>
                    <a:pt x="34" y="5"/>
                  </a:lnTo>
                  <a:lnTo>
                    <a:pt x="43" y="2"/>
                  </a:lnTo>
                  <a:lnTo>
                    <a:pt x="53" y="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ECC7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8" name="Freeform 45"/>
            <p:cNvSpPr>
              <a:spLocks/>
            </p:cNvSpPr>
            <p:nvPr/>
          </p:nvSpPr>
          <p:spPr bwMode="auto">
            <a:xfrm>
              <a:off x="643" y="3025"/>
              <a:ext cx="101" cy="101"/>
            </a:xfrm>
            <a:custGeom>
              <a:avLst/>
              <a:gdLst>
                <a:gd name="T0" fmla="*/ 51 w 101"/>
                <a:gd name="T1" fmla="*/ 0 h 101"/>
                <a:gd name="T2" fmla="*/ 51 w 101"/>
                <a:gd name="T3" fmla="*/ 0 h 101"/>
                <a:gd name="T4" fmla="*/ 60 w 101"/>
                <a:gd name="T5" fmla="*/ 0 h 101"/>
                <a:gd name="T6" fmla="*/ 70 w 101"/>
                <a:gd name="T7" fmla="*/ 3 h 101"/>
                <a:gd name="T8" fmla="*/ 79 w 101"/>
                <a:gd name="T9" fmla="*/ 8 h 101"/>
                <a:gd name="T10" fmla="*/ 87 w 101"/>
                <a:gd name="T11" fmla="*/ 15 h 101"/>
                <a:gd name="T12" fmla="*/ 94 w 101"/>
                <a:gd name="T13" fmla="*/ 22 h 101"/>
                <a:gd name="T14" fmla="*/ 99 w 101"/>
                <a:gd name="T15" fmla="*/ 32 h 101"/>
                <a:gd name="T16" fmla="*/ 101 w 101"/>
                <a:gd name="T17" fmla="*/ 41 h 101"/>
                <a:gd name="T18" fmla="*/ 101 w 101"/>
                <a:gd name="T19" fmla="*/ 51 h 101"/>
                <a:gd name="T20" fmla="*/ 101 w 101"/>
                <a:gd name="T21" fmla="*/ 51 h 101"/>
                <a:gd name="T22" fmla="*/ 101 w 101"/>
                <a:gd name="T23" fmla="*/ 60 h 101"/>
                <a:gd name="T24" fmla="*/ 99 w 101"/>
                <a:gd name="T25" fmla="*/ 70 h 101"/>
                <a:gd name="T26" fmla="*/ 94 w 101"/>
                <a:gd name="T27" fmla="*/ 80 h 101"/>
                <a:gd name="T28" fmla="*/ 87 w 101"/>
                <a:gd name="T29" fmla="*/ 87 h 101"/>
                <a:gd name="T30" fmla="*/ 79 w 101"/>
                <a:gd name="T31" fmla="*/ 92 h 101"/>
                <a:gd name="T32" fmla="*/ 70 w 101"/>
                <a:gd name="T33" fmla="*/ 96 h 101"/>
                <a:gd name="T34" fmla="*/ 60 w 101"/>
                <a:gd name="T35" fmla="*/ 101 h 101"/>
                <a:gd name="T36" fmla="*/ 51 w 101"/>
                <a:gd name="T37" fmla="*/ 101 h 101"/>
                <a:gd name="T38" fmla="*/ 51 w 101"/>
                <a:gd name="T39" fmla="*/ 101 h 101"/>
                <a:gd name="T40" fmla="*/ 41 w 101"/>
                <a:gd name="T41" fmla="*/ 101 h 101"/>
                <a:gd name="T42" fmla="*/ 32 w 101"/>
                <a:gd name="T43" fmla="*/ 96 h 101"/>
                <a:gd name="T44" fmla="*/ 22 w 101"/>
                <a:gd name="T45" fmla="*/ 92 h 101"/>
                <a:gd name="T46" fmla="*/ 15 w 101"/>
                <a:gd name="T47" fmla="*/ 87 h 101"/>
                <a:gd name="T48" fmla="*/ 8 w 101"/>
                <a:gd name="T49" fmla="*/ 80 h 101"/>
                <a:gd name="T50" fmla="*/ 3 w 101"/>
                <a:gd name="T51" fmla="*/ 70 h 101"/>
                <a:gd name="T52" fmla="*/ 0 w 101"/>
                <a:gd name="T53" fmla="*/ 60 h 101"/>
                <a:gd name="T54" fmla="*/ 0 w 101"/>
                <a:gd name="T55" fmla="*/ 51 h 101"/>
                <a:gd name="T56" fmla="*/ 0 w 101"/>
                <a:gd name="T57" fmla="*/ 51 h 101"/>
                <a:gd name="T58" fmla="*/ 0 w 101"/>
                <a:gd name="T59" fmla="*/ 41 h 101"/>
                <a:gd name="T60" fmla="*/ 3 w 101"/>
                <a:gd name="T61" fmla="*/ 32 h 101"/>
                <a:gd name="T62" fmla="*/ 8 w 101"/>
                <a:gd name="T63" fmla="*/ 22 h 101"/>
                <a:gd name="T64" fmla="*/ 15 w 101"/>
                <a:gd name="T65" fmla="*/ 15 h 101"/>
                <a:gd name="T66" fmla="*/ 22 w 101"/>
                <a:gd name="T67" fmla="*/ 8 h 101"/>
                <a:gd name="T68" fmla="*/ 32 w 101"/>
                <a:gd name="T69" fmla="*/ 3 h 101"/>
                <a:gd name="T70" fmla="*/ 41 w 101"/>
                <a:gd name="T71" fmla="*/ 0 h 101"/>
                <a:gd name="T72" fmla="*/ 51 w 101"/>
                <a:gd name="T73" fmla="*/ 0 h 101"/>
                <a:gd name="T74" fmla="*/ 51 w 101"/>
                <a:gd name="T75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1" h="101">
                  <a:moveTo>
                    <a:pt x="51" y="0"/>
                  </a:moveTo>
                  <a:lnTo>
                    <a:pt x="51" y="0"/>
                  </a:lnTo>
                  <a:lnTo>
                    <a:pt x="60" y="0"/>
                  </a:lnTo>
                  <a:lnTo>
                    <a:pt x="70" y="3"/>
                  </a:lnTo>
                  <a:lnTo>
                    <a:pt x="79" y="8"/>
                  </a:lnTo>
                  <a:lnTo>
                    <a:pt x="87" y="15"/>
                  </a:lnTo>
                  <a:lnTo>
                    <a:pt x="94" y="22"/>
                  </a:lnTo>
                  <a:lnTo>
                    <a:pt x="99" y="32"/>
                  </a:lnTo>
                  <a:lnTo>
                    <a:pt x="101" y="41"/>
                  </a:lnTo>
                  <a:lnTo>
                    <a:pt x="101" y="51"/>
                  </a:lnTo>
                  <a:lnTo>
                    <a:pt x="101" y="51"/>
                  </a:lnTo>
                  <a:lnTo>
                    <a:pt x="101" y="60"/>
                  </a:lnTo>
                  <a:lnTo>
                    <a:pt x="99" y="70"/>
                  </a:lnTo>
                  <a:lnTo>
                    <a:pt x="94" y="80"/>
                  </a:lnTo>
                  <a:lnTo>
                    <a:pt x="87" y="87"/>
                  </a:lnTo>
                  <a:lnTo>
                    <a:pt x="79" y="92"/>
                  </a:lnTo>
                  <a:lnTo>
                    <a:pt x="70" y="96"/>
                  </a:lnTo>
                  <a:lnTo>
                    <a:pt x="60" y="101"/>
                  </a:lnTo>
                  <a:lnTo>
                    <a:pt x="51" y="101"/>
                  </a:lnTo>
                  <a:lnTo>
                    <a:pt x="51" y="101"/>
                  </a:lnTo>
                  <a:lnTo>
                    <a:pt x="41" y="101"/>
                  </a:lnTo>
                  <a:lnTo>
                    <a:pt x="32" y="96"/>
                  </a:lnTo>
                  <a:lnTo>
                    <a:pt x="22" y="92"/>
                  </a:lnTo>
                  <a:lnTo>
                    <a:pt x="15" y="87"/>
                  </a:lnTo>
                  <a:lnTo>
                    <a:pt x="8" y="80"/>
                  </a:lnTo>
                  <a:lnTo>
                    <a:pt x="3" y="70"/>
                  </a:lnTo>
                  <a:lnTo>
                    <a:pt x="0" y="60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41"/>
                  </a:lnTo>
                  <a:lnTo>
                    <a:pt x="3" y="32"/>
                  </a:lnTo>
                  <a:lnTo>
                    <a:pt x="8" y="22"/>
                  </a:lnTo>
                  <a:lnTo>
                    <a:pt x="15" y="15"/>
                  </a:lnTo>
                  <a:lnTo>
                    <a:pt x="22" y="8"/>
                  </a:lnTo>
                  <a:lnTo>
                    <a:pt x="32" y="3"/>
                  </a:lnTo>
                  <a:lnTo>
                    <a:pt x="41" y="0"/>
                  </a:lnTo>
                  <a:lnTo>
                    <a:pt x="51" y="0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ECC5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9" name="Freeform 46"/>
            <p:cNvSpPr>
              <a:spLocks/>
            </p:cNvSpPr>
            <p:nvPr/>
          </p:nvSpPr>
          <p:spPr bwMode="auto">
            <a:xfrm>
              <a:off x="643" y="3025"/>
              <a:ext cx="101" cy="101"/>
            </a:xfrm>
            <a:custGeom>
              <a:avLst/>
              <a:gdLst>
                <a:gd name="T0" fmla="*/ 51 w 101"/>
                <a:gd name="T1" fmla="*/ 0 h 101"/>
                <a:gd name="T2" fmla="*/ 51 w 101"/>
                <a:gd name="T3" fmla="*/ 0 h 101"/>
                <a:gd name="T4" fmla="*/ 60 w 101"/>
                <a:gd name="T5" fmla="*/ 3 h 101"/>
                <a:gd name="T6" fmla="*/ 70 w 101"/>
                <a:gd name="T7" fmla="*/ 5 h 101"/>
                <a:gd name="T8" fmla="*/ 79 w 101"/>
                <a:gd name="T9" fmla="*/ 10 h 101"/>
                <a:gd name="T10" fmla="*/ 87 w 101"/>
                <a:gd name="T11" fmla="*/ 15 h 101"/>
                <a:gd name="T12" fmla="*/ 91 w 101"/>
                <a:gd name="T13" fmla="*/ 22 h 101"/>
                <a:gd name="T14" fmla="*/ 96 w 101"/>
                <a:gd name="T15" fmla="*/ 32 h 101"/>
                <a:gd name="T16" fmla="*/ 99 w 101"/>
                <a:gd name="T17" fmla="*/ 41 h 101"/>
                <a:gd name="T18" fmla="*/ 101 w 101"/>
                <a:gd name="T19" fmla="*/ 51 h 101"/>
                <a:gd name="T20" fmla="*/ 101 w 101"/>
                <a:gd name="T21" fmla="*/ 51 h 101"/>
                <a:gd name="T22" fmla="*/ 99 w 101"/>
                <a:gd name="T23" fmla="*/ 60 h 101"/>
                <a:gd name="T24" fmla="*/ 96 w 101"/>
                <a:gd name="T25" fmla="*/ 70 h 101"/>
                <a:gd name="T26" fmla="*/ 91 w 101"/>
                <a:gd name="T27" fmla="*/ 77 h 101"/>
                <a:gd name="T28" fmla="*/ 87 w 101"/>
                <a:gd name="T29" fmla="*/ 87 h 101"/>
                <a:gd name="T30" fmla="*/ 79 w 101"/>
                <a:gd name="T31" fmla="*/ 92 h 101"/>
                <a:gd name="T32" fmla="*/ 70 w 101"/>
                <a:gd name="T33" fmla="*/ 96 h 101"/>
                <a:gd name="T34" fmla="*/ 60 w 101"/>
                <a:gd name="T35" fmla="*/ 99 h 101"/>
                <a:gd name="T36" fmla="*/ 51 w 101"/>
                <a:gd name="T37" fmla="*/ 101 h 101"/>
                <a:gd name="T38" fmla="*/ 51 w 101"/>
                <a:gd name="T39" fmla="*/ 101 h 101"/>
                <a:gd name="T40" fmla="*/ 41 w 101"/>
                <a:gd name="T41" fmla="*/ 99 h 101"/>
                <a:gd name="T42" fmla="*/ 32 w 101"/>
                <a:gd name="T43" fmla="*/ 96 h 101"/>
                <a:gd name="T44" fmla="*/ 22 w 101"/>
                <a:gd name="T45" fmla="*/ 92 h 101"/>
                <a:gd name="T46" fmla="*/ 15 w 101"/>
                <a:gd name="T47" fmla="*/ 87 h 101"/>
                <a:gd name="T48" fmla="*/ 10 w 101"/>
                <a:gd name="T49" fmla="*/ 77 h 101"/>
                <a:gd name="T50" fmla="*/ 5 w 101"/>
                <a:gd name="T51" fmla="*/ 70 h 101"/>
                <a:gd name="T52" fmla="*/ 3 w 101"/>
                <a:gd name="T53" fmla="*/ 60 h 101"/>
                <a:gd name="T54" fmla="*/ 0 w 101"/>
                <a:gd name="T55" fmla="*/ 51 h 101"/>
                <a:gd name="T56" fmla="*/ 0 w 101"/>
                <a:gd name="T57" fmla="*/ 51 h 101"/>
                <a:gd name="T58" fmla="*/ 3 w 101"/>
                <a:gd name="T59" fmla="*/ 41 h 101"/>
                <a:gd name="T60" fmla="*/ 5 w 101"/>
                <a:gd name="T61" fmla="*/ 32 h 101"/>
                <a:gd name="T62" fmla="*/ 10 w 101"/>
                <a:gd name="T63" fmla="*/ 22 h 101"/>
                <a:gd name="T64" fmla="*/ 15 w 101"/>
                <a:gd name="T65" fmla="*/ 15 h 101"/>
                <a:gd name="T66" fmla="*/ 22 w 101"/>
                <a:gd name="T67" fmla="*/ 10 h 101"/>
                <a:gd name="T68" fmla="*/ 32 w 101"/>
                <a:gd name="T69" fmla="*/ 5 h 101"/>
                <a:gd name="T70" fmla="*/ 41 w 101"/>
                <a:gd name="T71" fmla="*/ 3 h 101"/>
                <a:gd name="T72" fmla="*/ 51 w 101"/>
                <a:gd name="T73" fmla="*/ 0 h 101"/>
                <a:gd name="T74" fmla="*/ 51 w 101"/>
                <a:gd name="T75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1" h="101">
                  <a:moveTo>
                    <a:pt x="51" y="0"/>
                  </a:moveTo>
                  <a:lnTo>
                    <a:pt x="51" y="0"/>
                  </a:lnTo>
                  <a:lnTo>
                    <a:pt x="60" y="3"/>
                  </a:lnTo>
                  <a:lnTo>
                    <a:pt x="70" y="5"/>
                  </a:lnTo>
                  <a:lnTo>
                    <a:pt x="79" y="10"/>
                  </a:lnTo>
                  <a:lnTo>
                    <a:pt x="87" y="15"/>
                  </a:lnTo>
                  <a:lnTo>
                    <a:pt x="91" y="22"/>
                  </a:lnTo>
                  <a:lnTo>
                    <a:pt x="96" y="32"/>
                  </a:lnTo>
                  <a:lnTo>
                    <a:pt x="99" y="41"/>
                  </a:lnTo>
                  <a:lnTo>
                    <a:pt x="101" y="51"/>
                  </a:lnTo>
                  <a:lnTo>
                    <a:pt x="101" y="51"/>
                  </a:lnTo>
                  <a:lnTo>
                    <a:pt x="99" y="60"/>
                  </a:lnTo>
                  <a:lnTo>
                    <a:pt x="96" y="70"/>
                  </a:lnTo>
                  <a:lnTo>
                    <a:pt x="91" y="77"/>
                  </a:lnTo>
                  <a:lnTo>
                    <a:pt x="87" y="87"/>
                  </a:lnTo>
                  <a:lnTo>
                    <a:pt x="79" y="92"/>
                  </a:lnTo>
                  <a:lnTo>
                    <a:pt x="70" y="96"/>
                  </a:lnTo>
                  <a:lnTo>
                    <a:pt x="60" y="99"/>
                  </a:lnTo>
                  <a:lnTo>
                    <a:pt x="51" y="101"/>
                  </a:lnTo>
                  <a:lnTo>
                    <a:pt x="51" y="101"/>
                  </a:lnTo>
                  <a:lnTo>
                    <a:pt x="41" y="99"/>
                  </a:lnTo>
                  <a:lnTo>
                    <a:pt x="32" y="96"/>
                  </a:lnTo>
                  <a:lnTo>
                    <a:pt x="22" y="92"/>
                  </a:lnTo>
                  <a:lnTo>
                    <a:pt x="15" y="87"/>
                  </a:lnTo>
                  <a:lnTo>
                    <a:pt x="10" y="77"/>
                  </a:lnTo>
                  <a:lnTo>
                    <a:pt x="5" y="70"/>
                  </a:lnTo>
                  <a:lnTo>
                    <a:pt x="3" y="60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3" y="41"/>
                  </a:lnTo>
                  <a:lnTo>
                    <a:pt x="5" y="32"/>
                  </a:lnTo>
                  <a:lnTo>
                    <a:pt x="10" y="22"/>
                  </a:lnTo>
                  <a:lnTo>
                    <a:pt x="15" y="15"/>
                  </a:lnTo>
                  <a:lnTo>
                    <a:pt x="22" y="10"/>
                  </a:lnTo>
                  <a:lnTo>
                    <a:pt x="32" y="5"/>
                  </a:lnTo>
                  <a:lnTo>
                    <a:pt x="41" y="3"/>
                  </a:lnTo>
                  <a:lnTo>
                    <a:pt x="51" y="0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ECC5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0" name="Freeform 47"/>
            <p:cNvSpPr>
              <a:spLocks/>
            </p:cNvSpPr>
            <p:nvPr/>
          </p:nvSpPr>
          <p:spPr bwMode="auto">
            <a:xfrm>
              <a:off x="646" y="3028"/>
              <a:ext cx="96" cy="96"/>
            </a:xfrm>
            <a:custGeom>
              <a:avLst/>
              <a:gdLst>
                <a:gd name="T0" fmla="*/ 48 w 96"/>
                <a:gd name="T1" fmla="*/ 0 h 96"/>
                <a:gd name="T2" fmla="*/ 48 w 96"/>
                <a:gd name="T3" fmla="*/ 0 h 96"/>
                <a:gd name="T4" fmla="*/ 57 w 96"/>
                <a:gd name="T5" fmla="*/ 0 h 96"/>
                <a:gd name="T6" fmla="*/ 67 w 96"/>
                <a:gd name="T7" fmla="*/ 2 h 96"/>
                <a:gd name="T8" fmla="*/ 74 w 96"/>
                <a:gd name="T9" fmla="*/ 7 h 96"/>
                <a:gd name="T10" fmla="*/ 81 w 96"/>
                <a:gd name="T11" fmla="*/ 14 h 96"/>
                <a:gd name="T12" fmla="*/ 88 w 96"/>
                <a:gd name="T13" fmla="*/ 21 h 96"/>
                <a:gd name="T14" fmla="*/ 93 w 96"/>
                <a:gd name="T15" fmla="*/ 29 h 96"/>
                <a:gd name="T16" fmla="*/ 96 w 96"/>
                <a:gd name="T17" fmla="*/ 38 h 96"/>
                <a:gd name="T18" fmla="*/ 96 w 96"/>
                <a:gd name="T19" fmla="*/ 48 h 96"/>
                <a:gd name="T20" fmla="*/ 96 w 96"/>
                <a:gd name="T21" fmla="*/ 48 h 96"/>
                <a:gd name="T22" fmla="*/ 96 w 96"/>
                <a:gd name="T23" fmla="*/ 57 h 96"/>
                <a:gd name="T24" fmla="*/ 93 w 96"/>
                <a:gd name="T25" fmla="*/ 67 h 96"/>
                <a:gd name="T26" fmla="*/ 88 w 96"/>
                <a:gd name="T27" fmla="*/ 74 h 96"/>
                <a:gd name="T28" fmla="*/ 81 w 96"/>
                <a:gd name="T29" fmla="*/ 81 h 96"/>
                <a:gd name="T30" fmla="*/ 74 w 96"/>
                <a:gd name="T31" fmla="*/ 89 h 96"/>
                <a:gd name="T32" fmla="*/ 67 w 96"/>
                <a:gd name="T33" fmla="*/ 93 h 96"/>
                <a:gd name="T34" fmla="*/ 57 w 96"/>
                <a:gd name="T35" fmla="*/ 96 h 96"/>
                <a:gd name="T36" fmla="*/ 48 w 96"/>
                <a:gd name="T37" fmla="*/ 96 h 96"/>
                <a:gd name="T38" fmla="*/ 48 w 96"/>
                <a:gd name="T39" fmla="*/ 96 h 96"/>
                <a:gd name="T40" fmla="*/ 38 w 96"/>
                <a:gd name="T41" fmla="*/ 96 h 96"/>
                <a:gd name="T42" fmla="*/ 29 w 96"/>
                <a:gd name="T43" fmla="*/ 93 h 96"/>
                <a:gd name="T44" fmla="*/ 21 w 96"/>
                <a:gd name="T45" fmla="*/ 89 h 96"/>
                <a:gd name="T46" fmla="*/ 14 w 96"/>
                <a:gd name="T47" fmla="*/ 81 h 96"/>
                <a:gd name="T48" fmla="*/ 7 w 96"/>
                <a:gd name="T49" fmla="*/ 74 h 96"/>
                <a:gd name="T50" fmla="*/ 2 w 96"/>
                <a:gd name="T51" fmla="*/ 67 h 96"/>
                <a:gd name="T52" fmla="*/ 0 w 96"/>
                <a:gd name="T53" fmla="*/ 57 h 96"/>
                <a:gd name="T54" fmla="*/ 0 w 96"/>
                <a:gd name="T55" fmla="*/ 48 h 96"/>
                <a:gd name="T56" fmla="*/ 0 w 96"/>
                <a:gd name="T57" fmla="*/ 48 h 96"/>
                <a:gd name="T58" fmla="*/ 0 w 96"/>
                <a:gd name="T59" fmla="*/ 38 h 96"/>
                <a:gd name="T60" fmla="*/ 2 w 96"/>
                <a:gd name="T61" fmla="*/ 29 h 96"/>
                <a:gd name="T62" fmla="*/ 7 w 96"/>
                <a:gd name="T63" fmla="*/ 21 h 96"/>
                <a:gd name="T64" fmla="*/ 14 w 96"/>
                <a:gd name="T65" fmla="*/ 14 h 96"/>
                <a:gd name="T66" fmla="*/ 21 w 96"/>
                <a:gd name="T67" fmla="*/ 7 h 96"/>
                <a:gd name="T68" fmla="*/ 29 w 96"/>
                <a:gd name="T69" fmla="*/ 2 h 96"/>
                <a:gd name="T70" fmla="*/ 38 w 96"/>
                <a:gd name="T71" fmla="*/ 0 h 96"/>
                <a:gd name="T72" fmla="*/ 48 w 96"/>
                <a:gd name="T73" fmla="*/ 0 h 96"/>
                <a:gd name="T74" fmla="*/ 48 w 96"/>
                <a:gd name="T7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6" h="96">
                  <a:moveTo>
                    <a:pt x="48" y="0"/>
                  </a:moveTo>
                  <a:lnTo>
                    <a:pt x="48" y="0"/>
                  </a:lnTo>
                  <a:lnTo>
                    <a:pt x="57" y="0"/>
                  </a:lnTo>
                  <a:lnTo>
                    <a:pt x="67" y="2"/>
                  </a:lnTo>
                  <a:lnTo>
                    <a:pt x="74" y="7"/>
                  </a:lnTo>
                  <a:lnTo>
                    <a:pt x="81" y="14"/>
                  </a:lnTo>
                  <a:lnTo>
                    <a:pt x="88" y="21"/>
                  </a:lnTo>
                  <a:lnTo>
                    <a:pt x="93" y="29"/>
                  </a:lnTo>
                  <a:lnTo>
                    <a:pt x="96" y="38"/>
                  </a:lnTo>
                  <a:lnTo>
                    <a:pt x="96" y="48"/>
                  </a:lnTo>
                  <a:lnTo>
                    <a:pt x="96" y="48"/>
                  </a:lnTo>
                  <a:lnTo>
                    <a:pt x="96" y="57"/>
                  </a:lnTo>
                  <a:lnTo>
                    <a:pt x="93" y="67"/>
                  </a:lnTo>
                  <a:lnTo>
                    <a:pt x="88" y="74"/>
                  </a:lnTo>
                  <a:lnTo>
                    <a:pt x="81" y="81"/>
                  </a:lnTo>
                  <a:lnTo>
                    <a:pt x="74" y="89"/>
                  </a:lnTo>
                  <a:lnTo>
                    <a:pt x="67" y="93"/>
                  </a:lnTo>
                  <a:lnTo>
                    <a:pt x="57" y="96"/>
                  </a:lnTo>
                  <a:lnTo>
                    <a:pt x="48" y="96"/>
                  </a:lnTo>
                  <a:lnTo>
                    <a:pt x="48" y="96"/>
                  </a:lnTo>
                  <a:lnTo>
                    <a:pt x="38" y="96"/>
                  </a:lnTo>
                  <a:lnTo>
                    <a:pt x="29" y="93"/>
                  </a:lnTo>
                  <a:lnTo>
                    <a:pt x="21" y="89"/>
                  </a:lnTo>
                  <a:lnTo>
                    <a:pt x="14" y="81"/>
                  </a:lnTo>
                  <a:lnTo>
                    <a:pt x="7" y="74"/>
                  </a:lnTo>
                  <a:lnTo>
                    <a:pt x="2" y="67"/>
                  </a:lnTo>
                  <a:lnTo>
                    <a:pt x="0" y="57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2" y="29"/>
                  </a:lnTo>
                  <a:lnTo>
                    <a:pt x="7" y="21"/>
                  </a:lnTo>
                  <a:lnTo>
                    <a:pt x="14" y="14"/>
                  </a:lnTo>
                  <a:lnTo>
                    <a:pt x="21" y="7"/>
                  </a:lnTo>
                  <a:lnTo>
                    <a:pt x="29" y="2"/>
                  </a:lnTo>
                  <a:lnTo>
                    <a:pt x="38" y="0"/>
                  </a:lnTo>
                  <a:lnTo>
                    <a:pt x="48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ECC3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1" name="Freeform 48"/>
            <p:cNvSpPr>
              <a:spLocks/>
            </p:cNvSpPr>
            <p:nvPr/>
          </p:nvSpPr>
          <p:spPr bwMode="auto">
            <a:xfrm>
              <a:off x="646" y="3028"/>
              <a:ext cx="96" cy="96"/>
            </a:xfrm>
            <a:custGeom>
              <a:avLst/>
              <a:gdLst>
                <a:gd name="T0" fmla="*/ 48 w 96"/>
                <a:gd name="T1" fmla="*/ 0 h 96"/>
                <a:gd name="T2" fmla="*/ 48 w 96"/>
                <a:gd name="T3" fmla="*/ 0 h 96"/>
                <a:gd name="T4" fmla="*/ 57 w 96"/>
                <a:gd name="T5" fmla="*/ 2 h 96"/>
                <a:gd name="T6" fmla="*/ 67 w 96"/>
                <a:gd name="T7" fmla="*/ 5 h 96"/>
                <a:gd name="T8" fmla="*/ 74 w 96"/>
                <a:gd name="T9" fmla="*/ 7 h 96"/>
                <a:gd name="T10" fmla="*/ 81 w 96"/>
                <a:gd name="T11" fmla="*/ 14 h 96"/>
                <a:gd name="T12" fmla="*/ 86 w 96"/>
                <a:gd name="T13" fmla="*/ 21 h 96"/>
                <a:gd name="T14" fmla="*/ 91 w 96"/>
                <a:gd name="T15" fmla="*/ 29 h 96"/>
                <a:gd name="T16" fmla="*/ 93 w 96"/>
                <a:gd name="T17" fmla="*/ 38 h 96"/>
                <a:gd name="T18" fmla="*/ 96 w 96"/>
                <a:gd name="T19" fmla="*/ 48 h 96"/>
                <a:gd name="T20" fmla="*/ 96 w 96"/>
                <a:gd name="T21" fmla="*/ 48 h 96"/>
                <a:gd name="T22" fmla="*/ 93 w 96"/>
                <a:gd name="T23" fmla="*/ 57 h 96"/>
                <a:gd name="T24" fmla="*/ 91 w 96"/>
                <a:gd name="T25" fmla="*/ 67 h 96"/>
                <a:gd name="T26" fmla="*/ 86 w 96"/>
                <a:gd name="T27" fmla="*/ 74 h 96"/>
                <a:gd name="T28" fmla="*/ 81 w 96"/>
                <a:gd name="T29" fmla="*/ 81 h 96"/>
                <a:gd name="T30" fmla="*/ 74 w 96"/>
                <a:gd name="T31" fmla="*/ 86 h 96"/>
                <a:gd name="T32" fmla="*/ 67 w 96"/>
                <a:gd name="T33" fmla="*/ 91 h 96"/>
                <a:gd name="T34" fmla="*/ 57 w 96"/>
                <a:gd name="T35" fmla="*/ 93 h 96"/>
                <a:gd name="T36" fmla="*/ 48 w 96"/>
                <a:gd name="T37" fmla="*/ 96 h 96"/>
                <a:gd name="T38" fmla="*/ 48 w 96"/>
                <a:gd name="T39" fmla="*/ 96 h 96"/>
                <a:gd name="T40" fmla="*/ 38 w 96"/>
                <a:gd name="T41" fmla="*/ 93 h 96"/>
                <a:gd name="T42" fmla="*/ 29 w 96"/>
                <a:gd name="T43" fmla="*/ 91 h 96"/>
                <a:gd name="T44" fmla="*/ 21 w 96"/>
                <a:gd name="T45" fmla="*/ 86 h 96"/>
                <a:gd name="T46" fmla="*/ 14 w 96"/>
                <a:gd name="T47" fmla="*/ 81 h 96"/>
                <a:gd name="T48" fmla="*/ 9 w 96"/>
                <a:gd name="T49" fmla="*/ 74 h 96"/>
                <a:gd name="T50" fmla="*/ 5 w 96"/>
                <a:gd name="T51" fmla="*/ 67 h 96"/>
                <a:gd name="T52" fmla="*/ 2 w 96"/>
                <a:gd name="T53" fmla="*/ 57 h 96"/>
                <a:gd name="T54" fmla="*/ 0 w 96"/>
                <a:gd name="T55" fmla="*/ 48 h 96"/>
                <a:gd name="T56" fmla="*/ 0 w 96"/>
                <a:gd name="T57" fmla="*/ 48 h 96"/>
                <a:gd name="T58" fmla="*/ 2 w 96"/>
                <a:gd name="T59" fmla="*/ 38 h 96"/>
                <a:gd name="T60" fmla="*/ 5 w 96"/>
                <a:gd name="T61" fmla="*/ 29 h 96"/>
                <a:gd name="T62" fmla="*/ 9 w 96"/>
                <a:gd name="T63" fmla="*/ 21 h 96"/>
                <a:gd name="T64" fmla="*/ 14 w 96"/>
                <a:gd name="T65" fmla="*/ 14 h 96"/>
                <a:gd name="T66" fmla="*/ 21 w 96"/>
                <a:gd name="T67" fmla="*/ 7 h 96"/>
                <a:gd name="T68" fmla="*/ 29 w 96"/>
                <a:gd name="T69" fmla="*/ 5 h 96"/>
                <a:gd name="T70" fmla="*/ 38 w 96"/>
                <a:gd name="T71" fmla="*/ 2 h 96"/>
                <a:gd name="T72" fmla="*/ 48 w 96"/>
                <a:gd name="T73" fmla="*/ 0 h 96"/>
                <a:gd name="T74" fmla="*/ 48 w 96"/>
                <a:gd name="T7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6" h="96">
                  <a:moveTo>
                    <a:pt x="48" y="0"/>
                  </a:moveTo>
                  <a:lnTo>
                    <a:pt x="48" y="0"/>
                  </a:lnTo>
                  <a:lnTo>
                    <a:pt x="57" y="2"/>
                  </a:lnTo>
                  <a:lnTo>
                    <a:pt x="67" y="5"/>
                  </a:lnTo>
                  <a:lnTo>
                    <a:pt x="74" y="7"/>
                  </a:lnTo>
                  <a:lnTo>
                    <a:pt x="81" y="14"/>
                  </a:lnTo>
                  <a:lnTo>
                    <a:pt x="86" y="21"/>
                  </a:lnTo>
                  <a:lnTo>
                    <a:pt x="91" y="29"/>
                  </a:lnTo>
                  <a:lnTo>
                    <a:pt x="93" y="38"/>
                  </a:lnTo>
                  <a:lnTo>
                    <a:pt x="96" y="48"/>
                  </a:lnTo>
                  <a:lnTo>
                    <a:pt x="96" y="48"/>
                  </a:lnTo>
                  <a:lnTo>
                    <a:pt x="93" y="57"/>
                  </a:lnTo>
                  <a:lnTo>
                    <a:pt x="91" y="67"/>
                  </a:lnTo>
                  <a:lnTo>
                    <a:pt x="86" y="74"/>
                  </a:lnTo>
                  <a:lnTo>
                    <a:pt x="81" y="81"/>
                  </a:lnTo>
                  <a:lnTo>
                    <a:pt x="74" y="86"/>
                  </a:lnTo>
                  <a:lnTo>
                    <a:pt x="67" y="91"/>
                  </a:lnTo>
                  <a:lnTo>
                    <a:pt x="57" y="93"/>
                  </a:lnTo>
                  <a:lnTo>
                    <a:pt x="48" y="96"/>
                  </a:lnTo>
                  <a:lnTo>
                    <a:pt x="48" y="96"/>
                  </a:lnTo>
                  <a:lnTo>
                    <a:pt x="38" y="93"/>
                  </a:lnTo>
                  <a:lnTo>
                    <a:pt x="29" y="91"/>
                  </a:lnTo>
                  <a:lnTo>
                    <a:pt x="21" y="86"/>
                  </a:lnTo>
                  <a:lnTo>
                    <a:pt x="14" y="81"/>
                  </a:lnTo>
                  <a:lnTo>
                    <a:pt x="9" y="74"/>
                  </a:lnTo>
                  <a:lnTo>
                    <a:pt x="5" y="67"/>
                  </a:lnTo>
                  <a:lnTo>
                    <a:pt x="2" y="57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2" y="38"/>
                  </a:lnTo>
                  <a:lnTo>
                    <a:pt x="5" y="29"/>
                  </a:lnTo>
                  <a:lnTo>
                    <a:pt x="9" y="21"/>
                  </a:lnTo>
                  <a:lnTo>
                    <a:pt x="14" y="14"/>
                  </a:lnTo>
                  <a:lnTo>
                    <a:pt x="21" y="7"/>
                  </a:lnTo>
                  <a:lnTo>
                    <a:pt x="29" y="5"/>
                  </a:lnTo>
                  <a:lnTo>
                    <a:pt x="38" y="2"/>
                  </a:lnTo>
                  <a:lnTo>
                    <a:pt x="48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ECC2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2" name="Freeform 49"/>
            <p:cNvSpPr>
              <a:spLocks/>
            </p:cNvSpPr>
            <p:nvPr/>
          </p:nvSpPr>
          <p:spPr bwMode="auto">
            <a:xfrm>
              <a:off x="648" y="3030"/>
              <a:ext cx="91" cy="91"/>
            </a:xfrm>
            <a:custGeom>
              <a:avLst/>
              <a:gdLst>
                <a:gd name="T0" fmla="*/ 46 w 91"/>
                <a:gd name="T1" fmla="*/ 0 h 91"/>
                <a:gd name="T2" fmla="*/ 46 w 91"/>
                <a:gd name="T3" fmla="*/ 0 h 91"/>
                <a:gd name="T4" fmla="*/ 55 w 91"/>
                <a:gd name="T5" fmla="*/ 0 h 91"/>
                <a:gd name="T6" fmla="*/ 65 w 91"/>
                <a:gd name="T7" fmla="*/ 3 h 91"/>
                <a:gd name="T8" fmla="*/ 72 w 91"/>
                <a:gd name="T9" fmla="*/ 7 h 91"/>
                <a:gd name="T10" fmla="*/ 79 w 91"/>
                <a:gd name="T11" fmla="*/ 12 h 91"/>
                <a:gd name="T12" fmla="*/ 84 w 91"/>
                <a:gd name="T13" fmla="*/ 19 h 91"/>
                <a:gd name="T14" fmla="*/ 89 w 91"/>
                <a:gd name="T15" fmla="*/ 27 h 91"/>
                <a:gd name="T16" fmla="*/ 91 w 91"/>
                <a:gd name="T17" fmla="*/ 36 h 91"/>
                <a:gd name="T18" fmla="*/ 91 w 91"/>
                <a:gd name="T19" fmla="*/ 46 h 91"/>
                <a:gd name="T20" fmla="*/ 91 w 91"/>
                <a:gd name="T21" fmla="*/ 46 h 91"/>
                <a:gd name="T22" fmla="*/ 91 w 91"/>
                <a:gd name="T23" fmla="*/ 55 h 91"/>
                <a:gd name="T24" fmla="*/ 89 w 91"/>
                <a:gd name="T25" fmla="*/ 63 h 91"/>
                <a:gd name="T26" fmla="*/ 84 w 91"/>
                <a:gd name="T27" fmla="*/ 72 h 91"/>
                <a:gd name="T28" fmla="*/ 79 w 91"/>
                <a:gd name="T29" fmla="*/ 77 h 91"/>
                <a:gd name="T30" fmla="*/ 72 w 91"/>
                <a:gd name="T31" fmla="*/ 84 h 91"/>
                <a:gd name="T32" fmla="*/ 65 w 91"/>
                <a:gd name="T33" fmla="*/ 89 h 91"/>
                <a:gd name="T34" fmla="*/ 55 w 91"/>
                <a:gd name="T35" fmla="*/ 91 h 91"/>
                <a:gd name="T36" fmla="*/ 46 w 91"/>
                <a:gd name="T37" fmla="*/ 91 h 91"/>
                <a:gd name="T38" fmla="*/ 46 w 91"/>
                <a:gd name="T39" fmla="*/ 91 h 91"/>
                <a:gd name="T40" fmla="*/ 36 w 91"/>
                <a:gd name="T41" fmla="*/ 91 h 91"/>
                <a:gd name="T42" fmla="*/ 29 w 91"/>
                <a:gd name="T43" fmla="*/ 89 h 91"/>
                <a:gd name="T44" fmla="*/ 19 w 91"/>
                <a:gd name="T45" fmla="*/ 84 h 91"/>
                <a:gd name="T46" fmla="*/ 12 w 91"/>
                <a:gd name="T47" fmla="*/ 77 h 91"/>
                <a:gd name="T48" fmla="*/ 7 w 91"/>
                <a:gd name="T49" fmla="*/ 72 h 91"/>
                <a:gd name="T50" fmla="*/ 3 w 91"/>
                <a:gd name="T51" fmla="*/ 63 h 91"/>
                <a:gd name="T52" fmla="*/ 0 w 91"/>
                <a:gd name="T53" fmla="*/ 55 h 91"/>
                <a:gd name="T54" fmla="*/ 0 w 91"/>
                <a:gd name="T55" fmla="*/ 46 h 91"/>
                <a:gd name="T56" fmla="*/ 0 w 91"/>
                <a:gd name="T57" fmla="*/ 46 h 91"/>
                <a:gd name="T58" fmla="*/ 0 w 91"/>
                <a:gd name="T59" fmla="*/ 36 h 91"/>
                <a:gd name="T60" fmla="*/ 3 w 91"/>
                <a:gd name="T61" fmla="*/ 27 h 91"/>
                <a:gd name="T62" fmla="*/ 7 w 91"/>
                <a:gd name="T63" fmla="*/ 19 h 91"/>
                <a:gd name="T64" fmla="*/ 12 w 91"/>
                <a:gd name="T65" fmla="*/ 12 h 91"/>
                <a:gd name="T66" fmla="*/ 19 w 91"/>
                <a:gd name="T67" fmla="*/ 7 h 91"/>
                <a:gd name="T68" fmla="*/ 29 w 91"/>
                <a:gd name="T69" fmla="*/ 3 h 91"/>
                <a:gd name="T70" fmla="*/ 36 w 91"/>
                <a:gd name="T71" fmla="*/ 0 h 91"/>
                <a:gd name="T72" fmla="*/ 46 w 91"/>
                <a:gd name="T73" fmla="*/ 0 h 91"/>
                <a:gd name="T74" fmla="*/ 46 w 91"/>
                <a:gd name="T75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1" h="91">
                  <a:moveTo>
                    <a:pt x="46" y="0"/>
                  </a:moveTo>
                  <a:lnTo>
                    <a:pt x="46" y="0"/>
                  </a:lnTo>
                  <a:lnTo>
                    <a:pt x="55" y="0"/>
                  </a:lnTo>
                  <a:lnTo>
                    <a:pt x="65" y="3"/>
                  </a:lnTo>
                  <a:lnTo>
                    <a:pt x="72" y="7"/>
                  </a:lnTo>
                  <a:lnTo>
                    <a:pt x="79" y="12"/>
                  </a:lnTo>
                  <a:lnTo>
                    <a:pt x="84" y="19"/>
                  </a:lnTo>
                  <a:lnTo>
                    <a:pt x="89" y="27"/>
                  </a:lnTo>
                  <a:lnTo>
                    <a:pt x="91" y="36"/>
                  </a:lnTo>
                  <a:lnTo>
                    <a:pt x="91" y="46"/>
                  </a:lnTo>
                  <a:lnTo>
                    <a:pt x="91" y="46"/>
                  </a:lnTo>
                  <a:lnTo>
                    <a:pt x="91" y="55"/>
                  </a:lnTo>
                  <a:lnTo>
                    <a:pt x="89" y="63"/>
                  </a:lnTo>
                  <a:lnTo>
                    <a:pt x="84" y="72"/>
                  </a:lnTo>
                  <a:lnTo>
                    <a:pt x="79" y="77"/>
                  </a:lnTo>
                  <a:lnTo>
                    <a:pt x="72" y="84"/>
                  </a:lnTo>
                  <a:lnTo>
                    <a:pt x="65" y="89"/>
                  </a:lnTo>
                  <a:lnTo>
                    <a:pt x="55" y="91"/>
                  </a:lnTo>
                  <a:lnTo>
                    <a:pt x="46" y="91"/>
                  </a:lnTo>
                  <a:lnTo>
                    <a:pt x="46" y="91"/>
                  </a:lnTo>
                  <a:lnTo>
                    <a:pt x="36" y="91"/>
                  </a:lnTo>
                  <a:lnTo>
                    <a:pt x="29" y="89"/>
                  </a:lnTo>
                  <a:lnTo>
                    <a:pt x="19" y="84"/>
                  </a:lnTo>
                  <a:lnTo>
                    <a:pt x="12" y="77"/>
                  </a:lnTo>
                  <a:lnTo>
                    <a:pt x="7" y="72"/>
                  </a:lnTo>
                  <a:lnTo>
                    <a:pt x="3" y="63"/>
                  </a:lnTo>
                  <a:lnTo>
                    <a:pt x="0" y="55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36"/>
                  </a:lnTo>
                  <a:lnTo>
                    <a:pt x="3" y="27"/>
                  </a:lnTo>
                  <a:lnTo>
                    <a:pt x="7" y="19"/>
                  </a:lnTo>
                  <a:lnTo>
                    <a:pt x="12" y="12"/>
                  </a:lnTo>
                  <a:lnTo>
                    <a:pt x="19" y="7"/>
                  </a:lnTo>
                  <a:lnTo>
                    <a:pt x="29" y="3"/>
                  </a:lnTo>
                  <a:lnTo>
                    <a:pt x="36" y="0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EBC1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3" name="Freeform 50"/>
            <p:cNvSpPr>
              <a:spLocks/>
            </p:cNvSpPr>
            <p:nvPr/>
          </p:nvSpPr>
          <p:spPr bwMode="auto">
            <a:xfrm>
              <a:off x="648" y="3030"/>
              <a:ext cx="91" cy="91"/>
            </a:xfrm>
            <a:custGeom>
              <a:avLst/>
              <a:gdLst>
                <a:gd name="T0" fmla="*/ 46 w 91"/>
                <a:gd name="T1" fmla="*/ 0 h 91"/>
                <a:gd name="T2" fmla="*/ 46 w 91"/>
                <a:gd name="T3" fmla="*/ 0 h 91"/>
                <a:gd name="T4" fmla="*/ 55 w 91"/>
                <a:gd name="T5" fmla="*/ 3 h 91"/>
                <a:gd name="T6" fmla="*/ 62 w 91"/>
                <a:gd name="T7" fmla="*/ 5 h 91"/>
                <a:gd name="T8" fmla="*/ 70 w 91"/>
                <a:gd name="T9" fmla="*/ 7 h 91"/>
                <a:gd name="T10" fmla="*/ 77 w 91"/>
                <a:gd name="T11" fmla="*/ 15 h 91"/>
                <a:gd name="T12" fmla="*/ 84 w 91"/>
                <a:gd name="T13" fmla="*/ 19 h 91"/>
                <a:gd name="T14" fmla="*/ 86 w 91"/>
                <a:gd name="T15" fmla="*/ 29 h 91"/>
                <a:gd name="T16" fmla="*/ 89 w 91"/>
                <a:gd name="T17" fmla="*/ 36 h 91"/>
                <a:gd name="T18" fmla="*/ 91 w 91"/>
                <a:gd name="T19" fmla="*/ 46 h 91"/>
                <a:gd name="T20" fmla="*/ 91 w 91"/>
                <a:gd name="T21" fmla="*/ 46 h 91"/>
                <a:gd name="T22" fmla="*/ 89 w 91"/>
                <a:gd name="T23" fmla="*/ 55 h 91"/>
                <a:gd name="T24" fmla="*/ 86 w 91"/>
                <a:gd name="T25" fmla="*/ 63 h 91"/>
                <a:gd name="T26" fmla="*/ 84 w 91"/>
                <a:gd name="T27" fmla="*/ 70 h 91"/>
                <a:gd name="T28" fmla="*/ 77 w 91"/>
                <a:gd name="T29" fmla="*/ 77 h 91"/>
                <a:gd name="T30" fmla="*/ 70 w 91"/>
                <a:gd name="T31" fmla="*/ 82 h 91"/>
                <a:gd name="T32" fmla="*/ 62 w 91"/>
                <a:gd name="T33" fmla="*/ 87 h 91"/>
                <a:gd name="T34" fmla="*/ 55 w 91"/>
                <a:gd name="T35" fmla="*/ 89 h 91"/>
                <a:gd name="T36" fmla="*/ 46 w 91"/>
                <a:gd name="T37" fmla="*/ 91 h 91"/>
                <a:gd name="T38" fmla="*/ 46 w 91"/>
                <a:gd name="T39" fmla="*/ 91 h 91"/>
                <a:gd name="T40" fmla="*/ 36 w 91"/>
                <a:gd name="T41" fmla="*/ 89 h 91"/>
                <a:gd name="T42" fmla="*/ 29 w 91"/>
                <a:gd name="T43" fmla="*/ 87 h 91"/>
                <a:gd name="T44" fmla="*/ 22 w 91"/>
                <a:gd name="T45" fmla="*/ 82 h 91"/>
                <a:gd name="T46" fmla="*/ 15 w 91"/>
                <a:gd name="T47" fmla="*/ 77 h 91"/>
                <a:gd name="T48" fmla="*/ 7 w 91"/>
                <a:gd name="T49" fmla="*/ 70 h 91"/>
                <a:gd name="T50" fmla="*/ 5 w 91"/>
                <a:gd name="T51" fmla="*/ 63 h 91"/>
                <a:gd name="T52" fmla="*/ 3 w 91"/>
                <a:gd name="T53" fmla="*/ 55 h 91"/>
                <a:gd name="T54" fmla="*/ 0 w 91"/>
                <a:gd name="T55" fmla="*/ 46 h 91"/>
                <a:gd name="T56" fmla="*/ 0 w 91"/>
                <a:gd name="T57" fmla="*/ 46 h 91"/>
                <a:gd name="T58" fmla="*/ 3 w 91"/>
                <a:gd name="T59" fmla="*/ 36 h 91"/>
                <a:gd name="T60" fmla="*/ 5 w 91"/>
                <a:gd name="T61" fmla="*/ 29 h 91"/>
                <a:gd name="T62" fmla="*/ 7 w 91"/>
                <a:gd name="T63" fmla="*/ 19 h 91"/>
                <a:gd name="T64" fmla="*/ 15 w 91"/>
                <a:gd name="T65" fmla="*/ 15 h 91"/>
                <a:gd name="T66" fmla="*/ 22 w 91"/>
                <a:gd name="T67" fmla="*/ 7 h 91"/>
                <a:gd name="T68" fmla="*/ 29 w 91"/>
                <a:gd name="T69" fmla="*/ 5 h 91"/>
                <a:gd name="T70" fmla="*/ 36 w 91"/>
                <a:gd name="T71" fmla="*/ 3 h 91"/>
                <a:gd name="T72" fmla="*/ 46 w 91"/>
                <a:gd name="T73" fmla="*/ 0 h 91"/>
                <a:gd name="T74" fmla="*/ 46 w 91"/>
                <a:gd name="T75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1" h="91">
                  <a:moveTo>
                    <a:pt x="46" y="0"/>
                  </a:moveTo>
                  <a:lnTo>
                    <a:pt x="46" y="0"/>
                  </a:lnTo>
                  <a:lnTo>
                    <a:pt x="55" y="3"/>
                  </a:lnTo>
                  <a:lnTo>
                    <a:pt x="62" y="5"/>
                  </a:lnTo>
                  <a:lnTo>
                    <a:pt x="70" y="7"/>
                  </a:lnTo>
                  <a:lnTo>
                    <a:pt x="77" y="15"/>
                  </a:lnTo>
                  <a:lnTo>
                    <a:pt x="84" y="19"/>
                  </a:lnTo>
                  <a:lnTo>
                    <a:pt x="86" y="29"/>
                  </a:lnTo>
                  <a:lnTo>
                    <a:pt x="89" y="36"/>
                  </a:lnTo>
                  <a:lnTo>
                    <a:pt x="91" y="46"/>
                  </a:lnTo>
                  <a:lnTo>
                    <a:pt x="91" y="46"/>
                  </a:lnTo>
                  <a:lnTo>
                    <a:pt x="89" y="55"/>
                  </a:lnTo>
                  <a:lnTo>
                    <a:pt x="86" y="63"/>
                  </a:lnTo>
                  <a:lnTo>
                    <a:pt x="84" y="70"/>
                  </a:lnTo>
                  <a:lnTo>
                    <a:pt x="77" y="77"/>
                  </a:lnTo>
                  <a:lnTo>
                    <a:pt x="70" y="82"/>
                  </a:lnTo>
                  <a:lnTo>
                    <a:pt x="62" y="87"/>
                  </a:lnTo>
                  <a:lnTo>
                    <a:pt x="55" y="89"/>
                  </a:lnTo>
                  <a:lnTo>
                    <a:pt x="46" y="91"/>
                  </a:lnTo>
                  <a:lnTo>
                    <a:pt x="46" y="91"/>
                  </a:lnTo>
                  <a:lnTo>
                    <a:pt x="36" y="89"/>
                  </a:lnTo>
                  <a:lnTo>
                    <a:pt x="29" y="87"/>
                  </a:lnTo>
                  <a:lnTo>
                    <a:pt x="22" y="82"/>
                  </a:lnTo>
                  <a:lnTo>
                    <a:pt x="15" y="77"/>
                  </a:lnTo>
                  <a:lnTo>
                    <a:pt x="7" y="70"/>
                  </a:lnTo>
                  <a:lnTo>
                    <a:pt x="5" y="63"/>
                  </a:lnTo>
                  <a:lnTo>
                    <a:pt x="3" y="55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3" y="36"/>
                  </a:lnTo>
                  <a:lnTo>
                    <a:pt x="5" y="29"/>
                  </a:lnTo>
                  <a:lnTo>
                    <a:pt x="7" y="19"/>
                  </a:lnTo>
                  <a:lnTo>
                    <a:pt x="15" y="15"/>
                  </a:lnTo>
                  <a:lnTo>
                    <a:pt x="22" y="7"/>
                  </a:lnTo>
                  <a:lnTo>
                    <a:pt x="29" y="5"/>
                  </a:lnTo>
                  <a:lnTo>
                    <a:pt x="36" y="3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EBC0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4" name="Freeform 51"/>
            <p:cNvSpPr>
              <a:spLocks/>
            </p:cNvSpPr>
            <p:nvPr/>
          </p:nvSpPr>
          <p:spPr bwMode="auto">
            <a:xfrm>
              <a:off x="651" y="3033"/>
              <a:ext cx="86" cy="86"/>
            </a:xfrm>
            <a:custGeom>
              <a:avLst/>
              <a:gdLst>
                <a:gd name="T0" fmla="*/ 43 w 86"/>
                <a:gd name="T1" fmla="*/ 0 h 86"/>
                <a:gd name="T2" fmla="*/ 43 w 86"/>
                <a:gd name="T3" fmla="*/ 0 h 86"/>
                <a:gd name="T4" fmla="*/ 52 w 86"/>
                <a:gd name="T5" fmla="*/ 0 h 86"/>
                <a:gd name="T6" fmla="*/ 59 w 86"/>
                <a:gd name="T7" fmla="*/ 2 h 86"/>
                <a:gd name="T8" fmla="*/ 67 w 86"/>
                <a:gd name="T9" fmla="*/ 7 h 86"/>
                <a:gd name="T10" fmla="*/ 74 w 86"/>
                <a:gd name="T11" fmla="*/ 12 h 86"/>
                <a:gd name="T12" fmla="*/ 79 w 86"/>
                <a:gd name="T13" fmla="*/ 19 h 86"/>
                <a:gd name="T14" fmla="*/ 83 w 86"/>
                <a:gd name="T15" fmla="*/ 26 h 86"/>
                <a:gd name="T16" fmla="*/ 86 w 86"/>
                <a:gd name="T17" fmla="*/ 33 h 86"/>
                <a:gd name="T18" fmla="*/ 86 w 86"/>
                <a:gd name="T19" fmla="*/ 43 h 86"/>
                <a:gd name="T20" fmla="*/ 86 w 86"/>
                <a:gd name="T21" fmla="*/ 43 h 86"/>
                <a:gd name="T22" fmla="*/ 86 w 86"/>
                <a:gd name="T23" fmla="*/ 52 h 86"/>
                <a:gd name="T24" fmla="*/ 83 w 86"/>
                <a:gd name="T25" fmla="*/ 60 h 86"/>
                <a:gd name="T26" fmla="*/ 79 w 86"/>
                <a:gd name="T27" fmla="*/ 67 h 86"/>
                <a:gd name="T28" fmla="*/ 74 w 86"/>
                <a:gd name="T29" fmla="*/ 74 h 86"/>
                <a:gd name="T30" fmla="*/ 67 w 86"/>
                <a:gd name="T31" fmla="*/ 79 h 86"/>
                <a:gd name="T32" fmla="*/ 59 w 86"/>
                <a:gd name="T33" fmla="*/ 84 h 86"/>
                <a:gd name="T34" fmla="*/ 52 w 86"/>
                <a:gd name="T35" fmla="*/ 86 h 86"/>
                <a:gd name="T36" fmla="*/ 43 w 86"/>
                <a:gd name="T37" fmla="*/ 86 h 86"/>
                <a:gd name="T38" fmla="*/ 43 w 86"/>
                <a:gd name="T39" fmla="*/ 86 h 86"/>
                <a:gd name="T40" fmla="*/ 33 w 86"/>
                <a:gd name="T41" fmla="*/ 86 h 86"/>
                <a:gd name="T42" fmla="*/ 26 w 86"/>
                <a:gd name="T43" fmla="*/ 84 h 86"/>
                <a:gd name="T44" fmla="*/ 19 w 86"/>
                <a:gd name="T45" fmla="*/ 79 h 86"/>
                <a:gd name="T46" fmla="*/ 12 w 86"/>
                <a:gd name="T47" fmla="*/ 74 h 86"/>
                <a:gd name="T48" fmla="*/ 7 w 86"/>
                <a:gd name="T49" fmla="*/ 67 h 86"/>
                <a:gd name="T50" fmla="*/ 2 w 86"/>
                <a:gd name="T51" fmla="*/ 60 h 86"/>
                <a:gd name="T52" fmla="*/ 0 w 86"/>
                <a:gd name="T53" fmla="*/ 52 h 86"/>
                <a:gd name="T54" fmla="*/ 0 w 86"/>
                <a:gd name="T55" fmla="*/ 43 h 86"/>
                <a:gd name="T56" fmla="*/ 0 w 86"/>
                <a:gd name="T57" fmla="*/ 43 h 86"/>
                <a:gd name="T58" fmla="*/ 0 w 86"/>
                <a:gd name="T59" fmla="*/ 33 h 86"/>
                <a:gd name="T60" fmla="*/ 2 w 86"/>
                <a:gd name="T61" fmla="*/ 26 h 86"/>
                <a:gd name="T62" fmla="*/ 7 w 86"/>
                <a:gd name="T63" fmla="*/ 19 h 86"/>
                <a:gd name="T64" fmla="*/ 12 w 86"/>
                <a:gd name="T65" fmla="*/ 12 h 86"/>
                <a:gd name="T66" fmla="*/ 19 w 86"/>
                <a:gd name="T67" fmla="*/ 7 h 86"/>
                <a:gd name="T68" fmla="*/ 26 w 86"/>
                <a:gd name="T69" fmla="*/ 2 h 86"/>
                <a:gd name="T70" fmla="*/ 33 w 86"/>
                <a:gd name="T71" fmla="*/ 0 h 86"/>
                <a:gd name="T72" fmla="*/ 43 w 86"/>
                <a:gd name="T73" fmla="*/ 0 h 86"/>
                <a:gd name="T74" fmla="*/ 43 w 86"/>
                <a:gd name="T75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6" h="86">
                  <a:moveTo>
                    <a:pt x="43" y="0"/>
                  </a:moveTo>
                  <a:lnTo>
                    <a:pt x="43" y="0"/>
                  </a:lnTo>
                  <a:lnTo>
                    <a:pt x="52" y="0"/>
                  </a:lnTo>
                  <a:lnTo>
                    <a:pt x="59" y="2"/>
                  </a:lnTo>
                  <a:lnTo>
                    <a:pt x="67" y="7"/>
                  </a:lnTo>
                  <a:lnTo>
                    <a:pt x="74" y="12"/>
                  </a:lnTo>
                  <a:lnTo>
                    <a:pt x="79" y="19"/>
                  </a:lnTo>
                  <a:lnTo>
                    <a:pt x="83" y="26"/>
                  </a:lnTo>
                  <a:lnTo>
                    <a:pt x="86" y="33"/>
                  </a:lnTo>
                  <a:lnTo>
                    <a:pt x="86" y="43"/>
                  </a:lnTo>
                  <a:lnTo>
                    <a:pt x="86" y="43"/>
                  </a:lnTo>
                  <a:lnTo>
                    <a:pt x="86" y="52"/>
                  </a:lnTo>
                  <a:lnTo>
                    <a:pt x="83" y="60"/>
                  </a:lnTo>
                  <a:lnTo>
                    <a:pt x="79" y="67"/>
                  </a:lnTo>
                  <a:lnTo>
                    <a:pt x="74" y="74"/>
                  </a:lnTo>
                  <a:lnTo>
                    <a:pt x="67" y="79"/>
                  </a:lnTo>
                  <a:lnTo>
                    <a:pt x="59" y="84"/>
                  </a:lnTo>
                  <a:lnTo>
                    <a:pt x="52" y="86"/>
                  </a:lnTo>
                  <a:lnTo>
                    <a:pt x="43" y="86"/>
                  </a:lnTo>
                  <a:lnTo>
                    <a:pt x="43" y="86"/>
                  </a:lnTo>
                  <a:lnTo>
                    <a:pt x="33" y="86"/>
                  </a:lnTo>
                  <a:lnTo>
                    <a:pt x="26" y="84"/>
                  </a:lnTo>
                  <a:lnTo>
                    <a:pt x="19" y="79"/>
                  </a:lnTo>
                  <a:lnTo>
                    <a:pt x="12" y="74"/>
                  </a:lnTo>
                  <a:lnTo>
                    <a:pt x="7" y="67"/>
                  </a:lnTo>
                  <a:lnTo>
                    <a:pt x="2" y="60"/>
                  </a:lnTo>
                  <a:lnTo>
                    <a:pt x="0" y="52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33"/>
                  </a:lnTo>
                  <a:lnTo>
                    <a:pt x="2" y="26"/>
                  </a:lnTo>
                  <a:lnTo>
                    <a:pt x="7" y="19"/>
                  </a:lnTo>
                  <a:lnTo>
                    <a:pt x="12" y="12"/>
                  </a:lnTo>
                  <a:lnTo>
                    <a:pt x="19" y="7"/>
                  </a:lnTo>
                  <a:lnTo>
                    <a:pt x="26" y="2"/>
                  </a:lnTo>
                  <a:lnTo>
                    <a:pt x="33" y="0"/>
                  </a:lnTo>
                  <a:lnTo>
                    <a:pt x="43" y="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EBBE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5" name="Freeform 52"/>
            <p:cNvSpPr>
              <a:spLocks/>
            </p:cNvSpPr>
            <p:nvPr/>
          </p:nvSpPr>
          <p:spPr bwMode="auto">
            <a:xfrm>
              <a:off x="651" y="3033"/>
              <a:ext cx="86" cy="86"/>
            </a:xfrm>
            <a:custGeom>
              <a:avLst/>
              <a:gdLst>
                <a:gd name="T0" fmla="*/ 43 w 86"/>
                <a:gd name="T1" fmla="*/ 0 h 86"/>
                <a:gd name="T2" fmla="*/ 43 w 86"/>
                <a:gd name="T3" fmla="*/ 0 h 86"/>
                <a:gd name="T4" fmla="*/ 52 w 86"/>
                <a:gd name="T5" fmla="*/ 2 h 86"/>
                <a:gd name="T6" fmla="*/ 59 w 86"/>
                <a:gd name="T7" fmla="*/ 4 h 86"/>
                <a:gd name="T8" fmla="*/ 67 w 86"/>
                <a:gd name="T9" fmla="*/ 7 h 86"/>
                <a:gd name="T10" fmla="*/ 74 w 86"/>
                <a:gd name="T11" fmla="*/ 12 h 86"/>
                <a:gd name="T12" fmla="*/ 79 w 86"/>
                <a:gd name="T13" fmla="*/ 19 h 86"/>
                <a:gd name="T14" fmla="*/ 81 w 86"/>
                <a:gd name="T15" fmla="*/ 26 h 86"/>
                <a:gd name="T16" fmla="*/ 83 w 86"/>
                <a:gd name="T17" fmla="*/ 33 h 86"/>
                <a:gd name="T18" fmla="*/ 86 w 86"/>
                <a:gd name="T19" fmla="*/ 43 h 86"/>
                <a:gd name="T20" fmla="*/ 86 w 86"/>
                <a:gd name="T21" fmla="*/ 43 h 86"/>
                <a:gd name="T22" fmla="*/ 83 w 86"/>
                <a:gd name="T23" fmla="*/ 50 h 86"/>
                <a:gd name="T24" fmla="*/ 81 w 86"/>
                <a:gd name="T25" fmla="*/ 60 h 86"/>
                <a:gd name="T26" fmla="*/ 79 w 86"/>
                <a:gd name="T27" fmla="*/ 67 h 86"/>
                <a:gd name="T28" fmla="*/ 74 w 86"/>
                <a:gd name="T29" fmla="*/ 72 h 86"/>
                <a:gd name="T30" fmla="*/ 67 w 86"/>
                <a:gd name="T31" fmla="*/ 79 h 86"/>
                <a:gd name="T32" fmla="*/ 59 w 86"/>
                <a:gd name="T33" fmla="*/ 81 h 86"/>
                <a:gd name="T34" fmla="*/ 52 w 86"/>
                <a:gd name="T35" fmla="*/ 84 h 86"/>
                <a:gd name="T36" fmla="*/ 43 w 86"/>
                <a:gd name="T37" fmla="*/ 86 h 86"/>
                <a:gd name="T38" fmla="*/ 43 w 86"/>
                <a:gd name="T39" fmla="*/ 86 h 86"/>
                <a:gd name="T40" fmla="*/ 33 w 86"/>
                <a:gd name="T41" fmla="*/ 84 h 86"/>
                <a:gd name="T42" fmla="*/ 26 w 86"/>
                <a:gd name="T43" fmla="*/ 81 h 86"/>
                <a:gd name="T44" fmla="*/ 19 w 86"/>
                <a:gd name="T45" fmla="*/ 79 h 86"/>
                <a:gd name="T46" fmla="*/ 12 w 86"/>
                <a:gd name="T47" fmla="*/ 72 h 86"/>
                <a:gd name="T48" fmla="*/ 7 w 86"/>
                <a:gd name="T49" fmla="*/ 67 h 86"/>
                <a:gd name="T50" fmla="*/ 4 w 86"/>
                <a:gd name="T51" fmla="*/ 60 h 86"/>
                <a:gd name="T52" fmla="*/ 2 w 86"/>
                <a:gd name="T53" fmla="*/ 50 h 86"/>
                <a:gd name="T54" fmla="*/ 0 w 86"/>
                <a:gd name="T55" fmla="*/ 43 h 86"/>
                <a:gd name="T56" fmla="*/ 0 w 86"/>
                <a:gd name="T57" fmla="*/ 43 h 86"/>
                <a:gd name="T58" fmla="*/ 2 w 86"/>
                <a:gd name="T59" fmla="*/ 33 h 86"/>
                <a:gd name="T60" fmla="*/ 4 w 86"/>
                <a:gd name="T61" fmla="*/ 26 h 86"/>
                <a:gd name="T62" fmla="*/ 7 w 86"/>
                <a:gd name="T63" fmla="*/ 19 h 86"/>
                <a:gd name="T64" fmla="*/ 12 w 86"/>
                <a:gd name="T65" fmla="*/ 12 h 86"/>
                <a:gd name="T66" fmla="*/ 19 w 86"/>
                <a:gd name="T67" fmla="*/ 7 h 86"/>
                <a:gd name="T68" fmla="*/ 26 w 86"/>
                <a:gd name="T69" fmla="*/ 4 h 86"/>
                <a:gd name="T70" fmla="*/ 33 w 86"/>
                <a:gd name="T71" fmla="*/ 2 h 86"/>
                <a:gd name="T72" fmla="*/ 43 w 86"/>
                <a:gd name="T73" fmla="*/ 0 h 86"/>
                <a:gd name="T74" fmla="*/ 43 w 86"/>
                <a:gd name="T75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6" h="86">
                  <a:moveTo>
                    <a:pt x="43" y="0"/>
                  </a:moveTo>
                  <a:lnTo>
                    <a:pt x="43" y="0"/>
                  </a:lnTo>
                  <a:lnTo>
                    <a:pt x="52" y="2"/>
                  </a:lnTo>
                  <a:lnTo>
                    <a:pt x="59" y="4"/>
                  </a:lnTo>
                  <a:lnTo>
                    <a:pt x="67" y="7"/>
                  </a:lnTo>
                  <a:lnTo>
                    <a:pt x="74" y="12"/>
                  </a:lnTo>
                  <a:lnTo>
                    <a:pt x="79" y="19"/>
                  </a:lnTo>
                  <a:lnTo>
                    <a:pt x="81" y="26"/>
                  </a:lnTo>
                  <a:lnTo>
                    <a:pt x="83" y="33"/>
                  </a:lnTo>
                  <a:lnTo>
                    <a:pt x="86" y="43"/>
                  </a:lnTo>
                  <a:lnTo>
                    <a:pt x="86" y="43"/>
                  </a:lnTo>
                  <a:lnTo>
                    <a:pt x="83" y="50"/>
                  </a:lnTo>
                  <a:lnTo>
                    <a:pt x="81" y="60"/>
                  </a:lnTo>
                  <a:lnTo>
                    <a:pt x="79" y="67"/>
                  </a:lnTo>
                  <a:lnTo>
                    <a:pt x="74" y="72"/>
                  </a:lnTo>
                  <a:lnTo>
                    <a:pt x="67" y="79"/>
                  </a:lnTo>
                  <a:lnTo>
                    <a:pt x="59" y="81"/>
                  </a:lnTo>
                  <a:lnTo>
                    <a:pt x="52" y="84"/>
                  </a:lnTo>
                  <a:lnTo>
                    <a:pt x="43" y="86"/>
                  </a:lnTo>
                  <a:lnTo>
                    <a:pt x="43" y="86"/>
                  </a:lnTo>
                  <a:lnTo>
                    <a:pt x="33" y="84"/>
                  </a:lnTo>
                  <a:lnTo>
                    <a:pt x="26" y="81"/>
                  </a:lnTo>
                  <a:lnTo>
                    <a:pt x="19" y="79"/>
                  </a:lnTo>
                  <a:lnTo>
                    <a:pt x="12" y="72"/>
                  </a:lnTo>
                  <a:lnTo>
                    <a:pt x="7" y="67"/>
                  </a:lnTo>
                  <a:lnTo>
                    <a:pt x="4" y="60"/>
                  </a:lnTo>
                  <a:lnTo>
                    <a:pt x="2" y="50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2" y="33"/>
                  </a:lnTo>
                  <a:lnTo>
                    <a:pt x="4" y="26"/>
                  </a:lnTo>
                  <a:lnTo>
                    <a:pt x="7" y="19"/>
                  </a:lnTo>
                  <a:lnTo>
                    <a:pt x="12" y="12"/>
                  </a:lnTo>
                  <a:lnTo>
                    <a:pt x="19" y="7"/>
                  </a:lnTo>
                  <a:lnTo>
                    <a:pt x="26" y="4"/>
                  </a:lnTo>
                  <a:lnTo>
                    <a:pt x="33" y="2"/>
                  </a:lnTo>
                  <a:lnTo>
                    <a:pt x="43" y="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EBBD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6" name="Freeform 53"/>
            <p:cNvSpPr>
              <a:spLocks/>
            </p:cNvSpPr>
            <p:nvPr/>
          </p:nvSpPr>
          <p:spPr bwMode="auto">
            <a:xfrm>
              <a:off x="653" y="3035"/>
              <a:ext cx="81" cy="82"/>
            </a:xfrm>
            <a:custGeom>
              <a:avLst/>
              <a:gdLst>
                <a:gd name="T0" fmla="*/ 41 w 81"/>
                <a:gd name="T1" fmla="*/ 0 h 82"/>
                <a:gd name="T2" fmla="*/ 41 w 81"/>
                <a:gd name="T3" fmla="*/ 0 h 82"/>
                <a:gd name="T4" fmla="*/ 48 w 81"/>
                <a:gd name="T5" fmla="*/ 0 h 82"/>
                <a:gd name="T6" fmla="*/ 57 w 81"/>
                <a:gd name="T7" fmla="*/ 2 h 82"/>
                <a:gd name="T8" fmla="*/ 65 w 81"/>
                <a:gd name="T9" fmla="*/ 7 h 82"/>
                <a:gd name="T10" fmla="*/ 69 w 81"/>
                <a:gd name="T11" fmla="*/ 12 h 82"/>
                <a:gd name="T12" fmla="*/ 74 w 81"/>
                <a:gd name="T13" fmla="*/ 17 h 82"/>
                <a:gd name="T14" fmla="*/ 79 w 81"/>
                <a:gd name="T15" fmla="*/ 24 h 82"/>
                <a:gd name="T16" fmla="*/ 81 w 81"/>
                <a:gd name="T17" fmla="*/ 31 h 82"/>
                <a:gd name="T18" fmla="*/ 81 w 81"/>
                <a:gd name="T19" fmla="*/ 41 h 82"/>
                <a:gd name="T20" fmla="*/ 81 w 81"/>
                <a:gd name="T21" fmla="*/ 41 h 82"/>
                <a:gd name="T22" fmla="*/ 81 w 81"/>
                <a:gd name="T23" fmla="*/ 48 h 82"/>
                <a:gd name="T24" fmla="*/ 79 w 81"/>
                <a:gd name="T25" fmla="*/ 58 h 82"/>
                <a:gd name="T26" fmla="*/ 74 w 81"/>
                <a:gd name="T27" fmla="*/ 62 h 82"/>
                <a:gd name="T28" fmla="*/ 69 w 81"/>
                <a:gd name="T29" fmla="*/ 70 h 82"/>
                <a:gd name="T30" fmla="*/ 65 w 81"/>
                <a:gd name="T31" fmla="*/ 74 h 82"/>
                <a:gd name="T32" fmla="*/ 57 w 81"/>
                <a:gd name="T33" fmla="*/ 79 h 82"/>
                <a:gd name="T34" fmla="*/ 48 w 81"/>
                <a:gd name="T35" fmla="*/ 82 h 82"/>
                <a:gd name="T36" fmla="*/ 41 w 81"/>
                <a:gd name="T37" fmla="*/ 82 h 82"/>
                <a:gd name="T38" fmla="*/ 41 w 81"/>
                <a:gd name="T39" fmla="*/ 82 h 82"/>
                <a:gd name="T40" fmla="*/ 34 w 81"/>
                <a:gd name="T41" fmla="*/ 82 h 82"/>
                <a:gd name="T42" fmla="*/ 24 w 81"/>
                <a:gd name="T43" fmla="*/ 79 h 82"/>
                <a:gd name="T44" fmla="*/ 17 w 81"/>
                <a:gd name="T45" fmla="*/ 74 h 82"/>
                <a:gd name="T46" fmla="*/ 12 w 81"/>
                <a:gd name="T47" fmla="*/ 70 h 82"/>
                <a:gd name="T48" fmla="*/ 7 w 81"/>
                <a:gd name="T49" fmla="*/ 62 h 82"/>
                <a:gd name="T50" fmla="*/ 2 w 81"/>
                <a:gd name="T51" fmla="*/ 58 h 82"/>
                <a:gd name="T52" fmla="*/ 0 w 81"/>
                <a:gd name="T53" fmla="*/ 48 h 82"/>
                <a:gd name="T54" fmla="*/ 0 w 81"/>
                <a:gd name="T55" fmla="*/ 41 h 82"/>
                <a:gd name="T56" fmla="*/ 0 w 81"/>
                <a:gd name="T57" fmla="*/ 41 h 82"/>
                <a:gd name="T58" fmla="*/ 0 w 81"/>
                <a:gd name="T59" fmla="*/ 31 h 82"/>
                <a:gd name="T60" fmla="*/ 2 w 81"/>
                <a:gd name="T61" fmla="*/ 24 h 82"/>
                <a:gd name="T62" fmla="*/ 7 w 81"/>
                <a:gd name="T63" fmla="*/ 17 h 82"/>
                <a:gd name="T64" fmla="*/ 12 w 81"/>
                <a:gd name="T65" fmla="*/ 12 h 82"/>
                <a:gd name="T66" fmla="*/ 17 w 81"/>
                <a:gd name="T67" fmla="*/ 7 h 82"/>
                <a:gd name="T68" fmla="*/ 24 w 81"/>
                <a:gd name="T69" fmla="*/ 2 h 82"/>
                <a:gd name="T70" fmla="*/ 34 w 81"/>
                <a:gd name="T71" fmla="*/ 0 h 82"/>
                <a:gd name="T72" fmla="*/ 41 w 81"/>
                <a:gd name="T73" fmla="*/ 0 h 82"/>
                <a:gd name="T74" fmla="*/ 41 w 81"/>
                <a:gd name="T75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1" h="82">
                  <a:moveTo>
                    <a:pt x="41" y="0"/>
                  </a:moveTo>
                  <a:lnTo>
                    <a:pt x="41" y="0"/>
                  </a:lnTo>
                  <a:lnTo>
                    <a:pt x="48" y="0"/>
                  </a:lnTo>
                  <a:lnTo>
                    <a:pt x="57" y="2"/>
                  </a:lnTo>
                  <a:lnTo>
                    <a:pt x="65" y="7"/>
                  </a:lnTo>
                  <a:lnTo>
                    <a:pt x="69" y="12"/>
                  </a:lnTo>
                  <a:lnTo>
                    <a:pt x="74" y="17"/>
                  </a:lnTo>
                  <a:lnTo>
                    <a:pt x="79" y="24"/>
                  </a:lnTo>
                  <a:lnTo>
                    <a:pt x="81" y="31"/>
                  </a:lnTo>
                  <a:lnTo>
                    <a:pt x="81" y="41"/>
                  </a:lnTo>
                  <a:lnTo>
                    <a:pt x="81" y="41"/>
                  </a:lnTo>
                  <a:lnTo>
                    <a:pt x="81" y="48"/>
                  </a:lnTo>
                  <a:lnTo>
                    <a:pt x="79" y="58"/>
                  </a:lnTo>
                  <a:lnTo>
                    <a:pt x="74" y="62"/>
                  </a:lnTo>
                  <a:lnTo>
                    <a:pt x="69" y="70"/>
                  </a:lnTo>
                  <a:lnTo>
                    <a:pt x="65" y="74"/>
                  </a:lnTo>
                  <a:lnTo>
                    <a:pt x="57" y="79"/>
                  </a:lnTo>
                  <a:lnTo>
                    <a:pt x="48" y="82"/>
                  </a:lnTo>
                  <a:lnTo>
                    <a:pt x="41" y="82"/>
                  </a:lnTo>
                  <a:lnTo>
                    <a:pt x="41" y="82"/>
                  </a:lnTo>
                  <a:lnTo>
                    <a:pt x="34" y="82"/>
                  </a:lnTo>
                  <a:lnTo>
                    <a:pt x="24" y="79"/>
                  </a:lnTo>
                  <a:lnTo>
                    <a:pt x="17" y="74"/>
                  </a:lnTo>
                  <a:lnTo>
                    <a:pt x="12" y="70"/>
                  </a:lnTo>
                  <a:lnTo>
                    <a:pt x="7" y="62"/>
                  </a:lnTo>
                  <a:lnTo>
                    <a:pt x="2" y="58"/>
                  </a:lnTo>
                  <a:lnTo>
                    <a:pt x="0" y="48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31"/>
                  </a:lnTo>
                  <a:lnTo>
                    <a:pt x="2" y="24"/>
                  </a:lnTo>
                  <a:lnTo>
                    <a:pt x="7" y="17"/>
                  </a:lnTo>
                  <a:lnTo>
                    <a:pt x="12" y="12"/>
                  </a:lnTo>
                  <a:lnTo>
                    <a:pt x="17" y="7"/>
                  </a:lnTo>
                  <a:lnTo>
                    <a:pt x="24" y="2"/>
                  </a:lnTo>
                  <a:lnTo>
                    <a:pt x="34" y="0"/>
                  </a:lnTo>
                  <a:lnTo>
                    <a:pt x="41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EBBC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7" name="Freeform 54"/>
            <p:cNvSpPr>
              <a:spLocks/>
            </p:cNvSpPr>
            <p:nvPr/>
          </p:nvSpPr>
          <p:spPr bwMode="auto">
            <a:xfrm>
              <a:off x="653" y="3035"/>
              <a:ext cx="81" cy="82"/>
            </a:xfrm>
            <a:custGeom>
              <a:avLst/>
              <a:gdLst>
                <a:gd name="T0" fmla="*/ 41 w 81"/>
                <a:gd name="T1" fmla="*/ 0 h 82"/>
                <a:gd name="T2" fmla="*/ 41 w 81"/>
                <a:gd name="T3" fmla="*/ 0 h 82"/>
                <a:gd name="T4" fmla="*/ 48 w 81"/>
                <a:gd name="T5" fmla="*/ 0 h 82"/>
                <a:gd name="T6" fmla="*/ 57 w 81"/>
                <a:gd name="T7" fmla="*/ 2 h 82"/>
                <a:gd name="T8" fmla="*/ 62 w 81"/>
                <a:gd name="T9" fmla="*/ 7 h 82"/>
                <a:gd name="T10" fmla="*/ 69 w 81"/>
                <a:gd name="T11" fmla="*/ 12 h 82"/>
                <a:gd name="T12" fmla="*/ 74 w 81"/>
                <a:gd name="T13" fmla="*/ 19 h 82"/>
                <a:gd name="T14" fmla="*/ 77 w 81"/>
                <a:gd name="T15" fmla="*/ 24 h 82"/>
                <a:gd name="T16" fmla="*/ 79 w 81"/>
                <a:gd name="T17" fmla="*/ 31 h 82"/>
                <a:gd name="T18" fmla="*/ 81 w 81"/>
                <a:gd name="T19" fmla="*/ 41 h 82"/>
                <a:gd name="T20" fmla="*/ 81 w 81"/>
                <a:gd name="T21" fmla="*/ 41 h 82"/>
                <a:gd name="T22" fmla="*/ 79 w 81"/>
                <a:gd name="T23" fmla="*/ 48 h 82"/>
                <a:gd name="T24" fmla="*/ 77 w 81"/>
                <a:gd name="T25" fmla="*/ 55 h 82"/>
                <a:gd name="T26" fmla="*/ 74 w 81"/>
                <a:gd name="T27" fmla="*/ 62 h 82"/>
                <a:gd name="T28" fmla="*/ 69 w 81"/>
                <a:gd name="T29" fmla="*/ 70 h 82"/>
                <a:gd name="T30" fmla="*/ 62 w 81"/>
                <a:gd name="T31" fmla="*/ 74 h 82"/>
                <a:gd name="T32" fmla="*/ 57 w 81"/>
                <a:gd name="T33" fmla="*/ 77 h 82"/>
                <a:gd name="T34" fmla="*/ 48 w 81"/>
                <a:gd name="T35" fmla="*/ 79 h 82"/>
                <a:gd name="T36" fmla="*/ 41 w 81"/>
                <a:gd name="T37" fmla="*/ 82 h 82"/>
                <a:gd name="T38" fmla="*/ 41 w 81"/>
                <a:gd name="T39" fmla="*/ 82 h 82"/>
                <a:gd name="T40" fmla="*/ 34 w 81"/>
                <a:gd name="T41" fmla="*/ 79 h 82"/>
                <a:gd name="T42" fmla="*/ 26 w 81"/>
                <a:gd name="T43" fmla="*/ 77 h 82"/>
                <a:gd name="T44" fmla="*/ 19 w 81"/>
                <a:gd name="T45" fmla="*/ 74 h 82"/>
                <a:gd name="T46" fmla="*/ 12 w 81"/>
                <a:gd name="T47" fmla="*/ 70 h 82"/>
                <a:gd name="T48" fmla="*/ 7 w 81"/>
                <a:gd name="T49" fmla="*/ 62 h 82"/>
                <a:gd name="T50" fmla="*/ 5 w 81"/>
                <a:gd name="T51" fmla="*/ 55 h 82"/>
                <a:gd name="T52" fmla="*/ 2 w 81"/>
                <a:gd name="T53" fmla="*/ 48 h 82"/>
                <a:gd name="T54" fmla="*/ 0 w 81"/>
                <a:gd name="T55" fmla="*/ 41 h 82"/>
                <a:gd name="T56" fmla="*/ 0 w 81"/>
                <a:gd name="T57" fmla="*/ 41 h 82"/>
                <a:gd name="T58" fmla="*/ 2 w 81"/>
                <a:gd name="T59" fmla="*/ 31 h 82"/>
                <a:gd name="T60" fmla="*/ 5 w 81"/>
                <a:gd name="T61" fmla="*/ 24 h 82"/>
                <a:gd name="T62" fmla="*/ 7 w 81"/>
                <a:gd name="T63" fmla="*/ 19 h 82"/>
                <a:gd name="T64" fmla="*/ 12 w 81"/>
                <a:gd name="T65" fmla="*/ 12 h 82"/>
                <a:gd name="T66" fmla="*/ 19 w 81"/>
                <a:gd name="T67" fmla="*/ 7 h 82"/>
                <a:gd name="T68" fmla="*/ 26 w 81"/>
                <a:gd name="T69" fmla="*/ 2 h 82"/>
                <a:gd name="T70" fmla="*/ 34 w 81"/>
                <a:gd name="T71" fmla="*/ 0 h 82"/>
                <a:gd name="T72" fmla="*/ 41 w 81"/>
                <a:gd name="T73" fmla="*/ 0 h 82"/>
                <a:gd name="T74" fmla="*/ 41 w 81"/>
                <a:gd name="T75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1" h="82">
                  <a:moveTo>
                    <a:pt x="41" y="0"/>
                  </a:moveTo>
                  <a:lnTo>
                    <a:pt x="41" y="0"/>
                  </a:lnTo>
                  <a:lnTo>
                    <a:pt x="48" y="0"/>
                  </a:lnTo>
                  <a:lnTo>
                    <a:pt x="57" y="2"/>
                  </a:lnTo>
                  <a:lnTo>
                    <a:pt x="62" y="7"/>
                  </a:lnTo>
                  <a:lnTo>
                    <a:pt x="69" y="12"/>
                  </a:lnTo>
                  <a:lnTo>
                    <a:pt x="74" y="19"/>
                  </a:lnTo>
                  <a:lnTo>
                    <a:pt x="77" y="24"/>
                  </a:lnTo>
                  <a:lnTo>
                    <a:pt x="79" y="31"/>
                  </a:lnTo>
                  <a:lnTo>
                    <a:pt x="81" y="41"/>
                  </a:lnTo>
                  <a:lnTo>
                    <a:pt x="81" y="41"/>
                  </a:lnTo>
                  <a:lnTo>
                    <a:pt x="79" y="48"/>
                  </a:lnTo>
                  <a:lnTo>
                    <a:pt x="77" y="55"/>
                  </a:lnTo>
                  <a:lnTo>
                    <a:pt x="74" y="62"/>
                  </a:lnTo>
                  <a:lnTo>
                    <a:pt x="69" y="70"/>
                  </a:lnTo>
                  <a:lnTo>
                    <a:pt x="62" y="74"/>
                  </a:lnTo>
                  <a:lnTo>
                    <a:pt x="57" y="77"/>
                  </a:lnTo>
                  <a:lnTo>
                    <a:pt x="48" y="79"/>
                  </a:lnTo>
                  <a:lnTo>
                    <a:pt x="41" y="82"/>
                  </a:lnTo>
                  <a:lnTo>
                    <a:pt x="41" y="82"/>
                  </a:lnTo>
                  <a:lnTo>
                    <a:pt x="34" y="79"/>
                  </a:lnTo>
                  <a:lnTo>
                    <a:pt x="26" y="77"/>
                  </a:lnTo>
                  <a:lnTo>
                    <a:pt x="19" y="74"/>
                  </a:lnTo>
                  <a:lnTo>
                    <a:pt x="12" y="70"/>
                  </a:lnTo>
                  <a:lnTo>
                    <a:pt x="7" y="62"/>
                  </a:lnTo>
                  <a:lnTo>
                    <a:pt x="5" y="55"/>
                  </a:lnTo>
                  <a:lnTo>
                    <a:pt x="2" y="48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2" y="31"/>
                  </a:lnTo>
                  <a:lnTo>
                    <a:pt x="5" y="24"/>
                  </a:lnTo>
                  <a:lnTo>
                    <a:pt x="7" y="19"/>
                  </a:lnTo>
                  <a:lnTo>
                    <a:pt x="12" y="12"/>
                  </a:lnTo>
                  <a:lnTo>
                    <a:pt x="19" y="7"/>
                  </a:lnTo>
                  <a:lnTo>
                    <a:pt x="26" y="2"/>
                  </a:lnTo>
                  <a:lnTo>
                    <a:pt x="34" y="0"/>
                  </a:lnTo>
                  <a:lnTo>
                    <a:pt x="41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EBBA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8" name="Freeform 55"/>
            <p:cNvSpPr>
              <a:spLocks/>
            </p:cNvSpPr>
            <p:nvPr/>
          </p:nvSpPr>
          <p:spPr bwMode="auto">
            <a:xfrm>
              <a:off x="655" y="3037"/>
              <a:ext cx="77" cy="77"/>
            </a:xfrm>
            <a:custGeom>
              <a:avLst/>
              <a:gdLst>
                <a:gd name="T0" fmla="*/ 39 w 77"/>
                <a:gd name="T1" fmla="*/ 0 h 77"/>
                <a:gd name="T2" fmla="*/ 39 w 77"/>
                <a:gd name="T3" fmla="*/ 0 h 77"/>
                <a:gd name="T4" fmla="*/ 46 w 77"/>
                <a:gd name="T5" fmla="*/ 0 h 77"/>
                <a:gd name="T6" fmla="*/ 53 w 77"/>
                <a:gd name="T7" fmla="*/ 3 h 77"/>
                <a:gd name="T8" fmla="*/ 60 w 77"/>
                <a:gd name="T9" fmla="*/ 5 h 77"/>
                <a:gd name="T10" fmla="*/ 65 w 77"/>
                <a:gd name="T11" fmla="*/ 10 h 77"/>
                <a:gd name="T12" fmla="*/ 70 w 77"/>
                <a:gd name="T13" fmla="*/ 17 h 77"/>
                <a:gd name="T14" fmla="*/ 75 w 77"/>
                <a:gd name="T15" fmla="*/ 24 h 77"/>
                <a:gd name="T16" fmla="*/ 77 w 77"/>
                <a:gd name="T17" fmla="*/ 32 h 77"/>
                <a:gd name="T18" fmla="*/ 77 w 77"/>
                <a:gd name="T19" fmla="*/ 39 h 77"/>
                <a:gd name="T20" fmla="*/ 77 w 77"/>
                <a:gd name="T21" fmla="*/ 39 h 77"/>
                <a:gd name="T22" fmla="*/ 77 w 77"/>
                <a:gd name="T23" fmla="*/ 46 h 77"/>
                <a:gd name="T24" fmla="*/ 75 w 77"/>
                <a:gd name="T25" fmla="*/ 53 h 77"/>
                <a:gd name="T26" fmla="*/ 70 w 77"/>
                <a:gd name="T27" fmla="*/ 60 h 77"/>
                <a:gd name="T28" fmla="*/ 65 w 77"/>
                <a:gd name="T29" fmla="*/ 65 h 77"/>
                <a:gd name="T30" fmla="*/ 60 w 77"/>
                <a:gd name="T31" fmla="*/ 70 h 77"/>
                <a:gd name="T32" fmla="*/ 53 w 77"/>
                <a:gd name="T33" fmla="*/ 75 h 77"/>
                <a:gd name="T34" fmla="*/ 46 w 77"/>
                <a:gd name="T35" fmla="*/ 77 h 77"/>
                <a:gd name="T36" fmla="*/ 39 w 77"/>
                <a:gd name="T37" fmla="*/ 77 h 77"/>
                <a:gd name="T38" fmla="*/ 39 w 77"/>
                <a:gd name="T39" fmla="*/ 77 h 77"/>
                <a:gd name="T40" fmla="*/ 32 w 77"/>
                <a:gd name="T41" fmla="*/ 77 h 77"/>
                <a:gd name="T42" fmla="*/ 24 w 77"/>
                <a:gd name="T43" fmla="*/ 75 h 77"/>
                <a:gd name="T44" fmla="*/ 17 w 77"/>
                <a:gd name="T45" fmla="*/ 70 h 77"/>
                <a:gd name="T46" fmla="*/ 12 w 77"/>
                <a:gd name="T47" fmla="*/ 65 h 77"/>
                <a:gd name="T48" fmla="*/ 8 w 77"/>
                <a:gd name="T49" fmla="*/ 60 h 77"/>
                <a:gd name="T50" fmla="*/ 3 w 77"/>
                <a:gd name="T51" fmla="*/ 53 h 77"/>
                <a:gd name="T52" fmla="*/ 0 w 77"/>
                <a:gd name="T53" fmla="*/ 46 h 77"/>
                <a:gd name="T54" fmla="*/ 0 w 77"/>
                <a:gd name="T55" fmla="*/ 39 h 77"/>
                <a:gd name="T56" fmla="*/ 0 w 77"/>
                <a:gd name="T57" fmla="*/ 39 h 77"/>
                <a:gd name="T58" fmla="*/ 0 w 77"/>
                <a:gd name="T59" fmla="*/ 32 h 77"/>
                <a:gd name="T60" fmla="*/ 3 w 77"/>
                <a:gd name="T61" fmla="*/ 24 h 77"/>
                <a:gd name="T62" fmla="*/ 8 w 77"/>
                <a:gd name="T63" fmla="*/ 17 h 77"/>
                <a:gd name="T64" fmla="*/ 12 w 77"/>
                <a:gd name="T65" fmla="*/ 10 h 77"/>
                <a:gd name="T66" fmla="*/ 17 w 77"/>
                <a:gd name="T67" fmla="*/ 5 h 77"/>
                <a:gd name="T68" fmla="*/ 24 w 77"/>
                <a:gd name="T69" fmla="*/ 3 h 77"/>
                <a:gd name="T70" fmla="*/ 32 w 77"/>
                <a:gd name="T71" fmla="*/ 0 h 77"/>
                <a:gd name="T72" fmla="*/ 39 w 77"/>
                <a:gd name="T73" fmla="*/ 0 h 77"/>
                <a:gd name="T74" fmla="*/ 39 w 77"/>
                <a:gd name="T7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7" h="77">
                  <a:moveTo>
                    <a:pt x="39" y="0"/>
                  </a:moveTo>
                  <a:lnTo>
                    <a:pt x="39" y="0"/>
                  </a:lnTo>
                  <a:lnTo>
                    <a:pt x="46" y="0"/>
                  </a:lnTo>
                  <a:lnTo>
                    <a:pt x="53" y="3"/>
                  </a:lnTo>
                  <a:lnTo>
                    <a:pt x="60" y="5"/>
                  </a:lnTo>
                  <a:lnTo>
                    <a:pt x="65" y="10"/>
                  </a:lnTo>
                  <a:lnTo>
                    <a:pt x="70" y="17"/>
                  </a:lnTo>
                  <a:lnTo>
                    <a:pt x="75" y="24"/>
                  </a:lnTo>
                  <a:lnTo>
                    <a:pt x="77" y="32"/>
                  </a:lnTo>
                  <a:lnTo>
                    <a:pt x="77" y="39"/>
                  </a:lnTo>
                  <a:lnTo>
                    <a:pt x="77" y="39"/>
                  </a:lnTo>
                  <a:lnTo>
                    <a:pt x="77" y="46"/>
                  </a:lnTo>
                  <a:lnTo>
                    <a:pt x="75" y="53"/>
                  </a:lnTo>
                  <a:lnTo>
                    <a:pt x="70" y="60"/>
                  </a:lnTo>
                  <a:lnTo>
                    <a:pt x="65" y="65"/>
                  </a:lnTo>
                  <a:lnTo>
                    <a:pt x="60" y="70"/>
                  </a:lnTo>
                  <a:lnTo>
                    <a:pt x="53" y="75"/>
                  </a:lnTo>
                  <a:lnTo>
                    <a:pt x="46" y="77"/>
                  </a:lnTo>
                  <a:lnTo>
                    <a:pt x="39" y="77"/>
                  </a:lnTo>
                  <a:lnTo>
                    <a:pt x="39" y="77"/>
                  </a:lnTo>
                  <a:lnTo>
                    <a:pt x="32" y="77"/>
                  </a:lnTo>
                  <a:lnTo>
                    <a:pt x="24" y="75"/>
                  </a:lnTo>
                  <a:lnTo>
                    <a:pt x="17" y="70"/>
                  </a:lnTo>
                  <a:lnTo>
                    <a:pt x="12" y="65"/>
                  </a:lnTo>
                  <a:lnTo>
                    <a:pt x="8" y="60"/>
                  </a:lnTo>
                  <a:lnTo>
                    <a:pt x="3" y="53"/>
                  </a:lnTo>
                  <a:lnTo>
                    <a:pt x="0" y="46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2"/>
                  </a:lnTo>
                  <a:lnTo>
                    <a:pt x="3" y="24"/>
                  </a:lnTo>
                  <a:lnTo>
                    <a:pt x="8" y="17"/>
                  </a:lnTo>
                  <a:lnTo>
                    <a:pt x="12" y="10"/>
                  </a:lnTo>
                  <a:lnTo>
                    <a:pt x="17" y="5"/>
                  </a:lnTo>
                  <a:lnTo>
                    <a:pt x="24" y="3"/>
                  </a:lnTo>
                  <a:lnTo>
                    <a:pt x="32" y="0"/>
                  </a:lnTo>
                  <a:lnTo>
                    <a:pt x="3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EBB9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29" name="Freeform 56"/>
            <p:cNvSpPr>
              <a:spLocks/>
            </p:cNvSpPr>
            <p:nvPr/>
          </p:nvSpPr>
          <p:spPr bwMode="auto">
            <a:xfrm>
              <a:off x="655" y="3037"/>
              <a:ext cx="77" cy="77"/>
            </a:xfrm>
            <a:custGeom>
              <a:avLst/>
              <a:gdLst>
                <a:gd name="T0" fmla="*/ 39 w 77"/>
                <a:gd name="T1" fmla="*/ 0 h 77"/>
                <a:gd name="T2" fmla="*/ 39 w 77"/>
                <a:gd name="T3" fmla="*/ 0 h 77"/>
                <a:gd name="T4" fmla="*/ 46 w 77"/>
                <a:gd name="T5" fmla="*/ 0 h 77"/>
                <a:gd name="T6" fmla="*/ 53 w 77"/>
                <a:gd name="T7" fmla="*/ 3 h 77"/>
                <a:gd name="T8" fmla="*/ 65 w 77"/>
                <a:gd name="T9" fmla="*/ 12 h 77"/>
                <a:gd name="T10" fmla="*/ 72 w 77"/>
                <a:gd name="T11" fmla="*/ 24 h 77"/>
                <a:gd name="T12" fmla="*/ 75 w 77"/>
                <a:gd name="T13" fmla="*/ 32 h 77"/>
                <a:gd name="T14" fmla="*/ 77 w 77"/>
                <a:gd name="T15" fmla="*/ 39 h 77"/>
                <a:gd name="T16" fmla="*/ 77 w 77"/>
                <a:gd name="T17" fmla="*/ 39 h 77"/>
                <a:gd name="T18" fmla="*/ 75 w 77"/>
                <a:gd name="T19" fmla="*/ 46 h 77"/>
                <a:gd name="T20" fmla="*/ 72 w 77"/>
                <a:gd name="T21" fmla="*/ 53 h 77"/>
                <a:gd name="T22" fmla="*/ 65 w 77"/>
                <a:gd name="T23" fmla="*/ 65 h 77"/>
                <a:gd name="T24" fmla="*/ 53 w 77"/>
                <a:gd name="T25" fmla="*/ 72 h 77"/>
                <a:gd name="T26" fmla="*/ 46 w 77"/>
                <a:gd name="T27" fmla="*/ 75 h 77"/>
                <a:gd name="T28" fmla="*/ 39 w 77"/>
                <a:gd name="T29" fmla="*/ 77 h 77"/>
                <a:gd name="T30" fmla="*/ 39 w 77"/>
                <a:gd name="T31" fmla="*/ 77 h 77"/>
                <a:gd name="T32" fmla="*/ 32 w 77"/>
                <a:gd name="T33" fmla="*/ 75 h 77"/>
                <a:gd name="T34" fmla="*/ 24 w 77"/>
                <a:gd name="T35" fmla="*/ 72 h 77"/>
                <a:gd name="T36" fmla="*/ 12 w 77"/>
                <a:gd name="T37" fmla="*/ 65 h 77"/>
                <a:gd name="T38" fmla="*/ 5 w 77"/>
                <a:gd name="T39" fmla="*/ 53 h 77"/>
                <a:gd name="T40" fmla="*/ 3 w 77"/>
                <a:gd name="T41" fmla="*/ 46 h 77"/>
                <a:gd name="T42" fmla="*/ 0 w 77"/>
                <a:gd name="T43" fmla="*/ 39 h 77"/>
                <a:gd name="T44" fmla="*/ 0 w 77"/>
                <a:gd name="T45" fmla="*/ 39 h 77"/>
                <a:gd name="T46" fmla="*/ 3 w 77"/>
                <a:gd name="T47" fmla="*/ 32 h 77"/>
                <a:gd name="T48" fmla="*/ 5 w 77"/>
                <a:gd name="T49" fmla="*/ 24 h 77"/>
                <a:gd name="T50" fmla="*/ 12 w 77"/>
                <a:gd name="T51" fmla="*/ 12 h 77"/>
                <a:gd name="T52" fmla="*/ 24 w 77"/>
                <a:gd name="T53" fmla="*/ 3 h 77"/>
                <a:gd name="T54" fmla="*/ 32 w 77"/>
                <a:gd name="T55" fmla="*/ 0 h 77"/>
                <a:gd name="T56" fmla="*/ 39 w 77"/>
                <a:gd name="T57" fmla="*/ 0 h 77"/>
                <a:gd name="T58" fmla="*/ 39 w 77"/>
                <a:gd name="T59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7" h="77">
                  <a:moveTo>
                    <a:pt x="39" y="0"/>
                  </a:moveTo>
                  <a:lnTo>
                    <a:pt x="39" y="0"/>
                  </a:lnTo>
                  <a:lnTo>
                    <a:pt x="46" y="0"/>
                  </a:lnTo>
                  <a:lnTo>
                    <a:pt x="53" y="3"/>
                  </a:lnTo>
                  <a:lnTo>
                    <a:pt x="65" y="12"/>
                  </a:lnTo>
                  <a:lnTo>
                    <a:pt x="72" y="24"/>
                  </a:lnTo>
                  <a:lnTo>
                    <a:pt x="75" y="32"/>
                  </a:lnTo>
                  <a:lnTo>
                    <a:pt x="77" y="39"/>
                  </a:lnTo>
                  <a:lnTo>
                    <a:pt x="77" y="39"/>
                  </a:lnTo>
                  <a:lnTo>
                    <a:pt x="75" y="46"/>
                  </a:lnTo>
                  <a:lnTo>
                    <a:pt x="72" y="53"/>
                  </a:lnTo>
                  <a:lnTo>
                    <a:pt x="65" y="65"/>
                  </a:lnTo>
                  <a:lnTo>
                    <a:pt x="53" y="72"/>
                  </a:lnTo>
                  <a:lnTo>
                    <a:pt x="46" y="75"/>
                  </a:lnTo>
                  <a:lnTo>
                    <a:pt x="39" y="77"/>
                  </a:lnTo>
                  <a:lnTo>
                    <a:pt x="39" y="77"/>
                  </a:lnTo>
                  <a:lnTo>
                    <a:pt x="32" y="75"/>
                  </a:lnTo>
                  <a:lnTo>
                    <a:pt x="24" y="72"/>
                  </a:lnTo>
                  <a:lnTo>
                    <a:pt x="12" y="65"/>
                  </a:lnTo>
                  <a:lnTo>
                    <a:pt x="5" y="53"/>
                  </a:lnTo>
                  <a:lnTo>
                    <a:pt x="3" y="46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3" y="32"/>
                  </a:lnTo>
                  <a:lnTo>
                    <a:pt x="5" y="24"/>
                  </a:lnTo>
                  <a:lnTo>
                    <a:pt x="12" y="12"/>
                  </a:lnTo>
                  <a:lnTo>
                    <a:pt x="24" y="3"/>
                  </a:lnTo>
                  <a:lnTo>
                    <a:pt x="32" y="0"/>
                  </a:lnTo>
                  <a:lnTo>
                    <a:pt x="3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EBB8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0" name="Freeform 57"/>
            <p:cNvSpPr>
              <a:spLocks/>
            </p:cNvSpPr>
            <p:nvPr/>
          </p:nvSpPr>
          <p:spPr bwMode="auto">
            <a:xfrm>
              <a:off x="658" y="3040"/>
              <a:ext cx="72" cy="72"/>
            </a:xfrm>
            <a:custGeom>
              <a:avLst/>
              <a:gdLst>
                <a:gd name="T0" fmla="*/ 36 w 72"/>
                <a:gd name="T1" fmla="*/ 0 h 72"/>
                <a:gd name="T2" fmla="*/ 36 w 72"/>
                <a:gd name="T3" fmla="*/ 0 h 72"/>
                <a:gd name="T4" fmla="*/ 43 w 72"/>
                <a:gd name="T5" fmla="*/ 0 h 72"/>
                <a:gd name="T6" fmla="*/ 50 w 72"/>
                <a:gd name="T7" fmla="*/ 2 h 72"/>
                <a:gd name="T8" fmla="*/ 62 w 72"/>
                <a:gd name="T9" fmla="*/ 9 h 72"/>
                <a:gd name="T10" fmla="*/ 69 w 72"/>
                <a:gd name="T11" fmla="*/ 21 h 72"/>
                <a:gd name="T12" fmla="*/ 72 w 72"/>
                <a:gd name="T13" fmla="*/ 29 h 72"/>
                <a:gd name="T14" fmla="*/ 72 w 72"/>
                <a:gd name="T15" fmla="*/ 36 h 72"/>
                <a:gd name="T16" fmla="*/ 72 w 72"/>
                <a:gd name="T17" fmla="*/ 36 h 72"/>
                <a:gd name="T18" fmla="*/ 72 w 72"/>
                <a:gd name="T19" fmla="*/ 43 h 72"/>
                <a:gd name="T20" fmla="*/ 69 w 72"/>
                <a:gd name="T21" fmla="*/ 50 h 72"/>
                <a:gd name="T22" fmla="*/ 62 w 72"/>
                <a:gd name="T23" fmla="*/ 62 h 72"/>
                <a:gd name="T24" fmla="*/ 50 w 72"/>
                <a:gd name="T25" fmla="*/ 69 h 72"/>
                <a:gd name="T26" fmla="*/ 43 w 72"/>
                <a:gd name="T27" fmla="*/ 72 h 72"/>
                <a:gd name="T28" fmla="*/ 36 w 72"/>
                <a:gd name="T29" fmla="*/ 72 h 72"/>
                <a:gd name="T30" fmla="*/ 36 w 72"/>
                <a:gd name="T31" fmla="*/ 72 h 72"/>
                <a:gd name="T32" fmla="*/ 29 w 72"/>
                <a:gd name="T33" fmla="*/ 72 h 72"/>
                <a:gd name="T34" fmla="*/ 21 w 72"/>
                <a:gd name="T35" fmla="*/ 69 h 72"/>
                <a:gd name="T36" fmla="*/ 9 w 72"/>
                <a:gd name="T37" fmla="*/ 62 h 72"/>
                <a:gd name="T38" fmla="*/ 2 w 72"/>
                <a:gd name="T39" fmla="*/ 50 h 72"/>
                <a:gd name="T40" fmla="*/ 0 w 72"/>
                <a:gd name="T41" fmla="*/ 43 h 72"/>
                <a:gd name="T42" fmla="*/ 0 w 72"/>
                <a:gd name="T43" fmla="*/ 36 h 72"/>
                <a:gd name="T44" fmla="*/ 0 w 72"/>
                <a:gd name="T45" fmla="*/ 36 h 72"/>
                <a:gd name="T46" fmla="*/ 0 w 72"/>
                <a:gd name="T47" fmla="*/ 29 h 72"/>
                <a:gd name="T48" fmla="*/ 2 w 72"/>
                <a:gd name="T49" fmla="*/ 21 h 72"/>
                <a:gd name="T50" fmla="*/ 9 w 72"/>
                <a:gd name="T51" fmla="*/ 9 h 72"/>
                <a:gd name="T52" fmla="*/ 21 w 72"/>
                <a:gd name="T53" fmla="*/ 2 h 72"/>
                <a:gd name="T54" fmla="*/ 29 w 72"/>
                <a:gd name="T55" fmla="*/ 0 h 72"/>
                <a:gd name="T56" fmla="*/ 36 w 72"/>
                <a:gd name="T57" fmla="*/ 0 h 72"/>
                <a:gd name="T58" fmla="*/ 36 w 72"/>
                <a:gd name="T59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2" h="72">
                  <a:moveTo>
                    <a:pt x="36" y="0"/>
                  </a:moveTo>
                  <a:lnTo>
                    <a:pt x="36" y="0"/>
                  </a:lnTo>
                  <a:lnTo>
                    <a:pt x="43" y="0"/>
                  </a:lnTo>
                  <a:lnTo>
                    <a:pt x="50" y="2"/>
                  </a:lnTo>
                  <a:lnTo>
                    <a:pt x="62" y="9"/>
                  </a:lnTo>
                  <a:lnTo>
                    <a:pt x="69" y="21"/>
                  </a:lnTo>
                  <a:lnTo>
                    <a:pt x="72" y="29"/>
                  </a:lnTo>
                  <a:lnTo>
                    <a:pt x="72" y="36"/>
                  </a:lnTo>
                  <a:lnTo>
                    <a:pt x="72" y="36"/>
                  </a:lnTo>
                  <a:lnTo>
                    <a:pt x="72" y="43"/>
                  </a:lnTo>
                  <a:lnTo>
                    <a:pt x="69" y="50"/>
                  </a:lnTo>
                  <a:lnTo>
                    <a:pt x="62" y="62"/>
                  </a:lnTo>
                  <a:lnTo>
                    <a:pt x="50" y="69"/>
                  </a:lnTo>
                  <a:lnTo>
                    <a:pt x="43" y="72"/>
                  </a:lnTo>
                  <a:lnTo>
                    <a:pt x="36" y="72"/>
                  </a:lnTo>
                  <a:lnTo>
                    <a:pt x="36" y="72"/>
                  </a:lnTo>
                  <a:lnTo>
                    <a:pt x="29" y="72"/>
                  </a:lnTo>
                  <a:lnTo>
                    <a:pt x="21" y="69"/>
                  </a:lnTo>
                  <a:lnTo>
                    <a:pt x="9" y="62"/>
                  </a:lnTo>
                  <a:lnTo>
                    <a:pt x="2" y="50"/>
                  </a:lnTo>
                  <a:lnTo>
                    <a:pt x="0" y="43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29"/>
                  </a:lnTo>
                  <a:lnTo>
                    <a:pt x="2" y="21"/>
                  </a:lnTo>
                  <a:lnTo>
                    <a:pt x="9" y="9"/>
                  </a:lnTo>
                  <a:lnTo>
                    <a:pt x="21" y="2"/>
                  </a:lnTo>
                  <a:lnTo>
                    <a:pt x="29" y="0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EAB7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1" name="Freeform 58"/>
            <p:cNvSpPr>
              <a:spLocks/>
            </p:cNvSpPr>
            <p:nvPr/>
          </p:nvSpPr>
          <p:spPr bwMode="auto">
            <a:xfrm>
              <a:off x="658" y="3040"/>
              <a:ext cx="72" cy="72"/>
            </a:xfrm>
            <a:custGeom>
              <a:avLst/>
              <a:gdLst>
                <a:gd name="T0" fmla="*/ 36 w 72"/>
                <a:gd name="T1" fmla="*/ 0 h 72"/>
                <a:gd name="T2" fmla="*/ 36 w 72"/>
                <a:gd name="T3" fmla="*/ 0 h 72"/>
                <a:gd name="T4" fmla="*/ 43 w 72"/>
                <a:gd name="T5" fmla="*/ 0 h 72"/>
                <a:gd name="T6" fmla="*/ 50 w 72"/>
                <a:gd name="T7" fmla="*/ 2 h 72"/>
                <a:gd name="T8" fmla="*/ 60 w 72"/>
                <a:gd name="T9" fmla="*/ 9 h 72"/>
                <a:gd name="T10" fmla="*/ 69 w 72"/>
                <a:gd name="T11" fmla="*/ 21 h 72"/>
                <a:gd name="T12" fmla="*/ 69 w 72"/>
                <a:gd name="T13" fmla="*/ 29 h 72"/>
                <a:gd name="T14" fmla="*/ 72 w 72"/>
                <a:gd name="T15" fmla="*/ 36 h 72"/>
                <a:gd name="T16" fmla="*/ 72 w 72"/>
                <a:gd name="T17" fmla="*/ 36 h 72"/>
                <a:gd name="T18" fmla="*/ 69 w 72"/>
                <a:gd name="T19" fmla="*/ 43 h 72"/>
                <a:gd name="T20" fmla="*/ 69 w 72"/>
                <a:gd name="T21" fmla="*/ 50 h 72"/>
                <a:gd name="T22" fmla="*/ 60 w 72"/>
                <a:gd name="T23" fmla="*/ 60 h 72"/>
                <a:gd name="T24" fmla="*/ 50 w 72"/>
                <a:gd name="T25" fmla="*/ 67 h 72"/>
                <a:gd name="T26" fmla="*/ 43 w 72"/>
                <a:gd name="T27" fmla="*/ 69 h 72"/>
                <a:gd name="T28" fmla="*/ 36 w 72"/>
                <a:gd name="T29" fmla="*/ 72 h 72"/>
                <a:gd name="T30" fmla="*/ 36 w 72"/>
                <a:gd name="T31" fmla="*/ 72 h 72"/>
                <a:gd name="T32" fmla="*/ 29 w 72"/>
                <a:gd name="T33" fmla="*/ 69 h 72"/>
                <a:gd name="T34" fmla="*/ 21 w 72"/>
                <a:gd name="T35" fmla="*/ 67 h 72"/>
                <a:gd name="T36" fmla="*/ 12 w 72"/>
                <a:gd name="T37" fmla="*/ 60 h 72"/>
                <a:gd name="T38" fmla="*/ 5 w 72"/>
                <a:gd name="T39" fmla="*/ 50 h 72"/>
                <a:gd name="T40" fmla="*/ 2 w 72"/>
                <a:gd name="T41" fmla="*/ 43 h 72"/>
                <a:gd name="T42" fmla="*/ 0 w 72"/>
                <a:gd name="T43" fmla="*/ 36 h 72"/>
                <a:gd name="T44" fmla="*/ 0 w 72"/>
                <a:gd name="T45" fmla="*/ 36 h 72"/>
                <a:gd name="T46" fmla="*/ 2 w 72"/>
                <a:gd name="T47" fmla="*/ 29 h 72"/>
                <a:gd name="T48" fmla="*/ 5 w 72"/>
                <a:gd name="T49" fmla="*/ 21 h 72"/>
                <a:gd name="T50" fmla="*/ 12 w 72"/>
                <a:gd name="T51" fmla="*/ 9 h 72"/>
                <a:gd name="T52" fmla="*/ 21 w 72"/>
                <a:gd name="T53" fmla="*/ 2 h 72"/>
                <a:gd name="T54" fmla="*/ 29 w 72"/>
                <a:gd name="T55" fmla="*/ 0 h 72"/>
                <a:gd name="T56" fmla="*/ 36 w 72"/>
                <a:gd name="T57" fmla="*/ 0 h 72"/>
                <a:gd name="T58" fmla="*/ 36 w 72"/>
                <a:gd name="T59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2" h="72">
                  <a:moveTo>
                    <a:pt x="36" y="0"/>
                  </a:moveTo>
                  <a:lnTo>
                    <a:pt x="36" y="0"/>
                  </a:lnTo>
                  <a:lnTo>
                    <a:pt x="43" y="0"/>
                  </a:lnTo>
                  <a:lnTo>
                    <a:pt x="50" y="2"/>
                  </a:lnTo>
                  <a:lnTo>
                    <a:pt x="60" y="9"/>
                  </a:lnTo>
                  <a:lnTo>
                    <a:pt x="69" y="21"/>
                  </a:lnTo>
                  <a:lnTo>
                    <a:pt x="69" y="29"/>
                  </a:lnTo>
                  <a:lnTo>
                    <a:pt x="72" y="36"/>
                  </a:lnTo>
                  <a:lnTo>
                    <a:pt x="72" y="36"/>
                  </a:lnTo>
                  <a:lnTo>
                    <a:pt x="69" y="43"/>
                  </a:lnTo>
                  <a:lnTo>
                    <a:pt x="69" y="50"/>
                  </a:lnTo>
                  <a:lnTo>
                    <a:pt x="60" y="60"/>
                  </a:lnTo>
                  <a:lnTo>
                    <a:pt x="50" y="67"/>
                  </a:lnTo>
                  <a:lnTo>
                    <a:pt x="43" y="69"/>
                  </a:lnTo>
                  <a:lnTo>
                    <a:pt x="36" y="72"/>
                  </a:lnTo>
                  <a:lnTo>
                    <a:pt x="36" y="72"/>
                  </a:lnTo>
                  <a:lnTo>
                    <a:pt x="29" y="69"/>
                  </a:lnTo>
                  <a:lnTo>
                    <a:pt x="21" y="67"/>
                  </a:lnTo>
                  <a:lnTo>
                    <a:pt x="12" y="60"/>
                  </a:lnTo>
                  <a:lnTo>
                    <a:pt x="5" y="50"/>
                  </a:lnTo>
                  <a:lnTo>
                    <a:pt x="2" y="43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29"/>
                  </a:lnTo>
                  <a:lnTo>
                    <a:pt x="5" y="21"/>
                  </a:lnTo>
                  <a:lnTo>
                    <a:pt x="12" y="9"/>
                  </a:lnTo>
                  <a:lnTo>
                    <a:pt x="21" y="2"/>
                  </a:lnTo>
                  <a:lnTo>
                    <a:pt x="29" y="0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EAB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2" name="Freeform 59"/>
            <p:cNvSpPr>
              <a:spLocks/>
            </p:cNvSpPr>
            <p:nvPr/>
          </p:nvSpPr>
          <p:spPr bwMode="auto">
            <a:xfrm>
              <a:off x="660" y="3042"/>
              <a:ext cx="67" cy="67"/>
            </a:xfrm>
            <a:custGeom>
              <a:avLst/>
              <a:gdLst>
                <a:gd name="T0" fmla="*/ 34 w 67"/>
                <a:gd name="T1" fmla="*/ 0 h 67"/>
                <a:gd name="T2" fmla="*/ 34 w 67"/>
                <a:gd name="T3" fmla="*/ 0 h 67"/>
                <a:gd name="T4" fmla="*/ 48 w 67"/>
                <a:gd name="T5" fmla="*/ 3 h 67"/>
                <a:gd name="T6" fmla="*/ 58 w 67"/>
                <a:gd name="T7" fmla="*/ 10 h 67"/>
                <a:gd name="T8" fmla="*/ 65 w 67"/>
                <a:gd name="T9" fmla="*/ 19 h 67"/>
                <a:gd name="T10" fmla="*/ 67 w 67"/>
                <a:gd name="T11" fmla="*/ 34 h 67"/>
                <a:gd name="T12" fmla="*/ 67 w 67"/>
                <a:gd name="T13" fmla="*/ 34 h 67"/>
                <a:gd name="T14" fmla="*/ 65 w 67"/>
                <a:gd name="T15" fmla="*/ 46 h 67"/>
                <a:gd name="T16" fmla="*/ 58 w 67"/>
                <a:gd name="T17" fmla="*/ 58 h 67"/>
                <a:gd name="T18" fmla="*/ 48 w 67"/>
                <a:gd name="T19" fmla="*/ 65 h 67"/>
                <a:gd name="T20" fmla="*/ 34 w 67"/>
                <a:gd name="T21" fmla="*/ 67 h 67"/>
                <a:gd name="T22" fmla="*/ 34 w 67"/>
                <a:gd name="T23" fmla="*/ 67 h 67"/>
                <a:gd name="T24" fmla="*/ 22 w 67"/>
                <a:gd name="T25" fmla="*/ 65 h 67"/>
                <a:gd name="T26" fmla="*/ 10 w 67"/>
                <a:gd name="T27" fmla="*/ 58 h 67"/>
                <a:gd name="T28" fmla="*/ 3 w 67"/>
                <a:gd name="T29" fmla="*/ 46 h 67"/>
                <a:gd name="T30" fmla="*/ 0 w 67"/>
                <a:gd name="T31" fmla="*/ 34 h 67"/>
                <a:gd name="T32" fmla="*/ 0 w 67"/>
                <a:gd name="T33" fmla="*/ 34 h 67"/>
                <a:gd name="T34" fmla="*/ 3 w 67"/>
                <a:gd name="T35" fmla="*/ 19 h 67"/>
                <a:gd name="T36" fmla="*/ 10 w 67"/>
                <a:gd name="T37" fmla="*/ 10 h 67"/>
                <a:gd name="T38" fmla="*/ 22 w 67"/>
                <a:gd name="T39" fmla="*/ 3 h 67"/>
                <a:gd name="T40" fmla="*/ 34 w 67"/>
                <a:gd name="T41" fmla="*/ 0 h 67"/>
                <a:gd name="T42" fmla="*/ 34 w 67"/>
                <a:gd name="T4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7" h="67">
                  <a:moveTo>
                    <a:pt x="34" y="0"/>
                  </a:moveTo>
                  <a:lnTo>
                    <a:pt x="34" y="0"/>
                  </a:lnTo>
                  <a:lnTo>
                    <a:pt x="48" y="3"/>
                  </a:lnTo>
                  <a:lnTo>
                    <a:pt x="58" y="10"/>
                  </a:lnTo>
                  <a:lnTo>
                    <a:pt x="65" y="19"/>
                  </a:lnTo>
                  <a:lnTo>
                    <a:pt x="67" y="34"/>
                  </a:lnTo>
                  <a:lnTo>
                    <a:pt x="67" y="34"/>
                  </a:lnTo>
                  <a:lnTo>
                    <a:pt x="65" y="46"/>
                  </a:lnTo>
                  <a:lnTo>
                    <a:pt x="58" y="58"/>
                  </a:lnTo>
                  <a:lnTo>
                    <a:pt x="48" y="65"/>
                  </a:lnTo>
                  <a:lnTo>
                    <a:pt x="34" y="67"/>
                  </a:lnTo>
                  <a:lnTo>
                    <a:pt x="34" y="67"/>
                  </a:lnTo>
                  <a:lnTo>
                    <a:pt x="22" y="65"/>
                  </a:lnTo>
                  <a:lnTo>
                    <a:pt x="10" y="58"/>
                  </a:lnTo>
                  <a:lnTo>
                    <a:pt x="3" y="4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3" y="19"/>
                  </a:lnTo>
                  <a:lnTo>
                    <a:pt x="10" y="10"/>
                  </a:lnTo>
                  <a:lnTo>
                    <a:pt x="22" y="3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EAB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3" name="Freeform 60"/>
            <p:cNvSpPr>
              <a:spLocks/>
            </p:cNvSpPr>
            <p:nvPr/>
          </p:nvSpPr>
          <p:spPr bwMode="auto">
            <a:xfrm>
              <a:off x="660" y="3042"/>
              <a:ext cx="67" cy="67"/>
            </a:xfrm>
            <a:custGeom>
              <a:avLst/>
              <a:gdLst>
                <a:gd name="T0" fmla="*/ 34 w 67"/>
                <a:gd name="T1" fmla="*/ 0 h 67"/>
                <a:gd name="T2" fmla="*/ 34 w 67"/>
                <a:gd name="T3" fmla="*/ 0 h 67"/>
                <a:gd name="T4" fmla="*/ 46 w 67"/>
                <a:gd name="T5" fmla="*/ 3 h 67"/>
                <a:gd name="T6" fmla="*/ 58 w 67"/>
                <a:gd name="T7" fmla="*/ 10 h 67"/>
                <a:gd name="T8" fmla="*/ 65 w 67"/>
                <a:gd name="T9" fmla="*/ 22 h 67"/>
                <a:gd name="T10" fmla="*/ 67 w 67"/>
                <a:gd name="T11" fmla="*/ 34 h 67"/>
                <a:gd name="T12" fmla="*/ 67 w 67"/>
                <a:gd name="T13" fmla="*/ 34 h 67"/>
                <a:gd name="T14" fmla="*/ 65 w 67"/>
                <a:gd name="T15" fmla="*/ 46 h 67"/>
                <a:gd name="T16" fmla="*/ 58 w 67"/>
                <a:gd name="T17" fmla="*/ 58 h 67"/>
                <a:gd name="T18" fmla="*/ 46 w 67"/>
                <a:gd name="T19" fmla="*/ 63 h 67"/>
                <a:gd name="T20" fmla="*/ 34 w 67"/>
                <a:gd name="T21" fmla="*/ 67 h 67"/>
                <a:gd name="T22" fmla="*/ 34 w 67"/>
                <a:gd name="T23" fmla="*/ 67 h 67"/>
                <a:gd name="T24" fmla="*/ 22 w 67"/>
                <a:gd name="T25" fmla="*/ 63 h 67"/>
                <a:gd name="T26" fmla="*/ 10 w 67"/>
                <a:gd name="T27" fmla="*/ 58 h 67"/>
                <a:gd name="T28" fmla="*/ 3 w 67"/>
                <a:gd name="T29" fmla="*/ 46 h 67"/>
                <a:gd name="T30" fmla="*/ 0 w 67"/>
                <a:gd name="T31" fmla="*/ 34 h 67"/>
                <a:gd name="T32" fmla="*/ 0 w 67"/>
                <a:gd name="T33" fmla="*/ 34 h 67"/>
                <a:gd name="T34" fmla="*/ 3 w 67"/>
                <a:gd name="T35" fmla="*/ 22 h 67"/>
                <a:gd name="T36" fmla="*/ 10 w 67"/>
                <a:gd name="T37" fmla="*/ 10 h 67"/>
                <a:gd name="T38" fmla="*/ 22 w 67"/>
                <a:gd name="T39" fmla="*/ 3 h 67"/>
                <a:gd name="T40" fmla="*/ 34 w 67"/>
                <a:gd name="T41" fmla="*/ 0 h 67"/>
                <a:gd name="T42" fmla="*/ 34 w 67"/>
                <a:gd name="T4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7" h="67">
                  <a:moveTo>
                    <a:pt x="34" y="0"/>
                  </a:moveTo>
                  <a:lnTo>
                    <a:pt x="34" y="0"/>
                  </a:lnTo>
                  <a:lnTo>
                    <a:pt x="46" y="3"/>
                  </a:lnTo>
                  <a:lnTo>
                    <a:pt x="58" y="10"/>
                  </a:lnTo>
                  <a:lnTo>
                    <a:pt x="65" y="22"/>
                  </a:lnTo>
                  <a:lnTo>
                    <a:pt x="67" y="34"/>
                  </a:lnTo>
                  <a:lnTo>
                    <a:pt x="67" y="34"/>
                  </a:lnTo>
                  <a:lnTo>
                    <a:pt x="65" y="46"/>
                  </a:lnTo>
                  <a:lnTo>
                    <a:pt x="58" y="58"/>
                  </a:lnTo>
                  <a:lnTo>
                    <a:pt x="46" y="63"/>
                  </a:lnTo>
                  <a:lnTo>
                    <a:pt x="34" y="67"/>
                  </a:lnTo>
                  <a:lnTo>
                    <a:pt x="34" y="67"/>
                  </a:lnTo>
                  <a:lnTo>
                    <a:pt x="22" y="63"/>
                  </a:lnTo>
                  <a:lnTo>
                    <a:pt x="10" y="58"/>
                  </a:lnTo>
                  <a:lnTo>
                    <a:pt x="3" y="4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3" y="22"/>
                  </a:lnTo>
                  <a:lnTo>
                    <a:pt x="10" y="10"/>
                  </a:lnTo>
                  <a:lnTo>
                    <a:pt x="22" y="3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EAB3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4" name="Freeform 61"/>
            <p:cNvSpPr>
              <a:spLocks/>
            </p:cNvSpPr>
            <p:nvPr/>
          </p:nvSpPr>
          <p:spPr bwMode="auto">
            <a:xfrm>
              <a:off x="663" y="3045"/>
              <a:ext cx="62" cy="62"/>
            </a:xfrm>
            <a:custGeom>
              <a:avLst/>
              <a:gdLst>
                <a:gd name="T0" fmla="*/ 31 w 62"/>
                <a:gd name="T1" fmla="*/ 0 h 62"/>
                <a:gd name="T2" fmla="*/ 31 w 62"/>
                <a:gd name="T3" fmla="*/ 0 h 62"/>
                <a:gd name="T4" fmla="*/ 43 w 62"/>
                <a:gd name="T5" fmla="*/ 2 h 62"/>
                <a:gd name="T6" fmla="*/ 52 w 62"/>
                <a:gd name="T7" fmla="*/ 9 h 62"/>
                <a:gd name="T8" fmla="*/ 59 w 62"/>
                <a:gd name="T9" fmla="*/ 19 h 62"/>
                <a:gd name="T10" fmla="*/ 62 w 62"/>
                <a:gd name="T11" fmla="*/ 31 h 62"/>
                <a:gd name="T12" fmla="*/ 62 w 62"/>
                <a:gd name="T13" fmla="*/ 31 h 62"/>
                <a:gd name="T14" fmla="*/ 59 w 62"/>
                <a:gd name="T15" fmla="*/ 43 h 62"/>
                <a:gd name="T16" fmla="*/ 52 w 62"/>
                <a:gd name="T17" fmla="*/ 52 h 62"/>
                <a:gd name="T18" fmla="*/ 43 w 62"/>
                <a:gd name="T19" fmla="*/ 60 h 62"/>
                <a:gd name="T20" fmla="*/ 31 w 62"/>
                <a:gd name="T21" fmla="*/ 62 h 62"/>
                <a:gd name="T22" fmla="*/ 31 w 62"/>
                <a:gd name="T23" fmla="*/ 62 h 62"/>
                <a:gd name="T24" fmla="*/ 19 w 62"/>
                <a:gd name="T25" fmla="*/ 60 h 62"/>
                <a:gd name="T26" fmla="*/ 9 w 62"/>
                <a:gd name="T27" fmla="*/ 52 h 62"/>
                <a:gd name="T28" fmla="*/ 2 w 62"/>
                <a:gd name="T29" fmla="*/ 43 h 62"/>
                <a:gd name="T30" fmla="*/ 0 w 62"/>
                <a:gd name="T31" fmla="*/ 31 h 62"/>
                <a:gd name="T32" fmla="*/ 0 w 62"/>
                <a:gd name="T33" fmla="*/ 31 h 62"/>
                <a:gd name="T34" fmla="*/ 2 w 62"/>
                <a:gd name="T35" fmla="*/ 19 h 62"/>
                <a:gd name="T36" fmla="*/ 9 w 62"/>
                <a:gd name="T37" fmla="*/ 9 h 62"/>
                <a:gd name="T38" fmla="*/ 19 w 62"/>
                <a:gd name="T39" fmla="*/ 2 h 62"/>
                <a:gd name="T40" fmla="*/ 31 w 62"/>
                <a:gd name="T41" fmla="*/ 0 h 62"/>
                <a:gd name="T42" fmla="*/ 31 w 62"/>
                <a:gd name="T43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62">
                  <a:moveTo>
                    <a:pt x="31" y="0"/>
                  </a:moveTo>
                  <a:lnTo>
                    <a:pt x="31" y="0"/>
                  </a:lnTo>
                  <a:lnTo>
                    <a:pt x="43" y="2"/>
                  </a:lnTo>
                  <a:lnTo>
                    <a:pt x="52" y="9"/>
                  </a:lnTo>
                  <a:lnTo>
                    <a:pt x="59" y="19"/>
                  </a:lnTo>
                  <a:lnTo>
                    <a:pt x="62" y="31"/>
                  </a:lnTo>
                  <a:lnTo>
                    <a:pt x="62" y="31"/>
                  </a:lnTo>
                  <a:lnTo>
                    <a:pt x="59" y="43"/>
                  </a:lnTo>
                  <a:lnTo>
                    <a:pt x="52" y="52"/>
                  </a:lnTo>
                  <a:lnTo>
                    <a:pt x="43" y="60"/>
                  </a:lnTo>
                  <a:lnTo>
                    <a:pt x="31" y="62"/>
                  </a:lnTo>
                  <a:lnTo>
                    <a:pt x="31" y="62"/>
                  </a:lnTo>
                  <a:lnTo>
                    <a:pt x="19" y="60"/>
                  </a:lnTo>
                  <a:lnTo>
                    <a:pt x="9" y="52"/>
                  </a:lnTo>
                  <a:lnTo>
                    <a:pt x="2" y="43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2" y="19"/>
                  </a:lnTo>
                  <a:lnTo>
                    <a:pt x="9" y="9"/>
                  </a:lnTo>
                  <a:lnTo>
                    <a:pt x="19" y="2"/>
                  </a:lnTo>
                  <a:lnTo>
                    <a:pt x="31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EAB2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5" name="Freeform 62"/>
            <p:cNvSpPr>
              <a:spLocks/>
            </p:cNvSpPr>
            <p:nvPr/>
          </p:nvSpPr>
          <p:spPr bwMode="auto">
            <a:xfrm>
              <a:off x="663" y="3045"/>
              <a:ext cx="62" cy="62"/>
            </a:xfrm>
            <a:custGeom>
              <a:avLst/>
              <a:gdLst>
                <a:gd name="T0" fmla="*/ 31 w 62"/>
                <a:gd name="T1" fmla="*/ 0 h 62"/>
                <a:gd name="T2" fmla="*/ 31 w 62"/>
                <a:gd name="T3" fmla="*/ 0 h 62"/>
                <a:gd name="T4" fmla="*/ 43 w 62"/>
                <a:gd name="T5" fmla="*/ 2 h 62"/>
                <a:gd name="T6" fmla="*/ 52 w 62"/>
                <a:gd name="T7" fmla="*/ 9 h 62"/>
                <a:gd name="T8" fmla="*/ 59 w 62"/>
                <a:gd name="T9" fmla="*/ 19 h 62"/>
                <a:gd name="T10" fmla="*/ 62 w 62"/>
                <a:gd name="T11" fmla="*/ 31 h 62"/>
                <a:gd name="T12" fmla="*/ 62 w 62"/>
                <a:gd name="T13" fmla="*/ 31 h 62"/>
                <a:gd name="T14" fmla="*/ 59 w 62"/>
                <a:gd name="T15" fmla="*/ 43 h 62"/>
                <a:gd name="T16" fmla="*/ 52 w 62"/>
                <a:gd name="T17" fmla="*/ 52 h 62"/>
                <a:gd name="T18" fmla="*/ 43 w 62"/>
                <a:gd name="T19" fmla="*/ 60 h 62"/>
                <a:gd name="T20" fmla="*/ 31 w 62"/>
                <a:gd name="T21" fmla="*/ 62 h 62"/>
                <a:gd name="T22" fmla="*/ 31 w 62"/>
                <a:gd name="T23" fmla="*/ 62 h 62"/>
                <a:gd name="T24" fmla="*/ 19 w 62"/>
                <a:gd name="T25" fmla="*/ 60 h 62"/>
                <a:gd name="T26" fmla="*/ 9 w 62"/>
                <a:gd name="T27" fmla="*/ 52 h 62"/>
                <a:gd name="T28" fmla="*/ 2 w 62"/>
                <a:gd name="T29" fmla="*/ 43 h 62"/>
                <a:gd name="T30" fmla="*/ 0 w 62"/>
                <a:gd name="T31" fmla="*/ 31 h 62"/>
                <a:gd name="T32" fmla="*/ 0 w 62"/>
                <a:gd name="T33" fmla="*/ 31 h 62"/>
                <a:gd name="T34" fmla="*/ 2 w 62"/>
                <a:gd name="T35" fmla="*/ 19 h 62"/>
                <a:gd name="T36" fmla="*/ 9 w 62"/>
                <a:gd name="T37" fmla="*/ 9 h 62"/>
                <a:gd name="T38" fmla="*/ 19 w 62"/>
                <a:gd name="T39" fmla="*/ 2 h 62"/>
                <a:gd name="T40" fmla="*/ 31 w 62"/>
                <a:gd name="T41" fmla="*/ 0 h 62"/>
                <a:gd name="T42" fmla="*/ 31 w 62"/>
                <a:gd name="T43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2" h="62">
                  <a:moveTo>
                    <a:pt x="31" y="0"/>
                  </a:moveTo>
                  <a:lnTo>
                    <a:pt x="31" y="0"/>
                  </a:lnTo>
                  <a:lnTo>
                    <a:pt x="43" y="2"/>
                  </a:lnTo>
                  <a:lnTo>
                    <a:pt x="52" y="9"/>
                  </a:lnTo>
                  <a:lnTo>
                    <a:pt x="59" y="19"/>
                  </a:lnTo>
                  <a:lnTo>
                    <a:pt x="62" y="31"/>
                  </a:lnTo>
                  <a:lnTo>
                    <a:pt x="62" y="31"/>
                  </a:lnTo>
                  <a:lnTo>
                    <a:pt x="59" y="43"/>
                  </a:lnTo>
                  <a:lnTo>
                    <a:pt x="52" y="52"/>
                  </a:lnTo>
                  <a:lnTo>
                    <a:pt x="43" y="60"/>
                  </a:lnTo>
                  <a:lnTo>
                    <a:pt x="31" y="62"/>
                  </a:lnTo>
                  <a:lnTo>
                    <a:pt x="31" y="62"/>
                  </a:lnTo>
                  <a:lnTo>
                    <a:pt x="19" y="60"/>
                  </a:lnTo>
                  <a:lnTo>
                    <a:pt x="9" y="52"/>
                  </a:lnTo>
                  <a:lnTo>
                    <a:pt x="2" y="43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2" y="19"/>
                  </a:lnTo>
                  <a:lnTo>
                    <a:pt x="9" y="9"/>
                  </a:lnTo>
                  <a:lnTo>
                    <a:pt x="19" y="2"/>
                  </a:lnTo>
                  <a:lnTo>
                    <a:pt x="31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EAB0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6" name="Freeform 63"/>
            <p:cNvSpPr>
              <a:spLocks/>
            </p:cNvSpPr>
            <p:nvPr/>
          </p:nvSpPr>
          <p:spPr bwMode="auto">
            <a:xfrm>
              <a:off x="665" y="3047"/>
              <a:ext cx="57" cy="58"/>
            </a:xfrm>
            <a:custGeom>
              <a:avLst/>
              <a:gdLst>
                <a:gd name="T0" fmla="*/ 29 w 57"/>
                <a:gd name="T1" fmla="*/ 0 h 58"/>
                <a:gd name="T2" fmla="*/ 29 w 57"/>
                <a:gd name="T3" fmla="*/ 0 h 58"/>
                <a:gd name="T4" fmla="*/ 41 w 57"/>
                <a:gd name="T5" fmla="*/ 2 h 58"/>
                <a:gd name="T6" fmla="*/ 50 w 57"/>
                <a:gd name="T7" fmla="*/ 7 h 58"/>
                <a:gd name="T8" fmla="*/ 55 w 57"/>
                <a:gd name="T9" fmla="*/ 17 h 58"/>
                <a:gd name="T10" fmla="*/ 57 w 57"/>
                <a:gd name="T11" fmla="*/ 29 h 58"/>
                <a:gd name="T12" fmla="*/ 57 w 57"/>
                <a:gd name="T13" fmla="*/ 29 h 58"/>
                <a:gd name="T14" fmla="*/ 55 w 57"/>
                <a:gd name="T15" fmla="*/ 41 h 58"/>
                <a:gd name="T16" fmla="*/ 50 w 57"/>
                <a:gd name="T17" fmla="*/ 48 h 58"/>
                <a:gd name="T18" fmla="*/ 41 w 57"/>
                <a:gd name="T19" fmla="*/ 55 h 58"/>
                <a:gd name="T20" fmla="*/ 29 w 57"/>
                <a:gd name="T21" fmla="*/ 58 h 58"/>
                <a:gd name="T22" fmla="*/ 29 w 57"/>
                <a:gd name="T23" fmla="*/ 58 h 58"/>
                <a:gd name="T24" fmla="*/ 17 w 57"/>
                <a:gd name="T25" fmla="*/ 55 h 58"/>
                <a:gd name="T26" fmla="*/ 7 w 57"/>
                <a:gd name="T27" fmla="*/ 48 h 58"/>
                <a:gd name="T28" fmla="*/ 2 w 57"/>
                <a:gd name="T29" fmla="*/ 41 h 58"/>
                <a:gd name="T30" fmla="*/ 0 w 57"/>
                <a:gd name="T31" fmla="*/ 29 h 58"/>
                <a:gd name="T32" fmla="*/ 0 w 57"/>
                <a:gd name="T33" fmla="*/ 29 h 58"/>
                <a:gd name="T34" fmla="*/ 2 w 57"/>
                <a:gd name="T35" fmla="*/ 17 h 58"/>
                <a:gd name="T36" fmla="*/ 7 w 57"/>
                <a:gd name="T37" fmla="*/ 7 h 58"/>
                <a:gd name="T38" fmla="*/ 17 w 57"/>
                <a:gd name="T39" fmla="*/ 2 h 58"/>
                <a:gd name="T40" fmla="*/ 29 w 57"/>
                <a:gd name="T41" fmla="*/ 0 h 58"/>
                <a:gd name="T42" fmla="*/ 29 w 57"/>
                <a:gd name="T43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7" h="58">
                  <a:moveTo>
                    <a:pt x="29" y="0"/>
                  </a:moveTo>
                  <a:lnTo>
                    <a:pt x="29" y="0"/>
                  </a:lnTo>
                  <a:lnTo>
                    <a:pt x="41" y="2"/>
                  </a:lnTo>
                  <a:lnTo>
                    <a:pt x="50" y="7"/>
                  </a:lnTo>
                  <a:lnTo>
                    <a:pt x="55" y="17"/>
                  </a:lnTo>
                  <a:lnTo>
                    <a:pt x="57" y="29"/>
                  </a:lnTo>
                  <a:lnTo>
                    <a:pt x="57" y="29"/>
                  </a:lnTo>
                  <a:lnTo>
                    <a:pt x="55" y="41"/>
                  </a:lnTo>
                  <a:lnTo>
                    <a:pt x="50" y="48"/>
                  </a:lnTo>
                  <a:lnTo>
                    <a:pt x="41" y="55"/>
                  </a:lnTo>
                  <a:lnTo>
                    <a:pt x="29" y="58"/>
                  </a:lnTo>
                  <a:lnTo>
                    <a:pt x="29" y="58"/>
                  </a:lnTo>
                  <a:lnTo>
                    <a:pt x="17" y="55"/>
                  </a:lnTo>
                  <a:lnTo>
                    <a:pt x="7" y="48"/>
                  </a:lnTo>
                  <a:lnTo>
                    <a:pt x="2" y="41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2" y="17"/>
                  </a:lnTo>
                  <a:lnTo>
                    <a:pt x="7" y="7"/>
                  </a:lnTo>
                  <a:lnTo>
                    <a:pt x="17" y="2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EAA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7" name="Freeform 64"/>
            <p:cNvSpPr>
              <a:spLocks/>
            </p:cNvSpPr>
            <p:nvPr/>
          </p:nvSpPr>
          <p:spPr bwMode="auto">
            <a:xfrm>
              <a:off x="665" y="3047"/>
              <a:ext cx="57" cy="55"/>
            </a:xfrm>
            <a:custGeom>
              <a:avLst/>
              <a:gdLst>
                <a:gd name="T0" fmla="*/ 29 w 57"/>
                <a:gd name="T1" fmla="*/ 0 h 55"/>
                <a:gd name="T2" fmla="*/ 29 w 57"/>
                <a:gd name="T3" fmla="*/ 0 h 55"/>
                <a:gd name="T4" fmla="*/ 41 w 57"/>
                <a:gd name="T5" fmla="*/ 2 h 55"/>
                <a:gd name="T6" fmla="*/ 48 w 57"/>
                <a:gd name="T7" fmla="*/ 10 h 55"/>
                <a:gd name="T8" fmla="*/ 55 w 57"/>
                <a:gd name="T9" fmla="*/ 17 h 55"/>
                <a:gd name="T10" fmla="*/ 57 w 57"/>
                <a:gd name="T11" fmla="*/ 29 h 55"/>
                <a:gd name="T12" fmla="*/ 57 w 57"/>
                <a:gd name="T13" fmla="*/ 29 h 55"/>
                <a:gd name="T14" fmla="*/ 55 w 57"/>
                <a:gd name="T15" fmla="*/ 38 h 55"/>
                <a:gd name="T16" fmla="*/ 48 w 57"/>
                <a:gd name="T17" fmla="*/ 48 h 55"/>
                <a:gd name="T18" fmla="*/ 41 w 57"/>
                <a:gd name="T19" fmla="*/ 55 h 55"/>
                <a:gd name="T20" fmla="*/ 29 w 57"/>
                <a:gd name="T21" fmla="*/ 55 h 55"/>
                <a:gd name="T22" fmla="*/ 29 w 57"/>
                <a:gd name="T23" fmla="*/ 55 h 55"/>
                <a:gd name="T24" fmla="*/ 17 w 57"/>
                <a:gd name="T25" fmla="*/ 55 h 55"/>
                <a:gd name="T26" fmla="*/ 10 w 57"/>
                <a:gd name="T27" fmla="*/ 48 h 55"/>
                <a:gd name="T28" fmla="*/ 2 w 57"/>
                <a:gd name="T29" fmla="*/ 38 h 55"/>
                <a:gd name="T30" fmla="*/ 0 w 57"/>
                <a:gd name="T31" fmla="*/ 29 h 55"/>
                <a:gd name="T32" fmla="*/ 0 w 57"/>
                <a:gd name="T33" fmla="*/ 29 h 55"/>
                <a:gd name="T34" fmla="*/ 2 w 57"/>
                <a:gd name="T35" fmla="*/ 17 h 55"/>
                <a:gd name="T36" fmla="*/ 10 w 57"/>
                <a:gd name="T37" fmla="*/ 10 h 55"/>
                <a:gd name="T38" fmla="*/ 17 w 57"/>
                <a:gd name="T39" fmla="*/ 2 h 55"/>
                <a:gd name="T40" fmla="*/ 29 w 57"/>
                <a:gd name="T41" fmla="*/ 0 h 55"/>
                <a:gd name="T42" fmla="*/ 29 w 57"/>
                <a:gd name="T4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7" h="55">
                  <a:moveTo>
                    <a:pt x="29" y="0"/>
                  </a:moveTo>
                  <a:lnTo>
                    <a:pt x="29" y="0"/>
                  </a:lnTo>
                  <a:lnTo>
                    <a:pt x="41" y="2"/>
                  </a:lnTo>
                  <a:lnTo>
                    <a:pt x="48" y="10"/>
                  </a:lnTo>
                  <a:lnTo>
                    <a:pt x="55" y="17"/>
                  </a:lnTo>
                  <a:lnTo>
                    <a:pt x="57" y="29"/>
                  </a:lnTo>
                  <a:lnTo>
                    <a:pt x="57" y="29"/>
                  </a:lnTo>
                  <a:lnTo>
                    <a:pt x="55" y="38"/>
                  </a:lnTo>
                  <a:lnTo>
                    <a:pt x="48" y="48"/>
                  </a:lnTo>
                  <a:lnTo>
                    <a:pt x="41" y="55"/>
                  </a:lnTo>
                  <a:lnTo>
                    <a:pt x="29" y="55"/>
                  </a:lnTo>
                  <a:lnTo>
                    <a:pt x="29" y="55"/>
                  </a:lnTo>
                  <a:lnTo>
                    <a:pt x="17" y="55"/>
                  </a:lnTo>
                  <a:lnTo>
                    <a:pt x="10" y="48"/>
                  </a:lnTo>
                  <a:lnTo>
                    <a:pt x="2" y="38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2" y="17"/>
                  </a:lnTo>
                  <a:lnTo>
                    <a:pt x="10" y="10"/>
                  </a:lnTo>
                  <a:lnTo>
                    <a:pt x="17" y="2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E9AE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8" name="Freeform 65"/>
            <p:cNvSpPr>
              <a:spLocks/>
            </p:cNvSpPr>
            <p:nvPr/>
          </p:nvSpPr>
          <p:spPr bwMode="auto">
            <a:xfrm>
              <a:off x="667" y="3049"/>
              <a:ext cx="53" cy="53"/>
            </a:xfrm>
            <a:custGeom>
              <a:avLst/>
              <a:gdLst>
                <a:gd name="T0" fmla="*/ 27 w 53"/>
                <a:gd name="T1" fmla="*/ 0 h 53"/>
                <a:gd name="T2" fmla="*/ 27 w 53"/>
                <a:gd name="T3" fmla="*/ 0 h 53"/>
                <a:gd name="T4" fmla="*/ 36 w 53"/>
                <a:gd name="T5" fmla="*/ 3 h 53"/>
                <a:gd name="T6" fmla="*/ 46 w 53"/>
                <a:gd name="T7" fmla="*/ 8 h 53"/>
                <a:gd name="T8" fmla="*/ 51 w 53"/>
                <a:gd name="T9" fmla="*/ 17 h 53"/>
                <a:gd name="T10" fmla="*/ 53 w 53"/>
                <a:gd name="T11" fmla="*/ 27 h 53"/>
                <a:gd name="T12" fmla="*/ 53 w 53"/>
                <a:gd name="T13" fmla="*/ 27 h 53"/>
                <a:gd name="T14" fmla="*/ 51 w 53"/>
                <a:gd name="T15" fmla="*/ 36 h 53"/>
                <a:gd name="T16" fmla="*/ 46 w 53"/>
                <a:gd name="T17" fmla="*/ 46 h 53"/>
                <a:gd name="T18" fmla="*/ 36 w 53"/>
                <a:gd name="T19" fmla="*/ 51 h 53"/>
                <a:gd name="T20" fmla="*/ 27 w 53"/>
                <a:gd name="T21" fmla="*/ 53 h 53"/>
                <a:gd name="T22" fmla="*/ 27 w 53"/>
                <a:gd name="T23" fmla="*/ 53 h 53"/>
                <a:gd name="T24" fmla="*/ 17 w 53"/>
                <a:gd name="T25" fmla="*/ 51 h 53"/>
                <a:gd name="T26" fmla="*/ 8 w 53"/>
                <a:gd name="T27" fmla="*/ 46 h 53"/>
                <a:gd name="T28" fmla="*/ 3 w 53"/>
                <a:gd name="T29" fmla="*/ 36 h 53"/>
                <a:gd name="T30" fmla="*/ 0 w 53"/>
                <a:gd name="T31" fmla="*/ 27 h 53"/>
                <a:gd name="T32" fmla="*/ 0 w 53"/>
                <a:gd name="T33" fmla="*/ 27 h 53"/>
                <a:gd name="T34" fmla="*/ 3 w 53"/>
                <a:gd name="T35" fmla="*/ 17 h 53"/>
                <a:gd name="T36" fmla="*/ 8 w 53"/>
                <a:gd name="T37" fmla="*/ 8 h 53"/>
                <a:gd name="T38" fmla="*/ 17 w 53"/>
                <a:gd name="T39" fmla="*/ 3 h 53"/>
                <a:gd name="T40" fmla="*/ 27 w 53"/>
                <a:gd name="T41" fmla="*/ 0 h 53"/>
                <a:gd name="T42" fmla="*/ 27 w 53"/>
                <a:gd name="T43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3" h="53">
                  <a:moveTo>
                    <a:pt x="27" y="0"/>
                  </a:moveTo>
                  <a:lnTo>
                    <a:pt x="27" y="0"/>
                  </a:lnTo>
                  <a:lnTo>
                    <a:pt x="36" y="3"/>
                  </a:lnTo>
                  <a:lnTo>
                    <a:pt x="46" y="8"/>
                  </a:lnTo>
                  <a:lnTo>
                    <a:pt x="51" y="17"/>
                  </a:lnTo>
                  <a:lnTo>
                    <a:pt x="53" y="27"/>
                  </a:lnTo>
                  <a:lnTo>
                    <a:pt x="53" y="27"/>
                  </a:lnTo>
                  <a:lnTo>
                    <a:pt x="51" y="36"/>
                  </a:lnTo>
                  <a:lnTo>
                    <a:pt x="46" y="46"/>
                  </a:lnTo>
                  <a:lnTo>
                    <a:pt x="36" y="51"/>
                  </a:lnTo>
                  <a:lnTo>
                    <a:pt x="27" y="53"/>
                  </a:lnTo>
                  <a:lnTo>
                    <a:pt x="27" y="53"/>
                  </a:lnTo>
                  <a:lnTo>
                    <a:pt x="17" y="51"/>
                  </a:lnTo>
                  <a:lnTo>
                    <a:pt x="8" y="46"/>
                  </a:lnTo>
                  <a:lnTo>
                    <a:pt x="3" y="36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3" y="17"/>
                  </a:lnTo>
                  <a:lnTo>
                    <a:pt x="8" y="8"/>
                  </a:lnTo>
                  <a:lnTo>
                    <a:pt x="17" y="3"/>
                  </a:lnTo>
                  <a:lnTo>
                    <a:pt x="27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E9A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9" name="Freeform 66"/>
            <p:cNvSpPr>
              <a:spLocks/>
            </p:cNvSpPr>
            <p:nvPr/>
          </p:nvSpPr>
          <p:spPr bwMode="auto">
            <a:xfrm>
              <a:off x="667" y="3049"/>
              <a:ext cx="53" cy="51"/>
            </a:xfrm>
            <a:custGeom>
              <a:avLst/>
              <a:gdLst>
                <a:gd name="T0" fmla="*/ 27 w 53"/>
                <a:gd name="T1" fmla="*/ 0 h 51"/>
                <a:gd name="T2" fmla="*/ 27 w 53"/>
                <a:gd name="T3" fmla="*/ 0 h 51"/>
                <a:gd name="T4" fmla="*/ 36 w 53"/>
                <a:gd name="T5" fmla="*/ 3 h 51"/>
                <a:gd name="T6" fmla="*/ 46 w 53"/>
                <a:gd name="T7" fmla="*/ 8 h 51"/>
                <a:gd name="T8" fmla="*/ 51 w 53"/>
                <a:gd name="T9" fmla="*/ 17 h 51"/>
                <a:gd name="T10" fmla="*/ 53 w 53"/>
                <a:gd name="T11" fmla="*/ 27 h 51"/>
                <a:gd name="T12" fmla="*/ 53 w 53"/>
                <a:gd name="T13" fmla="*/ 27 h 51"/>
                <a:gd name="T14" fmla="*/ 51 w 53"/>
                <a:gd name="T15" fmla="*/ 36 h 51"/>
                <a:gd name="T16" fmla="*/ 46 w 53"/>
                <a:gd name="T17" fmla="*/ 44 h 51"/>
                <a:gd name="T18" fmla="*/ 36 w 53"/>
                <a:gd name="T19" fmla="*/ 51 h 51"/>
                <a:gd name="T20" fmla="*/ 27 w 53"/>
                <a:gd name="T21" fmla="*/ 51 h 51"/>
                <a:gd name="T22" fmla="*/ 27 w 53"/>
                <a:gd name="T23" fmla="*/ 51 h 51"/>
                <a:gd name="T24" fmla="*/ 17 w 53"/>
                <a:gd name="T25" fmla="*/ 51 h 51"/>
                <a:gd name="T26" fmla="*/ 10 w 53"/>
                <a:gd name="T27" fmla="*/ 44 h 51"/>
                <a:gd name="T28" fmla="*/ 3 w 53"/>
                <a:gd name="T29" fmla="*/ 36 h 51"/>
                <a:gd name="T30" fmla="*/ 0 w 53"/>
                <a:gd name="T31" fmla="*/ 27 h 51"/>
                <a:gd name="T32" fmla="*/ 0 w 53"/>
                <a:gd name="T33" fmla="*/ 27 h 51"/>
                <a:gd name="T34" fmla="*/ 3 w 53"/>
                <a:gd name="T35" fmla="*/ 17 h 51"/>
                <a:gd name="T36" fmla="*/ 10 w 53"/>
                <a:gd name="T37" fmla="*/ 8 h 51"/>
                <a:gd name="T38" fmla="*/ 17 w 53"/>
                <a:gd name="T39" fmla="*/ 3 h 51"/>
                <a:gd name="T40" fmla="*/ 27 w 53"/>
                <a:gd name="T41" fmla="*/ 0 h 51"/>
                <a:gd name="T42" fmla="*/ 27 w 53"/>
                <a:gd name="T43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3" h="51">
                  <a:moveTo>
                    <a:pt x="27" y="0"/>
                  </a:moveTo>
                  <a:lnTo>
                    <a:pt x="27" y="0"/>
                  </a:lnTo>
                  <a:lnTo>
                    <a:pt x="36" y="3"/>
                  </a:lnTo>
                  <a:lnTo>
                    <a:pt x="46" y="8"/>
                  </a:lnTo>
                  <a:lnTo>
                    <a:pt x="51" y="17"/>
                  </a:lnTo>
                  <a:lnTo>
                    <a:pt x="53" y="27"/>
                  </a:lnTo>
                  <a:lnTo>
                    <a:pt x="53" y="27"/>
                  </a:lnTo>
                  <a:lnTo>
                    <a:pt x="51" y="36"/>
                  </a:lnTo>
                  <a:lnTo>
                    <a:pt x="46" y="44"/>
                  </a:lnTo>
                  <a:lnTo>
                    <a:pt x="36" y="51"/>
                  </a:lnTo>
                  <a:lnTo>
                    <a:pt x="27" y="51"/>
                  </a:lnTo>
                  <a:lnTo>
                    <a:pt x="27" y="51"/>
                  </a:lnTo>
                  <a:lnTo>
                    <a:pt x="17" y="51"/>
                  </a:lnTo>
                  <a:lnTo>
                    <a:pt x="10" y="44"/>
                  </a:lnTo>
                  <a:lnTo>
                    <a:pt x="3" y="36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3" y="17"/>
                  </a:lnTo>
                  <a:lnTo>
                    <a:pt x="10" y="8"/>
                  </a:lnTo>
                  <a:lnTo>
                    <a:pt x="17" y="3"/>
                  </a:lnTo>
                  <a:lnTo>
                    <a:pt x="27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E9A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40" name="Freeform 67"/>
            <p:cNvSpPr>
              <a:spLocks/>
            </p:cNvSpPr>
            <p:nvPr/>
          </p:nvSpPr>
          <p:spPr bwMode="auto">
            <a:xfrm>
              <a:off x="670" y="3052"/>
              <a:ext cx="48" cy="48"/>
            </a:xfrm>
            <a:custGeom>
              <a:avLst/>
              <a:gdLst>
                <a:gd name="T0" fmla="*/ 24 w 48"/>
                <a:gd name="T1" fmla="*/ 0 h 48"/>
                <a:gd name="T2" fmla="*/ 24 w 48"/>
                <a:gd name="T3" fmla="*/ 0 h 48"/>
                <a:gd name="T4" fmla="*/ 33 w 48"/>
                <a:gd name="T5" fmla="*/ 2 h 48"/>
                <a:gd name="T6" fmla="*/ 40 w 48"/>
                <a:gd name="T7" fmla="*/ 7 h 48"/>
                <a:gd name="T8" fmla="*/ 45 w 48"/>
                <a:gd name="T9" fmla="*/ 14 h 48"/>
                <a:gd name="T10" fmla="*/ 48 w 48"/>
                <a:gd name="T11" fmla="*/ 24 h 48"/>
                <a:gd name="T12" fmla="*/ 48 w 48"/>
                <a:gd name="T13" fmla="*/ 24 h 48"/>
                <a:gd name="T14" fmla="*/ 45 w 48"/>
                <a:gd name="T15" fmla="*/ 33 h 48"/>
                <a:gd name="T16" fmla="*/ 40 w 48"/>
                <a:gd name="T17" fmla="*/ 41 h 48"/>
                <a:gd name="T18" fmla="*/ 33 w 48"/>
                <a:gd name="T19" fmla="*/ 45 h 48"/>
                <a:gd name="T20" fmla="*/ 24 w 48"/>
                <a:gd name="T21" fmla="*/ 48 h 48"/>
                <a:gd name="T22" fmla="*/ 24 w 48"/>
                <a:gd name="T23" fmla="*/ 48 h 48"/>
                <a:gd name="T24" fmla="*/ 14 w 48"/>
                <a:gd name="T25" fmla="*/ 45 h 48"/>
                <a:gd name="T26" fmla="*/ 7 w 48"/>
                <a:gd name="T27" fmla="*/ 41 h 48"/>
                <a:gd name="T28" fmla="*/ 2 w 48"/>
                <a:gd name="T29" fmla="*/ 33 h 48"/>
                <a:gd name="T30" fmla="*/ 0 w 48"/>
                <a:gd name="T31" fmla="*/ 24 h 48"/>
                <a:gd name="T32" fmla="*/ 0 w 48"/>
                <a:gd name="T33" fmla="*/ 24 h 48"/>
                <a:gd name="T34" fmla="*/ 2 w 48"/>
                <a:gd name="T35" fmla="*/ 14 h 48"/>
                <a:gd name="T36" fmla="*/ 7 w 48"/>
                <a:gd name="T37" fmla="*/ 7 h 48"/>
                <a:gd name="T38" fmla="*/ 14 w 48"/>
                <a:gd name="T39" fmla="*/ 2 h 48"/>
                <a:gd name="T40" fmla="*/ 24 w 48"/>
                <a:gd name="T41" fmla="*/ 0 h 48"/>
                <a:gd name="T42" fmla="*/ 24 w 48"/>
                <a:gd name="T4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8" h="48">
                  <a:moveTo>
                    <a:pt x="24" y="0"/>
                  </a:moveTo>
                  <a:lnTo>
                    <a:pt x="24" y="0"/>
                  </a:lnTo>
                  <a:lnTo>
                    <a:pt x="33" y="2"/>
                  </a:lnTo>
                  <a:lnTo>
                    <a:pt x="40" y="7"/>
                  </a:lnTo>
                  <a:lnTo>
                    <a:pt x="45" y="14"/>
                  </a:lnTo>
                  <a:lnTo>
                    <a:pt x="48" y="24"/>
                  </a:lnTo>
                  <a:lnTo>
                    <a:pt x="48" y="24"/>
                  </a:lnTo>
                  <a:lnTo>
                    <a:pt x="45" y="33"/>
                  </a:lnTo>
                  <a:lnTo>
                    <a:pt x="40" y="41"/>
                  </a:lnTo>
                  <a:lnTo>
                    <a:pt x="33" y="45"/>
                  </a:lnTo>
                  <a:lnTo>
                    <a:pt x="24" y="48"/>
                  </a:lnTo>
                  <a:lnTo>
                    <a:pt x="24" y="48"/>
                  </a:lnTo>
                  <a:lnTo>
                    <a:pt x="14" y="45"/>
                  </a:lnTo>
                  <a:lnTo>
                    <a:pt x="7" y="41"/>
                  </a:lnTo>
                  <a:lnTo>
                    <a:pt x="2" y="33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7" y="7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E9AA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41" name="Freeform 68"/>
            <p:cNvSpPr>
              <a:spLocks/>
            </p:cNvSpPr>
            <p:nvPr/>
          </p:nvSpPr>
          <p:spPr bwMode="auto">
            <a:xfrm>
              <a:off x="670" y="3052"/>
              <a:ext cx="48" cy="45"/>
            </a:xfrm>
            <a:custGeom>
              <a:avLst/>
              <a:gdLst>
                <a:gd name="T0" fmla="*/ 24 w 48"/>
                <a:gd name="T1" fmla="*/ 0 h 45"/>
                <a:gd name="T2" fmla="*/ 24 w 48"/>
                <a:gd name="T3" fmla="*/ 0 h 45"/>
                <a:gd name="T4" fmla="*/ 33 w 48"/>
                <a:gd name="T5" fmla="*/ 2 h 45"/>
                <a:gd name="T6" fmla="*/ 40 w 48"/>
                <a:gd name="T7" fmla="*/ 7 h 45"/>
                <a:gd name="T8" fmla="*/ 45 w 48"/>
                <a:gd name="T9" fmla="*/ 14 h 45"/>
                <a:gd name="T10" fmla="*/ 48 w 48"/>
                <a:gd name="T11" fmla="*/ 24 h 45"/>
                <a:gd name="T12" fmla="*/ 48 w 48"/>
                <a:gd name="T13" fmla="*/ 24 h 45"/>
                <a:gd name="T14" fmla="*/ 45 w 48"/>
                <a:gd name="T15" fmla="*/ 33 h 45"/>
                <a:gd name="T16" fmla="*/ 40 w 48"/>
                <a:gd name="T17" fmla="*/ 41 h 45"/>
                <a:gd name="T18" fmla="*/ 33 w 48"/>
                <a:gd name="T19" fmla="*/ 45 h 45"/>
                <a:gd name="T20" fmla="*/ 24 w 48"/>
                <a:gd name="T21" fmla="*/ 45 h 45"/>
                <a:gd name="T22" fmla="*/ 24 w 48"/>
                <a:gd name="T23" fmla="*/ 45 h 45"/>
                <a:gd name="T24" fmla="*/ 14 w 48"/>
                <a:gd name="T25" fmla="*/ 45 h 45"/>
                <a:gd name="T26" fmla="*/ 7 w 48"/>
                <a:gd name="T27" fmla="*/ 41 h 45"/>
                <a:gd name="T28" fmla="*/ 2 w 48"/>
                <a:gd name="T29" fmla="*/ 33 h 45"/>
                <a:gd name="T30" fmla="*/ 0 w 48"/>
                <a:gd name="T31" fmla="*/ 24 h 45"/>
                <a:gd name="T32" fmla="*/ 0 w 48"/>
                <a:gd name="T33" fmla="*/ 24 h 45"/>
                <a:gd name="T34" fmla="*/ 2 w 48"/>
                <a:gd name="T35" fmla="*/ 14 h 45"/>
                <a:gd name="T36" fmla="*/ 7 w 48"/>
                <a:gd name="T37" fmla="*/ 7 h 45"/>
                <a:gd name="T38" fmla="*/ 14 w 48"/>
                <a:gd name="T39" fmla="*/ 2 h 45"/>
                <a:gd name="T40" fmla="*/ 24 w 48"/>
                <a:gd name="T41" fmla="*/ 0 h 45"/>
                <a:gd name="T42" fmla="*/ 24 w 48"/>
                <a:gd name="T4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8" h="45">
                  <a:moveTo>
                    <a:pt x="24" y="0"/>
                  </a:moveTo>
                  <a:lnTo>
                    <a:pt x="24" y="0"/>
                  </a:lnTo>
                  <a:lnTo>
                    <a:pt x="33" y="2"/>
                  </a:lnTo>
                  <a:lnTo>
                    <a:pt x="40" y="7"/>
                  </a:lnTo>
                  <a:lnTo>
                    <a:pt x="45" y="14"/>
                  </a:lnTo>
                  <a:lnTo>
                    <a:pt x="48" y="24"/>
                  </a:lnTo>
                  <a:lnTo>
                    <a:pt x="48" y="24"/>
                  </a:lnTo>
                  <a:lnTo>
                    <a:pt x="45" y="33"/>
                  </a:lnTo>
                  <a:lnTo>
                    <a:pt x="40" y="41"/>
                  </a:lnTo>
                  <a:lnTo>
                    <a:pt x="33" y="45"/>
                  </a:lnTo>
                  <a:lnTo>
                    <a:pt x="24" y="45"/>
                  </a:lnTo>
                  <a:lnTo>
                    <a:pt x="24" y="45"/>
                  </a:lnTo>
                  <a:lnTo>
                    <a:pt x="14" y="45"/>
                  </a:lnTo>
                  <a:lnTo>
                    <a:pt x="7" y="41"/>
                  </a:lnTo>
                  <a:lnTo>
                    <a:pt x="2" y="33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7" y="7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E9A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42" name="Freeform 69"/>
            <p:cNvSpPr>
              <a:spLocks/>
            </p:cNvSpPr>
            <p:nvPr/>
          </p:nvSpPr>
          <p:spPr bwMode="auto">
            <a:xfrm>
              <a:off x="672" y="3054"/>
              <a:ext cx="43" cy="43"/>
            </a:xfrm>
            <a:custGeom>
              <a:avLst/>
              <a:gdLst>
                <a:gd name="T0" fmla="*/ 43 w 43"/>
                <a:gd name="T1" fmla="*/ 22 h 43"/>
                <a:gd name="T2" fmla="*/ 43 w 43"/>
                <a:gd name="T3" fmla="*/ 22 h 43"/>
                <a:gd name="T4" fmla="*/ 41 w 43"/>
                <a:gd name="T5" fmla="*/ 29 h 43"/>
                <a:gd name="T6" fmla="*/ 36 w 43"/>
                <a:gd name="T7" fmla="*/ 36 h 43"/>
                <a:gd name="T8" fmla="*/ 31 w 43"/>
                <a:gd name="T9" fmla="*/ 41 h 43"/>
                <a:gd name="T10" fmla="*/ 22 w 43"/>
                <a:gd name="T11" fmla="*/ 43 h 43"/>
                <a:gd name="T12" fmla="*/ 22 w 43"/>
                <a:gd name="T13" fmla="*/ 43 h 43"/>
                <a:gd name="T14" fmla="*/ 12 w 43"/>
                <a:gd name="T15" fmla="*/ 41 h 43"/>
                <a:gd name="T16" fmla="*/ 7 w 43"/>
                <a:gd name="T17" fmla="*/ 36 h 43"/>
                <a:gd name="T18" fmla="*/ 3 w 43"/>
                <a:gd name="T19" fmla="*/ 29 h 43"/>
                <a:gd name="T20" fmla="*/ 0 w 43"/>
                <a:gd name="T21" fmla="*/ 22 h 43"/>
                <a:gd name="T22" fmla="*/ 0 w 43"/>
                <a:gd name="T23" fmla="*/ 22 h 43"/>
                <a:gd name="T24" fmla="*/ 3 w 43"/>
                <a:gd name="T25" fmla="*/ 12 h 43"/>
                <a:gd name="T26" fmla="*/ 7 w 43"/>
                <a:gd name="T27" fmla="*/ 5 h 43"/>
                <a:gd name="T28" fmla="*/ 12 w 43"/>
                <a:gd name="T29" fmla="*/ 0 h 43"/>
                <a:gd name="T30" fmla="*/ 22 w 43"/>
                <a:gd name="T31" fmla="*/ 0 h 43"/>
                <a:gd name="T32" fmla="*/ 22 w 43"/>
                <a:gd name="T33" fmla="*/ 0 h 43"/>
                <a:gd name="T34" fmla="*/ 31 w 43"/>
                <a:gd name="T35" fmla="*/ 0 h 43"/>
                <a:gd name="T36" fmla="*/ 36 w 43"/>
                <a:gd name="T37" fmla="*/ 5 h 43"/>
                <a:gd name="T38" fmla="*/ 41 w 43"/>
                <a:gd name="T39" fmla="*/ 12 h 43"/>
                <a:gd name="T40" fmla="*/ 43 w 43"/>
                <a:gd name="T41" fmla="*/ 22 h 43"/>
                <a:gd name="T42" fmla="*/ 43 w 43"/>
                <a:gd name="T43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3" h="43">
                  <a:moveTo>
                    <a:pt x="43" y="22"/>
                  </a:moveTo>
                  <a:lnTo>
                    <a:pt x="43" y="22"/>
                  </a:lnTo>
                  <a:lnTo>
                    <a:pt x="41" y="29"/>
                  </a:lnTo>
                  <a:lnTo>
                    <a:pt x="36" y="36"/>
                  </a:lnTo>
                  <a:lnTo>
                    <a:pt x="31" y="41"/>
                  </a:lnTo>
                  <a:lnTo>
                    <a:pt x="22" y="43"/>
                  </a:lnTo>
                  <a:lnTo>
                    <a:pt x="22" y="43"/>
                  </a:lnTo>
                  <a:lnTo>
                    <a:pt x="12" y="41"/>
                  </a:lnTo>
                  <a:lnTo>
                    <a:pt x="7" y="36"/>
                  </a:lnTo>
                  <a:lnTo>
                    <a:pt x="3" y="29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3" y="12"/>
                  </a:lnTo>
                  <a:lnTo>
                    <a:pt x="7" y="5"/>
                  </a:lnTo>
                  <a:lnTo>
                    <a:pt x="1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1" y="0"/>
                  </a:lnTo>
                  <a:lnTo>
                    <a:pt x="36" y="5"/>
                  </a:lnTo>
                  <a:lnTo>
                    <a:pt x="41" y="12"/>
                  </a:lnTo>
                  <a:lnTo>
                    <a:pt x="43" y="22"/>
                  </a:lnTo>
                  <a:lnTo>
                    <a:pt x="43" y="22"/>
                  </a:lnTo>
                  <a:close/>
                </a:path>
              </a:pathLst>
            </a:custGeom>
            <a:solidFill>
              <a:srgbClr val="E9A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43" name="Freeform 70"/>
            <p:cNvSpPr>
              <a:spLocks/>
            </p:cNvSpPr>
            <p:nvPr/>
          </p:nvSpPr>
          <p:spPr bwMode="auto">
            <a:xfrm>
              <a:off x="1171" y="3023"/>
              <a:ext cx="108" cy="106"/>
            </a:xfrm>
            <a:custGeom>
              <a:avLst/>
              <a:gdLst>
                <a:gd name="T0" fmla="*/ 108 w 108"/>
                <a:gd name="T1" fmla="*/ 53 h 106"/>
                <a:gd name="T2" fmla="*/ 108 w 108"/>
                <a:gd name="T3" fmla="*/ 53 h 106"/>
                <a:gd name="T4" fmla="*/ 105 w 108"/>
                <a:gd name="T5" fmla="*/ 62 h 106"/>
                <a:gd name="T6" fmla="*/ 103 w 108"/>
                <a:gd name="T7" fmla="*/ 74 h 106"/>
                <a:gd name="T8" fmla="*/ 98 w 108"/>
                <a:gd name="T9" fmla="*/ 82 h 106"/>
                <a:gd name="T10" fmla="*/ 91 w 108"/>
                <a:gd name="T11" fmla="*/ 91 h 106"/>
                <a:gd name="T12" fmla="*/ 84 w 108"/>
                <a:gd name="T13" fmla="*/ 96 h 106"/>
                <a:gd name="T14" fmla="*/ 74 w 108"/>
                <a:gd name="T15" fmla="*/ 101 h 106"/>
                <a:gd name="T16" fmla="*/ 65 w 108"/>
                <a:gd name="T17" fmla="*/ 106 h 106"/>
                <a:gd name="T18" fmla="*/ 53 w 108"/>
                <a:gd name="T19" fmla="*/ 106 h 106"/>
                <a:gd name="T20" fmla="*/ 53 w 108"/>
                <a:gd name="T21" fmla="*/ 106 h 106"/>
                <a:gd name="T22" fmla="*/ 43 w 108"/>
                <a:gd name="T23" fmla="*/ 106 h 106"/>
                <a:gd name="T24" fmla="*/ 33 w 108"/>
                <a:gd name="T25" fmla="*/ 101 h 106"/>
                <a:gd name="T26" fmla="*/ 24 w 108"/>
                <a:gd name="T27" fmla="*/ 96 h 106"/>
                <a:gd name="T28" fmla="*/ 17 w 108"/>
                <a:gd name="T29" fmla="*/ 91 h 106"/>
                <a:gd name="T30" fmla="*/ 9 w 108"/>
                <a:gd name="T31" fmla="*/ 82 h 106"/>
                <a:gd name="T32" fmla="*/ 5 w 108"/>
                <a:gd name="T33" fmla="*/ 74 h 106"/>
                <a:gd name="T34" fmla="*/ 2 w 108"/>
                <a:gd name="T35" fmla="*/ 62 h 106"/>
                <a:gd name="T36" fmla="*/ 0 w 108"/>
                <a:gd name="T37" fmla="*/ 53 h 106"/>
                <a:gd name="T38" fmla="*/ 0 w 108"/>
                <a:gd name="T39" fmla="*/ 53 h 106"/>
                <a:gd name="T40" fmla="*/ 2 w 108"/>
                <a:gd name="T41" fmla="*/ 41 h 106"/>
                <a:gd name="T42" fmla="*/ 5 w 108"/>
                <a:gd name="T43" fmla="*/ 31 h 106"/>
                <a:gd name="T44" fmla="*/ 9 w 108"/>
                <a:gd name="T45" fmla="*/ 22 h 106"/>
                <a:gd name="T46" fmla="*/ 17 w 108"/>
                <a:gd name="T47" fmla="*/ 14 h 106"/>
                <a:gd name="T48" fmla="*/ 24 w 108"/>
                <a:gd name="T49" fmla="*/ 7 h 106"/>
                <a:gd name="T50" fmla="*/ 33 w 108"/>
                <a:gd name="T51" fmla="*/ 2 h 106"/>
                <a:gd name="T52" fmla="*/ 43 w 108"/>
                <a:gd name="T53" fmla="*/ 0 h 106"/>
                <a:gd name="T54" fmla="*/ 53 w 108"/>
                <a:gd name="T55" fmla="*/ 0 h 106"/>
                <a:gd name="T56" fmla="*/ 53 w 108"/>
                <a:gd name="T57" fmla="*/ 0 h 106"/>
                <a:gd name="T58" fmla="*/ 65 w 108"/>
                <a:gd name="T59" fmla="*/ 0 h 106"/>
                <a:gd name="T60" fmla="*/ 74 w 108"/>
                <a:gd name="T61" fmla="*/ 2 h 106"/>
                <a:gd name="T62" fmla="*/ 84 w 108"/>
                <a:gd name="T63" fmla="*/ 7 h 106"/>
                <a:gd name="T64" fmla="*/ 91 w 108"/>
                <a:gd name="T65" fmla="*/ 14 h 106"/>
                <a:gd name="T66" fmla="*/ 98 w 108"/>
                <a:gd name="T67" fmla="*/ 22 h 106"/>
                <a:gd name="T68" fmla="*/ 103 w 108"/>
                <a:gd name="T69" fmla="*/ 31 h 106"/>
                <a:gd name="T70" fmla="*/ 105 w 108"/>
                <a:gd name="T71" fmla="*/ 41 h 106"/>
                <a:gd name="T72" fmla="*/ 108 w 108"/>
                <a:gd name="T73" fmla="*/ 53 h 106"/>
                <a:gd name="T74" fmla="*/ 108 w 108"/>
                <a:gd name="T75" fmla="*/ 5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8" h="106">
                  <a:moveTo>
                    <a:pt x="108" y="53"/>
                  </a:moveTo>
                  <a:lnTo>
                    <a:pt x="108" y="53"/>
                  </a:lnTo>
                  <a:lnTo>
                    <a:pt x="105" y="62"/>
                  </a:lnTo>
                  <a:lnTo>
                    <a:pt x="103" y="74"/>
                  </a:lnTo>
                  <a:lnTo>
                    <a:pt x="98" y="82"/>
                  </a:lnTo>
                  <a:lnTo>
                    <a:pt x="91" y="91"/>
                  </a:lnTo>
                  <a:lnTo>
                    <a:pt x="84" y="96"/>
                  </a:lnTo>
                  <a:lnTo>
                    <a:pt x="74" y="101"/>
                  </a:lnTo>
                  <a:lnTo>
                    <a:pt x="65" y="106"/>
                  </a:lnTo>
                  <a:lnTo>
                    <a:pt x="53" y="106"/>
                  </a:lnTo>
                  <a:lnTo>
                    <a:pt x="53" y="106"/>
                  </a:lnTo>
                  <a:lnTo>
                    <a:pt x="43" y="106"/>
                  </a:lnTo>
                  <a:lnTo>
                    <a:pt x="33" y="101"/>
                  </a:lnTo>
                  <a:lnTo>
                    <a:pt x="24" y="96"/>
                  </a:lnTo>
                  <a:lnTo>
                    <a:pt x="17" y="91"/>
                  </a:lnTo>
                  <a:lnTo>
                    <a:pt x="9" y="82"/>
                  </a:lnTo>
                  <a:lnTo>
                    <a:pt x="5" y="74"/>
                  </a:lnTo>
                  <a:lnTo>
                    <a:pt x="2" y="62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2" y="41"/>
                  </a:lnTo>
                  <a:lnTo>
                    <a:pt x="5" y="31"/>
                  </a:lnTo>
                  <a:lnTo>
                    <a:pt x="9" y="22"/>
                  </a:lnTo>
                  <a:lnTo>
                    <a:pt x="17" y="14"/>
                  </a:lnTo>
                  <a:lnTo>
                    <a:pt x="24" y="7"/>
                  </a:lnTo>
                  <a:lnTo>
                    <a:pt x="33" y="2"/>
                  </a:lnTo>
                  <a:lnTo>
                    <a:pt x="4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65" y="0"/>
                  </a:lnTo>
                  <a:lnTo>
                    <a:pt x="74" y="2"/>
                  </a:lnTo>
                  <a:lnTo>
                    <a:pt x="84" y="7"/>
                  </a:lnTo>
                  <a:lnTo>
                    <a:pt x="91" y="14"/>
                  </a:lnTo>
                  <a:lnTo>
                    <a:pt x="98" y="22"/>
                  </a:lnTo>
                  <a:lnTo>
                    <a:pt x="103" y="31"/>
                  </a:lnTo>
                  <a:lnTo>
                    <a:pt x="105" y="41"/>
                  </a:lnTo>
                  <a:lnTo>
                    <a:pt x="108" y="53"/>
                  </a:lnTo>
                  <a:lnTo>
                    <a:pt x="108" y="53"/>
                  </a:lnTo>
                  <a:close/>
                </a:path>
              </a:pathLst>
            </a:custGeom>
            <a:solidFill>
              <a:srgbClr val="ECC8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44" name="Freeform 71"/>
            <p:cNvSpPr>
              <a:spLocks/>
            </p:cNvSpPr>
            <p:nvPr/>
          </p:nvSpPr>
          <p:spPr bwMode="auto">
            <a:xfrm>
              <a:off x="1173" y="3023"/>
              <a:ext cx="103" cy="106"/>
            </a:xfrm>
            <a:custGeom>
              <a:avLst/>
              <a:gdLst>
                <a:gd name="T0" fmla="*/ 51 w 103"/>
                <a:gd name="T1" fmla="*/ 0 h 106"/>
                <a:gd name="T2" fmla="*/ 51 w 103"/>
                <a:gd name="T3" fmla="*/ 0 h 106"/>
                <a:gd name="T4" fmla="*/ 63 w 103"/>
                <a:gd name="T5" fmla="*/ 2 h 106"/>
                <a:gd name="T6" fmla="*/ 72 w 103"/>
                <a:gd name="T7" fmla="*/ 5 h 106"/>
                <a:gd name="T8" fmla="*/ 82 w 103"/>
                <a:gd name="T9" fmla="*/ 10 h 106"/>
                <a:gd name="T10" fmla="*/ 89 w 103"/>
                <a:gd name="T11" fmla="*/ 14 h 106"/>
                <a:gd name="T12" fmla="*/ 94 w 103"/>
                <a:gd name="T13" fmla="*/ 24 h 106"/>
                <a:gd name="T14" fmla="*/ 99 w 103"/>
                <a:gd name="T15" fmla="*/ 31 h 106"/>
                <a:gd name="T16" fmla="*/ 103 w 103"/>
                <a:gd name="T17" fmla="*/ 41 h 106"/>
                <a:gd name="T18" fmla="*/ 103 w 103"/>
                <a:gd name="T19" fmla="*/ 53 h 106"/>
                <a:gd name="T20" fmla="*/ 103 w 103"/>
                <a:gd name="T21" fmla="*/ 53 h 106"/>
                <a:gd name="T22" fmla="*/ 103 w 103"/>
                <a:gd name="T23" fmla="*/ 62 h 106"/>
                <a:gd name="T24" fmla="*/ 99 w 103"/>
                <a:gd name="T25" fmla="*/ 72 h 106"/>
                <a:gd name="T26" fmla="*/ 94 w 103"/>
                <a:gd name="T27" fmla="*/ 82 h 106"/>
                <a:gd name="T28" fmla="*/ 89 w 103"/>
                <a:gd name="T29" fmla="*/ 89 h 106"/>
                <a:gd name="T30" fmla="*/ 82 w 103"/>
                <a:gd name="T31" fmla="*/ 96 h 106"/>
                <a:gd name="T32" fmla="*/ 72 w 103"/>
                <a:gd name="T33" fmla="*/ 101 h 106"/>
                <a:gd name="T34" fmla="*/ 63 w 103"/>
                <a:gd name="T35" fmla="*/ 103 h 106"/>
                <a:gd name="T36" fmla="*/ 51 w 103"/>
                <a:gd name="T37" fmla="*/ 106 h 106"/>
                <a:gd name="T38" fmla="*/ 51 w 103"/>
                <a:gd name="T39" fmla="*/ 106 h 106"/>
                <a:gd name="T40" fmla="*/ 41 w 103"/>
                <a:gd name="T41" fmla="*/ 103 h 106"/>
                <a:gd name="T42" fmla="*/ 31 w 103"/>
                <a:gd name="T43" fmla="*/ 101 h 106"/>
                <a:gd name="T44" fmla="*/ 22 w 103"/>
                <a:gd name="T45" fmla="*/ 96 h 106"/>
                <a:gd name="T46" fmla="*/ 15 w 103"/>
                <a:gd name="T47" fmla="*/ 89 h 106"/>
                <a:gd name="T48" fmla="*/ 7 w 103"/>
                <a:gd name="T49" fmla="*/ 82 h 106"/>
                <a:gd name="T50" fmla="*/ 3 w 103"/>
                <a:gd name="T51" fmla="*/ 72 h 106"/>
                <a:gd name="T52" fmla="*/ 0 w 103"/>
                <a:gd name="T53" fmla="*/ 62 h 106"/>
                <a:gd name="T54" fmla="*/ 0 w 103"/>
                <a:gd name="T55" fmla="*/ 53 h 106"/>
                <a:gd name="T56" fmla="*/ 0 w 103"/>
                <a:gd name="T57" fmla="*/ 53 h 106"/>
                <a:gd name="T58" fmla="*/ 0 w 103"/>
                <a:gd name="T59" fmla="*/ 41 h 106"/>
                <a:gd name="T60" fmla="*/ 3 w 103"/>
                <a:gd name="T61" fmla="*/ 31 h 106"/>
                <a:gd name="T62" fmla="*/ 7 w 103"/>
                <a:gd name="T63" fmla="*/ 24 h 106"/>
                <a:gd name="T64" fmla="*/ 15 w 103"/>
                <a:gd name="T65" fmla="*/ 14 h 106"/>
                <a:gd name="T66" fmla="*/ 22 w 103"/>
                <a:gd name="T67" fmla="*/ 10 h 106"/>
                <a:gd name="T68" fmla="*/ 31 w 103"/>
                <a:gd name="T69" fmla="*/ 5 h 106"/>
                <a:gd name="T70" fmla="*/ 41 w 103"/>
                <a:gd name="T71" fmla="*/ 2 h 106"/>
                <a:gd name="T72" fmla="*/ 51 w 103"/>
                <a:gd name="T73" fmla="*/ 0 h 106"/>
                <a:gd name="T74" fmla="*/ 51 w 103"/>
                <a:gd name="T75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3" h="106">
                  <a:moveTo>
                    <a:pt x="51" y="0"/>
                  </a:moveTo>
                  <a:lnTo>
                    <a:pt x="51" y="0"/>
                  </a:lnTo>
                  <a:lnTo>
                    <a:pt x="63" y="2"/>
                  </a:lnTo>
                  <a:lnTo>
                    <a:pt x="72" y="5"/>
                  </a:lnTo>
                  <a:lnTo>
                    <a:pt x="82" y="10"/>
                  </a:lnTo>
                  <a:lnTo>
                    <a:pt x="89" y="14"/>
                  </a:lnTo>
                  <a:lnTo>
                    <a:pt x="94" y="24"/>
                  </a:lnTo>
                  <a:lnTo>
                    <a:pt x="99" y="31"/>
                  </a:lnTo>
                  <a:lnTo>
                    <a:pt x="103" y="41"/>
                  </a:lnTo>
                  <a:lnTo>
                    <a:pt x="103" y="53"/>
                  </a:lnTo>
                  <a:lnTo>
                    <a:pt x="103" y="53"/>
                  </a:lnTo>
                  <a:lnTo>
                    <a:pt x="103" y="62"/>
                  </a:lnTo>
                  <a:lnTo>
                    <a:pt x="99" y="72"/>
                  </a:lnTo>
                  <a:lnTo>
                    <a:pt x="94" y="82"/>
                  </a:lnTo>
                  <a:lnTo>
                    <a:pt x="89" y="89"/>
                  </a:lnTo>
                  <a:lnTo>
                    <a:pt x="82" y="96"/>
                  </a:lnTo>
                  <a:lnTo>
                    <a:pt x="72" y="101"/>
                  </a:lnTo>
                  <a:lnTo>
                    <a:pt x="63" y="103"/>
                  </a:lnTo>
                  <a:lnTo>
                    <a:pt x="51" y="106"/>
                  </a:lnTo>
                  <a:lnTo>
                    <a:pt x="51" y="106"/>
                  </a:lnTo>
                  <a:lnTo>
                    <a:pt x="41" y="103"/>
                  </a:lnTo>
                  <a:lnTo>
                    <a:pt x="31" y="101"/>
                  </a:lnTo>
                  <a:lnTo>
                    <a:pt x="22" y="96"/>
                  </a:lnTo>
                  <a:lnTo>
                    <a:pt x="15" y="89"/>
                  </a:lnTo>
                  <a:lnTo>
                    <a:pt x="7" y="82"/>
                  </a:lnTo>
                  <a:lnTo>
                    <a:pt x="3" y="72"/>
                  </a:lnTo>
                  <a:lnTo>
                    <a:pt x="0" y="62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41"/>
                  </a:lnTo>
                  <a:lnTo>
                    <a:pt x="3" y="31"/>
                  </a:lnTo>
                  <a:lnTo>
                    <a:pt x="7" y="24"/>
                  </a:lnTo>
                  <a:lnTo>
                    <a:pt x="15" y="14"/>
                  </a:lnTo>
                  <a:lnTo>
                    <a:pt x="22" y="10"/>
                  </a:lnTo>
                  <a:lnTo>
                    <a:pt x="31" y="5"/>
                  </a:lnTo>
                  <a:lnTo>
                    <a:pt x="41" y="2"/>
                  </a:lnTo>
                  <a:lnTo>
                    <a:pt x="51" y="0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ECC7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45" name="Freeform 72"/>
            <p:cNvSpPr>
              <a:spLocks/>
            </p:cNvSpPr>
            <p:nvPr/>
          </p:nvSpPr>
          <p:spPr bwMode="auto">
            <a:xfrm>
              <a:off x="1173" y="3025"/>
              <a:ext cx="103" cy="101"/>
            </a:xfrm>
            <a:custGeom>
              <a:avLst/>
              <a:gdLst>
                <a:gd name="T0" fmla="*/ 51 w 103"/>
                <a:gd name="T1" fmla="*/ 0 h 101"/>
                <a:gd name="T2" fmla="*/ 51 w 103"/>
                <a:gd name="T3" fmla="*/ 0 h 101"/>
                <a:gd name="T4" fmla="*/ 63 w 103"/>
                <a:gd name="T5" fmla="*/ 0 h 101"/>
                <a:gd name="T6" fmla="*/ 72 w 103"/>
                <a:gd name="T7" fmla="*/ 3 h 101"/>
                <a:gd name="T8" fmla="*/ 79 w 103"/>
                <a:gd name="T9" fmla="*/ 8 h 101"/>
                <a:gd name="T10" fmla="*/ 87 w 103"/>
                <a:gd name="T11" fmla="*/ 15 h 101"/>
                <a:gd name="T12" fmla="*/ 94 w 103"/>
                <a:gd name="T13" fmla="*/ 22 h 101"/>
                <a:gd name="T14" fmla="*/ 99 w 103"/>
                <a:gd name="T15" fmla="*/ 32 h 101"/>
                <a:gd name="T16" fmla="*/ 101 w 103"/>
                <a:gd name="T17" fmla="*/ 41 h 101"/>
                <a:gd name="T18" fmla="*/ 103 w 103"/>
                <a:gd name="T19" fmla="*/ 51 h 101"/>
                <a:gd name="T20" fmla="*/ 103 w 103"/>
                <a:gd name="T21" fmla="*/ 51 h 101"/>
                <a:gd name="T22" fmla="*/ 101 w 103"/>
                <a:gd name="T23" fmla="*/ 60 h 101"/>
                <a:gd name="T24" fmla="*/ 99 w 103"/>
                <a:gd name="T25" fmla="*/ 70 h 101"/>
                <a:gd name="T26" fmla="*/ 94 w 103"/>
                <a:gd name="T27" fmla="*/ 80 h 101"/>
                <a:gd name="T28" fmla="*/ 87 w 103"/>
                <a:gd name="T29" fmla="*/ 87 h 101"/>
                <a:gd name="T30" fmla="*/ 79 w 103"/>
                <a:gd name="T31" fmla="*/ 92 h 101"/>
                <a:gd name="T32" fmla="*/ 72 w 103"/>
                <a:gd name="T33" fmla="*/ 96 h 101"/>
                <a:gd name="T34" fmla="*/ 63 w 103"/>
                <a:gd name="T35" fmla="*/ 101 h 101"/>
                <a:gd name="T36" fmla="*/ 51 w 103"/>
                <a:gd name="T37" fmla="*/ 101 h 101"/>
                <a:gd name="T38" fmla="*/ 51 w 103"/>
                <a:gd name="T39" fmla="*/ 101 h 101"/>
                <a:gd name="T40" fmla="*/ 41 w 103"/>
                <a:gd name="T41" fmla="*/ 101 h 101"/>
                <a:gd name="T42" fmla="*/ 31 w 103"/>
                <a:gd name="T43" fmla="*/ 96 h 101"/>
                <a:gd name="T44" fmla="*/ 24 w 103"/>
                <a:gd name="T45" fmla="*/ 92 h 101"/>
                <a:gd name="T46" fmla="*/ 15 w 103"/>
                <a:gd name="T47" fmla="*/ 87 h 101"/>
                <a:gd name="T48" fmla="*/ 10 w 103"/>
                <a:gd name="T49" fmla="*/ 80 h 101"/>
                <a:gd name="T50" fmla="*/ 5 w 103"/>
                <a:gd name="T51" fmla="*/ 70 h 101"/>
                <a:gd name="T52" fmla="*/ 3 w 103"/>
                <a:gd name="T53" fmla="*/ 60 h 101"/>
                <a:gd name="T54" fmla="*/ 0 w 103"/>
                <a:gd name="T55" fmla="*/ 51 h 101"/>
                <a:gd name="T56" fmla="*/ 0 w 103"/>
                <a:gd name="T57" fmla="*/ 51 h 101"/>
                <a:gd name="T58" fmla="*/ 3 w 103"/>
                <a:gd name="T59" fmla="*/ 41 h 101"/>
                <a:gd name="T60" fmla="*/ 5 w 103"/>
                <a:gd name="T61" fmla="*/ 32 h 101"/>
                <a:gd name="T62" fmla="*/ 10 w 103"/>
                <a:gd name="T63" fmla="*/ 22 h 101"/>
                <a:gd name="T64" fmla="*/ 15 w 103"/>
                <a:gd name="T65" fmla="*/ 15 h 101"/>
                <a:gd name="T66" fmla="*/ 24 w 103"/>
                <a:gd name="T67" fmla="*/ 8 h 101"/>
                <a:gd name="T68" fmla="*/ 31 w 103"/>
                <a:gd name="T69" fmla="*/ 3 h 101"/>
                <a:gd name="T70" fmla="*/ 41 w 103"/>
                <a:gd name="T71" fmla="*/ 0 h 101"/>
                <a:gd name="T72" fmla="*/ 51 w 103"/>
                <a:gd name="T73" fmla="*/ 0 h 101"/>
                <a:gd name="T74" fmla="*/ 51 w 103"/>
                <a:gd name="T75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3" h="101">
                  <a:moveTo>
                    <a:pt x="51" y="0"/>
                  </a:moveTo>
                  <a:lnTo>
                    <a:pt x="51" y="0"/>
                  </a:lnTo>
                  <a:lnTo>
                    <a:pt x="63" y="0"/>
                  </a:lnTo>
                  <a:lnTo>
                    <a:pt x="72" y="3"/>
                  </a:lnTo>
                  <a:lnTo>
                    <a:pt x="79" y="8"/>
                  </a:lnTo>
                  <a:lnTo>
                    <a:pt x="87" y="15"/>
                  </a:lnTo>
                  <a:lnTo>
                    <a:pt x="94" y="22"/>
                  </a:lnTo>
                  <a:lnTo>
                    <a:pt x="99" y="32"/>
                  </a:lnTo>
                  <a:lnTo>
                    <a:pt x="101" y="41"/>
                  </a:lnTo>
                  <a:lnTo>
                    <a:pt x="103" y="51"/>
                  </a:lnTo>
                  <a:lnTo>
                    <a:pt x="103" y="51"/>
                  </a:lnTo>
                  <a:lnTo>
                    <a:pt x="101" y="60"/>
                  </a:lnTo>
                  <a:lnTo>
                    <a:pt x="99" y="70"/>
                  </a:lnTo>
                  <a:lnTo>
                    <a:pt x="94" y="80"/>
                  </a:lnTo>
                  <a:lnTo>
                    <a:pt x="87" y="87"/>
                  </a:lnTo>
                  <a:lnTo>
                    <a:pt x="79" y="92"/>
                  </a:lnTo>
                  <a:lnTo>
                    <a:pt x="72" y="96"/>
                  </a:lnTo>
                  <a:lnTo>
                    <a:pt x="63" y="101"/>
                  </a:lnTo>
                  <a:lnTo>
                    <a:pt x="51" y="101"/>
                  </a:lnTo>
                  <a:lnTo>
                    <a:pt x="51" y="101"/>
                  </a:lnTo>
                  <a:lnTo>
                    <a:pt x="41" y="101"/>
                  </a:lnTo>
                  <a:lnTo>
                    <a:pt x="31" y="96"/>
                  </a:lnTo>
                  <a:lnTo>
                    <a:pt x="24" y="92"/>
                  </a:lnTo>
                  <a:lnTo>
                    <a:pt x="15" y="87"/>
                  </a:lnTo>
                  <a:lnTo>
                    <a:pt x="10" y="80"/>
                  </a:lnTo>
                  <a:lnTo>
                    <a:pt x="5" y="70"/>
                  </a:lnTo>
                  <a:lnTo>
                    <a:pt x="3" y="60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3" y="41"/>
                  </a:lnTo>
                  <a:lnTo>
                    <a:pt x="5" y="32"/>
                  </a:lnTo>
                  <a:lnTo>
                    <a:pt x="10" y="22"/>
                  </a:lnTo>
                  <a:lnTo>
                    <a:pt x="15" y="15"/>
                  </a:lnTo>
                  <a:lnTo>
                    <a:pt x="24" y="8"/>
                  </a:lnTo>
                  <a:lnTo>
                    <a:pt x="31" y="3"/>
                  </a:lnTo>
                  <a:lnTo>
                    <a:pt x="41" y="0"/>
                  </a:lnTo>
                  <a:lnTo>
                    <a:pt x="51" y="0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ECC5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46" name="Freeform 73"/>
            <p:cNvSpPr>
              <a:spLocks/>
            </p:cNvSpPr>
            <p:nvPr/>
          </p:nvSpPr>
          <p:spPr bwMode="auto">
            <a:xfrm>
              <a:off x="1176" y="3025"/>
              <a:ext cx="98" cy="101"/>
            </a:xfrm>
            <a:custGeom>
              <a:avLst/>
              <a:gdLst>
                <a:gd name="T0" fmla="*/ 48 w 98"/>
                <a:gd name="T1" fmla="*/ 0 h 101"/>
                <a:gd name="T2" fmla="*/ 48 w 98"/>
                <a:gd name="T3" fmla="*/ 0 h 101"/>
                <a:gd name="T4" fmla="*/ 60 w 98"/>
                <a:gd name="T5" fmla="*/ 3 h 101"/>
                <a:gd name="T6" fmla="*/ 67 w 98"/>
                <a:gd name="T7" fmla="*/ 5 h 101"/>
                <a:gd name="T8" fmla="*/ 76 w 98"/>
                <a:gd name="T9" fmla="*/ 10 h 101"/>
                <a:gd name="T10" fmla="*/ 84 w 98"/>
                <a:gd name="T11" fmla="*/ 15 h 101"/>
                <a:gd name="T12" fmla="*/ 91 w 98"/>
                <a:gd name="T13" fmla="*/ 22 h 101"/>
                <a:gd name="T14" fmla="*/ 96 w 98"/>
                <a:gd name="T15" fmla="*/ 32 h 101"/>
                <a:gd name="T16" fmla="*/ 98 w 98"/>
                <a:gd name="T17" fmla="*/ 41 h 101"/>
                <a:gd name="T18" fmla="*/ 98 w 98"/>
                <a:gd name="T19" fmla="*/ 51 h 101"/>
                <a:gd name="T20" fmla="*/ 98 w 98"/>
                <a:gd name="T21" fmla="*/ 51 h 101"/>
                <a:gd name="T22" fmla="*/ 98 w 98"/>
                <a:gd name="T23" fmla="*/ 60 h 101"/>
                <a:gd name="T24" fmla="*/ 96 w 98"/>
                <a:gd name="T25" fmla="*/ 70 h 101"/>
                <a:gd name="T26" fmla="*/ 91 w 98"/>
                <a:gd name="T27" fmla="*/ 77 h 101"/>
                <a:gd name="T28" fmla="*/ 84 w 98"/>
                <a:gd name="T29" fmla="*/ 87 h 101"/>
                <a:gd name="T30" fmla="*/ 76 w 98"/>
                <a:gd name="T31" fmla="*/ 92 h 101"/>
                <a:gd name="T32" fmla="*/ 67 w 98"/>
                <a:gd name="T33" fmla="*/ 96 h 101"/>
                <a:gd name="T34" fmla="*/ 60 w 98"/>
                <a:gd name="T35" fmla="*/ 99 h 101"/>
                <a:gd name="T36" fmla="*/ 48 w 98"/>
                <a:gd name="T37" fmla="*/ 101 h 101"/>
                <a:gd name="T38" fmla="*/ 48 w 98"/>
                <a:gd name="T39" fmla="*/ 101 h 101"/>
                <a:gd name="T40" fmla="*/ 38 w 98"/>
                <a:gd name="T41" fmla="*/ 99 h 101"/>
                <a:gd name="T42" fmla="*/ 28 w 98"/>
                <a:gd name="T43" fmla="*/ 96 h 101"/>
                <a:gd name="T44" fmla="*/ 21 w 98"/>
                <a:gd name="T45" fmla="*/ 92 h 101"/>
                <a:gd name="T46" fmla="*/ 14 w 98"/>
                <a:gd name="T47" fmla="*/ 87 h 101"/>
                <a:gd name="T48" fmla="*/ 7 w 98"/>
                <a:gd name="T49" fmla="*/ 77 h 101"/>
                <a:gd name="T50" fmla="*/ 2 w 98"/>
                <a:gd name="T51" fmla="*/ 70 h 101"/>
                <a:gd name="T52" fmla="*/ 0 w 98"/>
                <a:gd name="T53" fmla="*/ 60 h 101"/>
                <a:gd name="T54" fmla="*/ 0 w 98"/>
                <a:gd name="T55" fmla="*/ 51 h 101"/>
                <a:gd name="T56" fmla="*/ 0 w 98"/>
                <a:gd name="T57" fmla="*/ 51 h 101"/>
                <a:gd name="T58" fmla="*/ 0 w 98"/>
                <a:gd name="T59" fmla="*/ 41 h 101"/>
                <a:gd name="T60" fmla="*/ 2 w 98"/>
                <a:gd name="T61" fmla="*/ 32 h 101"/>
                <a:gd name="T62" fmla="*/ 7 w 98"/>
                <a:gd name="T63" fmla="*/ 22 h 101"/>
                <a:gd name="T64" fmla="*/ 14 w 98"/>
                <a:gd name="T65" fmla="*/ 15 h 101"/>
                <a:gd name="T66" fmla="*/ 21 w 98"/>
                <a:gd name="T67" fmla="*/ 10 h 101"/>
                <a:gd name="T68" fmla="*/ 28 w 98"/>
                <a:gd name="T69" fmla="*/ 5 h 101"/>
                <a:gd name="T70" fmla="*/ 38 w 98"/>
                <a:gd name="T71" fmla="*/ 3 h 101"/>
                <a:gd name="T72" fmla="*/ 48 w 98"/>
                <a:gd name="T73" fmla="*/ 0 h 101"/>
                <a:gd name="T74" fmla="*/ 48 w 98"/>
                <a:gd name="T75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8" h="101">
                  <a:moveTo>
                    <a:pt x="48" y="0"/>
                  </a:moveTo>
                  <a:lnTo>
                    <a:pt x="48" y="0"/>
                  </a:lnTo>
                  <a:lnTo>
                    <a:pt x="60" y="3"/>
                  </a:lnTo>
                  <a:lnTo>
                    <a:pt x="67" y="5"/>
                  </a:lnTo>
                  <a:lnTo>
                    <a:pt x="76" y="10"/>
                  </a:lnTo>
                  <a:lnTo>
                    <a:pt x="84" y="15"/>
                  </a:lnTo>
                  <a:lnTo>
                    <a:pt x="91" y="22"/>
                  </a:lnTo>
                  <a:lnTo>
                    <a:pt x="96" y="32"/>
                  </a:lnTo>
                  <a:lnTo>
                    <a:pt x="98" y="41"/>
                  </a:lnTo>
                  <a:lnTo>
                    <a:pt x="98" y="51"/>
                  </a:lnTo>
                  <a:lnTo>
                    <a:pt x="98" y="51"/>
                  </a:lnTo>
                  <a:lnTo>
                    <a:pt x="98" y="60"/>
                  </a:lnTo>
                  <a:lnTo>
                    <a:pt x="96" y="70"/>
                  </a:lnTo>
                  <a:lnTo>
                    <a:pt x="91" y="77"/>
                  </a:lnTo>
                  <a:lnTo>
                    <a:pt x="84" y="87"/>
                  </a:lnTo>
                  <a:lnTo>
                    <a:pt x="76" y="92"/>
                  </a:lnTo>
                  <a:lnTo>
                    <a:pt x="67" y="96"/>
                  </a:lnTo>
                  <a:lnTo>
                    <a:pt x="60" y="99"/>
                  </a:lnTo>
                  <a:lnTo>
                    <a:pt x="48" y="101"/>
                  </a:lnTo>
                  <a:lnTo>
                    <a:pt x="48" y="101"/>
                  </a:lnTo>
                  <a:lnTo>
                    <a:pt x="38" y="99"/>
                  </a:lnTo>
                  <a:lnTo>
                    <a:pt x="28" y="96"/>
                  </a:lnTo>
                  <a:lnTo>
                    <a:pt x="21" y="92"/>
                  </a:lnTo>
                  <a:lnTo>
                    <a:pt x="14" y="87"/>
                  </a:lnTo>
                  <a:lnTo>
                    <a:pt x="7" y="77"/>
                  </a:lnTo>
                  <a:lnTo>
                    <a:pt x="2" y="70"/>
                  </a:lnTo>
                  <a:lnTo>
                    <a:pt x="0" y="60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41"/>
                  </a:lnTo>
                  <a:lnTo>
                    <a:pt x="2" y="32"/>
                  </a:lnTo>
                  <a:lnTo>
                    <a:pt x="7" y="22"/>
                  </a:lnTo>
                  <a:lnTo>
                    <a:pt x="14" y="15"/>
                  </a:lnTo>
                  <a:lnTo>
                    <a:pt x="21" y="10"/>
                  </a:lnTo>
                  <a:lnTo>
                    <a:pt x="28" y="5"/>
                  </a:lnTo>
                  <a:lnTo>
                    <a:pt x="38" y="3"/>
                  </a:lnTo>
                  <a:lnTo>
                    <a:pt x="48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ECC5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47" name="Freeform 74"/>
            <p:cNvSpPr>
              <a:spLocks/>
            </p:cNvSpPr>
            <p:nvPr/>
          </p:nvSpPr>
          <p:spPr bwMode="auto">
            <a:xfrm>
              <a:off x="1176" y="3028"/>
              <a:ext cx="98" cy="96"/>
            </a:xfrm>
            <a:custGeom>
              <a:avLst/>
              <a:gdLst>
                <a:gd name="T0" fmla="*/ 48 w 98"/>
                <a:gd name="T1" fmla="*/ 0 h 96"/>
                <a:gd name="T2" fmla="*/ 48 w 98"/>
                <a:gd name="T3" fmla="*/ 0 h 96"/>
                <a:gd name="T4" fmla="*/ 57 w 98"/>
                <a:gd name="T5" fmla="*/ 0 h 96"/>
                <a:gd name="T6" fmla="*/ 67 w 98"/>
                <a:gd name="T7" fmla="*/ 2 h 96"/>
                <a:gd name="T8" fmla="*/ 76 w 98"/>
                <a:gd name="T9" fmla="*/ 7 h 96"/>
                <a:gd name="T10" fmla="*/ 84 w 98"/>
                <a:gd name="T11" fmla="*/ 14 h 96"/>
                <a:gd name="T12" fmla="*/ 88 w 98"/>
                <a:gd name="T13" fmla="*/ 21 h 96"/>
                <a:gd name="T14" fmla="*/ 93 w 98"/>
                <a:gd name="T15" fmla="*/ 29 h 96"/>
                <a:gd name="T16" fmla="*/ 96 w 98"/>
                <a:gd name="T17" fmla="*/ 38 h 96"/>
                <a:gd name="T18" fmla="*/ 98 w 98"/>
                <a:gd name="T19" fmla="*/ 48 h 96"/>
                <a:gd name="T20" fmla="*/ 98 w 98"/>
                <a:gd name="T21" fmla="*/ 48 h 96"/>
                <a:gd name="T22" fmla="*/ 96 w 98"/>
                <a:gd name="T23" fmla="*/ 57 h 96"/>
                <a:gd name="T24" fmla="*/ 93 w 98"/>
                <a:gd name="T25" fmla="*/ 67 h 96"/>
                <a:gd name="T26" fmla="*/ 88 w 98"/>
                <a:gd name="T27" fmla="*/ 74 h 96"/>
                <a:gd name="T28" fmla="*/ 84 w 98"/>
                <a:gd name="T29" fmla="*/ 81 h 96"/>
                <a:gd name="T30" fmla="*/ 76 w 98"/>
                <a:gd name="T31" fmla="*/ 89 h 96"/>
                <a:gd name="T32" fmla="*/ 67 w 98"/>
                <a:gd name="T33" fmla="*/ 93 h 96"/>
                <a:gd name="T34" fmla="*/ 57 w 98"/>
                <a:gd name="T35" fmla="*/ 96 h 96"/>
                <a:gd name="T36" fmla="*/ 48 w 98"/>
                <a:gd name="T37" fmla="*/ 96 h 96"/>
                <a:gd name="T38" fmla="*/ 48 w 98"/>
                <a:gd name="T39" fmla="*/ 96 h 96"/>
                <a:gd name="T40" fmla="*/ 38 w 98"/>
                <a:gd name="T41" fmla="*/ 96 h 96"/>
                <a:gd name="T42" fmla="*/ 31 w 98"/>
                <a:gd name="T43" fmla="*/ 93 h 96"/>
                <a:gd name="T44" fmla="*/ 21 w 98"/>
                <a:gd name="T45" fmla="*/ 89 h 96"/>
                <a:gd name="T46" fmla="*/ 14 w 98"/>
                <a:gd name="T47" fmla="*/ 81 h 96"/>
                <a:gd name="T48" fmla="*/ 9 w 98"/>
                <a:gd name="T49" fmla="*/ 74 h 96"/>
                <a:gd name="T50" fmla="*/ 4 w 98"/>
                <a:gd name="T51" fmla="*/ 67 h 96"/>
                <a:gd name="T52" fmla="*/ 2 w 98"/>
                <a:gd name="T53" fmla="*/ 57 h 96"/>
                <a:gd name="T54" fmla="*/ 0 w 98"/>
                <a:gd name="T55" fmla="*/ 48 h 96"/>
                <a:gd name="T56" fmla="*/ 0 w 98"/>
                <a:gd name="T57" fmla="*/ 48 h 96"/>
                <a:gd name="T58" fmla="*/ 2 w 98"/>
                <a:gd name="T59" fmla="*/ 38 h 96"/>
                <a:gd name="T60" fmla="*/ 4 w 98"/>
                <a:gd name="T61" fmla="*/ 29 h 96"/>
                <a:gd name="T62" fmla="*/ 9 w 98"/>
                <a:gd name="T63" fmla="*/ 21 h 96"/>
                <a:gd name="T64" fmla="*/ 14 w 98"/>
                <a:gd name="T65" fmla="*/ 14 h 96"/>
                <a:gd name="T66" fmla="*/ 21 w 98"/>
                <a:gd name="T67" fmla="*/ 7 h 96"/>
                <a:gd name="T68" fmla="*/ 31 w 98"/>
                <a:gd name="T69" fmla="*/ 2 h 96"/>
                <a:gd name="T70" fmla="*/ 38 w 98"/>
                <a:gd name="T71" fmla="*/ 0 h 96"/>
                <a:gd name="T72" fmla="*/ 48 w 98"/>
                <a:gd name="T73" fmla="*/ 0 h 96"/>
                <a:gd name="T74" fmla="*/ 48 w 98"/>
                <a:gd name="T7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8" h="96">
                  <a:moveTo>
                    <a:pt x="48" y="0"/>
                  </a:moveTo>
                  <a:lnTo>
                    <a:pt x="48" y="0"/>
                  </a:lnTo>
                  <a:lnTo>
                    <a:pt x="57" y="0"/>
                  </a:lnTo>
                  <a:lnTo>
                    <a:pt x="67" y="2"/>
                  </a:lnTo>
                  <a:lnTo>
                    <a:pt x="76" y="7"/>
                  </a:lnTo>
                  <a:lnTo>
                    <a:pt x="84" y="14"/>
                  </a:lnTo>
                  <a:lnTo>
                    <a:pt x="88" y="21"/>
                  </a:lnTo>
                  <a:lnTo>
                    <a:pt x="93" y="29"/>
                  </a:lnTo>
                  <a:lnTo>
                    <a:pt x="96" y="38"/>
                  </a:lnTo>
                  <a:lnTo>
                    <a:pt x="98" y="48"/>
                  </a:lnTo>
                  <a:lnTo>
                    <a:pt x="98" y="48"/>
                  </a:lnTo>
                  <a:lnTo>
                    <a:pt x="96" y="57"/>
                  </a:lnTo>
                  <a:lnTo>
                    <a:pt x="93" y="67"/>
                  </a:lnTo>
                  <a:lnTo>
                    <a:pt x="88" y="74"/>
                  </a:lnTo>
                  <a:lnTo>
                    <a:pt x="84" y="81"/>
                  </a:lnTo>
                  <a:lnTo>
                    <a:pt x="76" y="89"/>
                  </a:lnTo>
                  <a:lnTo>
                    <a:pt x="67" y="93"/>
                  </a:lnTo>
                  <a:lnTo>
                    <a:pt x="57" y="96"/>
                  </a:lnTo>
                  <a:lnTo>
                    <a:pt x="48" y="96"/>
                  </a:lnTo>
                  <a:lnTo>
                    <a:pt x="48" y="96"/>
                  </a:lnTo>
                  <a:lnTo>
                    <a:pt x="38" y="96"/>
                  </a:lnTo>
                  <a:lnTo>
                    <a:pt x="31" y="93"/>
                  </a:lnTo>
                  <a:lnTo>
                    <a:pt x="21" y="89"/>
                  </a:lnTo>
                  <a:lnTo>
                    <a:pt x="14" y="81"/>
                  </a:lnTo>
                  <a:lnTo>
                    <a:pt x="9" y="74"/>
                  </a:lnTo>
                  <a:lnTo>
                    <a:pt x="4" y="67"/>
                  </a:lnTo>
                  <a:lnTo>
                    <a:pt x="2" y="57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2" y="38"/>
                  </a:lnTo>
                  <a:lnTo>
                    <a:pt x="4" y="29"/>
                  </a:lnTo>
                  <a:lnTo>
                    <a:pt x="9" y="21"/>
                  </a:lnTo>
                  <a:lnTo>
                    <a:pt x="14" y="14"/>
                  </a:lnTo>
                  <a:lnTo>
                    <a:pt x="21" y="7"/>
                  </a:lnTo>
                  <a:lnTo>
                    <a:pt x="31" y="2"/>
                  </a:lnTo>
                  <a:lnTo>
                    <a:pt x="38" y="0"/>
                  </a:lnTo>
                  <a:lnTo>
                    <a:pt x="48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ECC3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48" name="Freeform 75"/>
            <p:cNvSpPr>
              <a:spLocks/>
            </p:cNvSpPr>
            <p:nvPr/>
          </p:nvSpPr>
          <p:spPr bwMode="auto">
            <a:xfrm>
              <a:off x="1178" y="3028"/>
              <a:ext cx="94" cy="96"/>
            </a:xfrm>
            <a:custGeom>
              <a:avLst/>
              <a:gdLst>
                <a:gd name="T0" fmla="*/ 46 w 94"/>
                <a:gd name="T1" fmla="*/ 0 h 96"/>
                <a:gd name="T2" fmla="*/ 46 w 94"/>
                <a:gd name="T3" fmla="*/ 0 h 96"/>
                <a:gd name="T4" fmla="*/ 55 w 94"/>
                <a:gd name="T5" fmla="*/ 2 h 96"/>
                <a:gd name="T6" fmla="*/ 65 w 94"/>
                <a:gd name="T7" fmla="*/ 5 h 96"/>
                <a:gd name="T8" fmla="*/ 72 w 94"/>
                <a:gd name="T9" fmla="*/ 7 h 96"/>
                <a:gd name="T10" fmla="*/ 79 w 94"/>
                <a:gd name="T11" fmla="*/ 14 h 96"/>
                <a:gd name="T12" fmla="*/ 86 w 94"/>
                <a:gd name="T13" fmla="*/ 21 h 96"/>
                <a:gd name="T14" fmla="*/ 91 w 94"/>
                <a:gd name="T15" fmla="*/ 29 h 96"/>
                <a:gd name="T16" fmla="*/ 94 w 94"/>
                <a:gd name="T17" fmla="*/ 38 h 96"/>
                <a:gd name="T18" fmla="*/ 94 w 94"/>
                <a:gd name="T19" fmla="*/ 48 h 96"/>
                <a:gd name="T20" fmla="*/ 94 w 94"/>
                <a:gd name="T21" fmla="*/ 48 h 96"/>
                <a:gd name="T22" fmla="*/ 94 w 94"/>
                <a:gd name="T23" fmla="*/ 57 h 96"/>
                <a:gd name="T24" fmla="*/ 91 w 94"/>
                <a:gd name="T25" fmla="*/ 67 h 96"/>
                <a:gd name="T26" fmla="*/ 86 w 94"/>
                <a:gd name="T27" fmla="*/ 74 h 96"/>
                <a:gd name="T28" fmla="*/ 79 w 94"/>
                <a:gd name="T29" fmla="*/ 81 h 96"/>
                <a:gd name="T30" fmla="*/ 72 w 94"/>
                <a:gd name="T31" fmla="*/ 86 h 96"/>
                <a:gd name="T32" fmla="*/ 65 w 94"/>
                <a:gd name="T33" fmla="*/ 91 h 96"/>
                <a:gd name="T34" fmla="*/ 55 w 94"/>
                <a:gd name="T35" fmla="*/ 93 h 96"/>
                <a:gd name="T36" fmla="*/ 46 w 94"/>
                <a:gd name="T37" fmla="*/ 96 h 96"/>
                <a:gd name="T38" fmla="*/ 46 w 94"/>
                <a:gd name="T39" fmla="*/ 96 h 96"/>
                <a:gd name="T40" fmla="*/ 36 w 94"/>
                <a:gd name="T41" fmla="*/ 93 h 96"/>
                <a:gd name="T42" fmla="*/ 29 w 94"/>
                <a:gd name="T43" fmla="*/ 91 h 96"/>
                <a:gd name="T44" fmla="*/ 19 w 94"/>
                <a:gd name="T45" fmla="*/ 86 h 96"/>
                <a:gd name="T46" fmla="*/ 12 w 94"/>
                <a:gd name="T47" fmla="*/ 81 h 96"/>
                <a:gd name="T48" fmla="*/ 7 w 94"/>
                <a:gd name="T49" fmla="*/ 74 h 96"/>
                <a:gd name="T50" fmla="*/ 2 w 94"/>
                <a:gd name="T51" fmla="*/ 67 h 96"/>
                <a:gd name="T52" fmla="*/ 0 w 94"/>
                <a:gd name="T53" fmla="*/ 57 h 96"/>
                <a:gd name="T54" fmla="*/ 0 w 94"/>
                <a:gd name="T55" fmla="*/ 48 h 96"/>
                <a:gd name="T56" fmla="*/ 0 w 94"/>
                <a:gd name="T57" fmla="*/ 48 h 96"/>
                <a:gd name="T58" fmla="*/ 0 w 94"/>
                <a:gd name="T59" fmla="*/ 38 h 96"/>
                <a:gd name="T60" fmla="*/ 2 w 94"/>
                <a:gd name="T61" fmla="*/ 29 h 96"/>
                <a:gd name="T62" fmla="*/ 7 w 94"/>
                <a:gd name="T63" fmla="*/ 21 h 96"/>
                <a:gd name="T64" fmla="*/ 12 w 94"/>
                <a:gd name="T65" fmla="*/ 14 h 96"/>
                <a:gd name="T66" fmla="*/ 19 w 94"/>
                <a:gd name="T67" fmla="*/ 7 h 96"/>
                <a:gd name="T68" fmla="*/ 29 w 94"/>
                <a:gd name="T69" fmla="*/ 5 h 96"/>
                <a:gd name="T70" fmla="*/ 36 w 94"/>
                <a:gd name="T71" fmla="*/ 2 h 96"/>
                <a:gd name="T72" fmla="*/ 46 w 94"/>
                <a:gd name="T73" fmla="*/ 0 h 96"/>
                <a:gd name="T74" fmla="*/ 46 w 94"/>
                <a:gd name="T7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4" h="96">
                  <a:moveTo>
                    <a:pt x="46" y="0"/>
                  </a:moveTo>
                  <a:lnTo>
                    <a:pt x="46" y="0"/>
                  </a:lnTo>
                  <a:lnTo>
                    <a:pt x="55" y="2"/>
                  </a:lnTo>
                  <a:lnTo>
                    <a:pt x="65" y="5"/>
                  </a:lnTo>
                  <a:lnTo>
                    <a:pt x="72" y="7"/>
                  </a:lnTo>
                  <a:lnTo>
                    <a:pt x="79" y="14"/>
                  </a:lnTo>
                  <a:lnTo>
                    <a:pt x="86" y="21"/>
                  </a:lnTo>
                  <a:lnTo>
                    <a:pt x="91" y="29"/>
                  </a:lnTo>
                  <a:lnTo>
                    <a:pt x="94" y="38"/>
                  </a:lnTo>
                  <a:lnTo>
                    <a:pt x="94" y="48"/>
                  </a:lnTo>
                  <a:lnTo>
                    <a:pt x="94" y="48"/>
                  </a:lnTo>
                  <a:lnTo>
                    <a:pt x="94" y="57"/>
                  </a:lnTo>
                  <a:lnTo>
                    <a:pt x="91" y="67"/>
                  </a:lnTo>
                  <a:lnTo>
                    <a:pt x="86" y="74"/>
                  </a:lnTo>
                  <a:lnTo>
                    <a:pt x="79" y="81"/>
                  </a:lnTo>
                  <a:lnTo>
                    <a:pt x="72" y="86"/>
                  </a:lnTo>
                  <a:lnTo>
                    <a:pt x="65" y="91"/>
                  </a:lnTo>
                  <a:lnTo>
                    <a:pt x="55" y="93"/>
                  </a:lnTo>
                  <a:lnTo>
                    <a:pt x="46" y="96"/>
                  </a:lnTo>
                  <a:lnTo>
                    <a:pt x="46" y="96"/>
                  </a:lnTo>
                  <a:lnTo>
                    <a:pt x="36" y="93"/>
                  </a:lnTo>
                  <a:lnTo>
                    <a:pt x="29" y="91"/>
                  </a:lnTo>
                  <a:lnTo>
                    <a:pt x="19" y="86"/>
                  </a:lnTo>
                  <a:lnTo>
                    <a:pt x="12" y="81"/>
                  </a:lnTo>
                  <a:lnTo>
                    <a:pt x="7" y="74"/>
                  </a:lnTo>
                  <a:lnTo>
                    <a:pt x="2" y="67"/>
                  </a:lnTo>
                  <a:lnTo>
                    <a:pt x="0" y="57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2" y="29"/>
                  </a:lnTo>
                  <a:lnTo>
                    <a:pt x="7" y="21"/>
                  </a:lnTo>
                  <a:lnTo>
                    <a:pt x="12" y="14"/>
                  </a:lnTo>
                  <a:lnTo>
                    <a:pt x="19" y="7"/>
                  </a:lnTo>
                  <a:lnTo>
                    <a:pt x="29" y="5"/>
                  </a:lnTo>
                  <a:lnTo>
                    <a:pt x="36" y="2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ECC2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49" name="Freeform 76"/>
            <p:cNvSpPr>
              <a:spLocks/>
            </p:cNvSpPr>
            <p:nvPr/>
          </p:nvSpPr>
          <p:spPr bwMode="auto">
            <a:xfrm>
              <a:off x="1178" y="3030"/>
              <a:ext cx="94" cy="91"/>
            </a:xfrm>
            <a:custGeom>
              <a:avLst/>
              <a:gdLst>
                <a:gd name="T0" fmla="*/ 46 w 94"/>
                <a:gd name="T1" fmla="*/ 0 h 91"/>
                <a:gd name="T2" fmla="*/ 46 w 94"/>
                <a:gd name="T3" fmla="*/ 0 h 91"/>
                <a:gd name="T4" fmla="*/ 55 w 94"/>
                <a:gd name="T5" fmla="*/ 0 h 91"/>
                <a:gd name="T6" fmla="*/ 65 w 94"/>
                <a:gd name="T7" fmla="*/ 3 h 91"/>
                <a:gd name="T8" fmla="*/ 72 w 94"/>
                <a:gd name="T9" fmla="*/ 7 h 91"/>
                <a:gd name="T10" fmla="*/ 79 w 94"/>
                <a:gd name="T11" fmla="*/ 12 h 91"/>
                <a:gd name="T12" fmla="*/ 84 w 94"/>
                <a:gd name="T13" fmla="*/ 19 h 91"/>
                <a:gd name="T14" fmla="*/ 89 w 94"/>
                <a:gd name="T15" fmla="*/ 27 h 91"/>
                <a:gd name="T16" fmla="*/ 91 w 94"/>
                <a:gd name="T17" fmla="*/ 36 h 91"/>
                <a:gd name="T18" fmla="*/ 94 w 94"/>
                <a:gd name="T19" fmla="*/ 46 h 91"/>
                <a:gd name="T20" fmla="*/ 94 w 94"/>
                <a:gd name="T21" fmla="*/ 46 h 91"/>
                <a:gd name="T22" fmla="*/ 91 w 94"/>
                <a:gd name="T23" fmla="*/ 55 h 91"/>
                <a:gd name="T24" fmla="*/ 89 w 94"/>
                <a:gd name="T25" fmla="*/ 63 h 91"/>
                <a:gd name="T26" fmla="*/ 84 w 94"/>
                <a:gd name="T27" fmla="*/ 72 h 91"/>
                <a:gd name="T28" fmla="*/ 79 w 94"/>
                <a:gd name="T29" fmla="*/ 77 h 91"/>
                <a:gd name="T30" fmla="*/ 72 w 94"/>
                <a:gd name="T31" fmla="*/ 84 h 91"/>
                <a:gd name="T32" fmla="*/ 65 w 94"/>
                <a:gd name="T33" fmla="*/ 89 h 91"/>
                <a:gd name="T34" fmla="*/ 55 w 94"/>
                <a:gd name="T35" fmla="*/ 91 h 91"/>
                <a:gd name="T36" fmla="*/ 46 w 94"/>
                <a:gd name="T37" fmla="*/ 91 h 91"/>
                <a:gd name="T38" fmla="*/ 46 w 94"/>
                <a:gd name="T39" fmla="*/ 91 h 91"/>
                <a:gd name="T40" fmla="*/ 38 w 94"/>
                <a:gd name="T41" fmla="*/ 91 h 91"/>
                <a:gd name="T42" fmla="*/ 29 w 94"/>
                <a:gd name="T43" fmla="*/ 89 h 91"/>
                <a:gd name="T44" fmla="*/ 22 w 94"/>
                <a:gd name="T45" fmla="*/ 84 h 91"/>
                <a:gd name="T46" fmla="*/ 14 w 94"/>
                <a:gd name="T47" fmla="*/ 77 h 91"/>
                <a:gd name="T48" fmla="*/ 7 w 94"/>
                <a:gd name="T49" fmla="*/ 72 h 91"/>
                <a:gd name="T50" fmla="*/ 5 w 94"/>
                <a:gd name="T51" fmla="*/ 63 h 91"/>
                <a:gd name="T52" fmla="*/ 2 w 94"/>
                <a:gd name="T53" fmla="*/ 55 h 91"/>
                <a:gd name="T54" fmla="*/ 0 w 94"/>
                <a:gd name="T55" fmla="*/ 46 h 91"/>
                <a:gd name="T56" fmla="*/ 0 w 94"/>
                <a:gd name="T57" fmla="*/ 46 h 91"/>
                <a:gd name="T58" fmla="*/ 2 w 94"/>
                <a:gd name="T59" fmla="*/ 36 h 91"/>
                <a:gd name="T60" fmla="*/ 5 w 94"/>
                <a:gd name="T61" fmla="*/ 27 h 91"/>
                <a:gd name="T62" fmla="*/ 7 w 94"/>
                <a:gd name="T63" fmla="*/ 19 h 91"/>
                <a:gd name="T64" fmla="*/ 14 w 94"/>
                <a:gd name="T65" fmla="*/ 12 h 91"/>
                <a:gd name="T66" fmla="*/ 22 w 94"/>
                <a:gd name="T67" fmla="*/ 7 h 91"/>
                <a:gd name="T68" fmla="*/ 29 w 94"/>
                <a:gd name="T69" fmla="*/ 3 h 91"/>
                <a:gd name="T70" fmla="*/ 38 w 94"/>
                <a:gd name="T71" fmla="*/ 0 h 91"/>
                <a:gd name="T72" fmla="*/ 46 w 94"/>
                <a:gd name="T73" fmla="*/ 0 h 91"/>
                <a:gd name="T74" fmla="*/ 46 w 94"/>
                <a:gd name="T75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4" h="91">
                  <a:moveTo>
                    <a:pt x="46" y="0"/>
                  </a:moveTo>
                  <a:lnTo>
                    <a:pt x="46" y="0"/>
                  </a:lnTo>
                  <a:lnTo>
                    <a:pt x="55" y="0"/>
                  </a:lnTo>
                  <a:lnTo>
                    <a:pt x="65" y="3"/>
                  </a:lnTo>
                  <a:lnTo>
                    <a:pt x="72" y="7"/>
                  </a:lnTo>
                  <a:lnTo>
                    <a:pt x="79" y="12"/>
                  </a:lnTo>
                  <a:lnTo>
                    <a:pt x="84" y="19"/>
                  </a:lnTo>
                  <a:lnTo>
                    <a:pt x="89" y="27"/>
                  </a:lnTo>
                  <a:lnTo>
                    <a:pt x="91" y="36"/>
                  </a:lnTo>
                  <a:lnTo>
                    <a:pt x="94" y="46"/>
                  </a:lnTo>
                  <a:lnTo>
                    <a:pt x="94" y="46"/>
                  </a:lnTo>
                  <a:lnTo>
                    <a:pt x="91" y="55"/>
                  </a:lnTo>
                  <a:lnTo>
                    <a:pt x="89" y="63"/>
                  </a:lnTo>
                  <a:lnTo>
                    <a:pt x="84" y="72"/>
                  </a:lnTo>
                  <a:lnTo>
                    <a:pt x="79" y="77"/>
                  </a:lnTo>
                  <a:lnTo>
                    <a:pt x="72" y="84"/>
                  </a:lnTo>
                  <a:lnTo>
                    <a:pt x="65" y="89"/>
                  </a:lnTo>
                  <a:lnTo>
                    <a:pt x="55" y="91"/>
                  </a:lnTo>
                  <a:lnTo>
                    <a:pt x="46" y="91"/>
                  </a:lnTo>
                  <a:lnTo>
                    <a:pt x="46" y="91"/>
                  </a:lnTo>
                  <a:lnTo>
                    <a:pt x="38" y="91"/>
                  </a:lnTo>
                  <a:lnTo>
                    <a:pt x="29" y="89"/>
                  </a:lnTo>
                  <a:lnTo>
                    <a:pt x="22" y="84"/>
                  </a:lnTo>
                  <a:lnTo>
                    <a:pt x="14" y="77"/>
                  </a:lnTo>
                  <a:lnTo>
                    <a:pt x="7" y="72"/>
                  </a:lnTo>
                  <a:lnTo>
                    <a:pt x="5" y="63"/>
                  </a:lnTo>
                  <a:lnTo>
                    <a:pt x="2" y="55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2" y="36"/>
                  </a:lnTo>
                  <a:lnTo>
                    <a:pt x="5" y="27"/>
                  </a:lnTo>
                  <a:lnTo>
                    <a:pt x="7" y="19"/>
                  </a:lnTo>
                  <a:lnTo>
                    <a:pt x="14" y="12"/>
                  </a:lnTo>
                  <a:lnTo>
                    <a:pt x="22" y="7"/>
                  </a:lnTo>
                  <a:lnTo>
                    <a:pt x="29" y="3"/>
                  </a:lnTo>
                  <a:lnTo>
                    <a:pt x="38" y="0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EBC1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0" name="Freeform 77"/>
            <p:cNvSpPr>
              <a:spLocks/>
            </p:cNvSpPr>
            <p:nvPr/>
          </p:nvSpPr>
          <p:spPr bwMode="auto">
            <a:xfrm>
              <a:off x="1180" y="3030"/>
              <a:ext cx="89" cy="91"/>
            </a:xfrm>
            <a:custGeom>
              <a:avLst/>
              <a:gdLst>
                <a:gd name="T0" fmla="*/ 44 w 89"/>
                <a:gd name="T1" fmla="*/ 0 h 91"/>
                <a:gd name="T2" fmla="*/ 44 w 89"/>
                <a:gd name="T3" fmla="*/ 0 h 91"/>
                <a:gd name="T4" fmla="*/ 53 w 89"/>
                <a:gd name="T5" fmla="*/ 3 h 91"/>
                <a:gd name="T6" fmla="*/ 63 w 89"/>
                <a:gd name="T7" fmla="*/ 5 h 91"/>
                <a:gd name="T8" fmla="*/ 70 w 89"/>
                <a:gd name="T9" fmla="*/ 7 h 91"/>
                <a:gd name="T10" fmla="*/ 77 w 89"/>
                <a:gd name="T11" fmla="*/ 15 h 91"/>
                <a:gd name="T12" fmla="*/ 82 w 89"/>
                <a:gd name="T13" fmla="*/ 19 h 91"/>
                <a:gd name="T14" fmla="*/ 87 w 89"/>
                <a:gd name="T15" fmla="*/ 29 h 91"/>
                <a:gd name="T16" fmla="*/ 89 w 89"/>
                <a:gd name="T17" fmla="*/ 36 h 91"/>
                <a:gd name="T18" fmla="*/ 89 w 89"/>
                <a:gd name="T19" fmla="*/ 46 h 91"/>
                <a:gd name="T20" fmla="*/ 89 w 89"/>
                <a:gd name="T21" fmla="*/ 46 h 91"/>
                <a:gd name="T22" fmla="*/ 89 w 89"/>
                <a:gd name="T23" fmla="*/ 55 h 91"/>
                <a:gd name="T24" fmla="*/ 87 w 89"/>
                <a:gd name="T25" fmla="*/ 63 h 91"/>
                <a:gd name="T26" fmla="*/ 82 w 89"/>
                <a:gd name="T27" fmla="*/ 70 h 91"/>
                <a:gd name="T28" fmla="*/ 77 w 89"/>
                <a:gd name="T29" fmla="*/ 77 h 91"/>
                <a:gd name="T30" fmla="*/ 70 w 89"/>
                <a:gd name="T31" fmla="*/ 82 h 91"/>
                <a:gd name="T32" fmla="*/ 63 w 89"/>
                <a:gd name="T33" fmla="*/ 87 h 91"/>
                <a:gd name="T34" fmla="*/ 53 w 89"/>
                <a:gd name="T35" fmla="*/ 89 h 91"/>
                <a:gd name="T36" fmla="*/ 44 w 89"/>
                <a:gd name="T37" fmla="*/ 91 h 91"/>
                <a:gd name="T38" fmla="*/ 44 w 89"/>
                <a:gd name="T39" fmla="*/ 91 h 91"/>
                <a:gd name="T40" fmla="*/ 36 w 89"/>
                <a:gd name="T41" fmla="*/ 89 h 91"/>
                <a:gd name="T42" fmla="*/ 27 w 89"/>
                <a:gd name="T43" fmla="*/ 87 h 91"/>
                <a:gd name="T44" fmla="*/ 20 w 89"/>
                <a:gd name="T45" fmla="*/ 82 h 91"/>
                <a:gd name="T46" fmla="*/ 12 w 89"/>
                <a:gd name="T47" fmla="*/ 77 h 91"/>
                <a:gd name="T48" fmla="*/ 8 w 89"/>
                <a:gd name="T49" fmla="*/ 70 h 91"/>
                <a:gd name="T50" fmla="*/ 3 w 89"/>
                <a:gd name="T51" fmla="*/ 63 h 91"/>
                <a:gd name="T52" fmla="*/ 0 w 89"/>
                <a:gd name="T53" fmla="*/ 55 h 91"/>
                <a:gd name="T54" fmla="*/ 0 w 89"/>
                <a:gd name="T55" fmla="*/ 46 h 91"/>
                <a:gd name="T56" fmla="*/ 0 w 89"/>
                <a:gd name="T57" fmla="*/ 46 h 91"/>
                <a:gd name="T58" fmla="*/ 0 w 89"/>
                <a:gd name="T59" fmla="*/ 36 h 91"/>
                <a:gd name="T60" fmla="*/ 3 w 89"/>
                <a:gd name="T61" fmla="*/ 29 h 91"/>
                <a:gd name="T62" fmla="*/ 8 w 89"/>
                <a:gd name="T63" fmla="*/ 19 h 91"/>
                <a:gd name="T64" fmla="*/ 12 w 89"/>
                <a:gd name="T65" fmla="*/ 15 h 91"/>
                <a:gd name="T66" fmla="*/ 20 w 89"/>
                <a:gd name="T67" fmla="*/ 7 h 91"/>
                <a:gd name="T68" fmla="*/ 27 w 89"/>
                <a:gd name="T69" fmla="*/ 5 h 91"/>
                <a:gd name="T70" fmla="*/ 36 w 89"/>
                <a:gd name="T71" fmla="*/ 3 h 91"/>
                <a:gd name="T72" fmla="*/ 44 w 89"/>
                <a:gd name="T73" fmla="*/ 0 h 91"/>
                <a:gd name="T74" fmla="*/ 44 w 89"/>
                <a:gd name="T75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9" h="91">
                  <a:moveTo>
                    <a:pt x="44" y="0"/>
                  </a:moveTo>
                  <a:lnTo>
                    <a:pt x="44" y="0"/>
                  </a:lnTo>
                  <a:lnTo>
                    <a:pt x="53" y="3"/>
                  </a:lnTo>
                  <a:lnTo>
                    <a:pt x="63" y="5"/>
                  </a:lnTo>
                  <a:lnTo>
                    <a:pt x="70" y="7"/>
                  </a:lnTo>
                  <a:lnTo>
                    <a:pt x="77" y="15"/>
                  </a:lnTo>
                  <a:lnTo>
                    <a:pt x="82" y="19"/>
                  </a:lnTo>
                  <a:lnTo>
                    <a:pt x="87" y="29"/>
                  </a:lnTo>
                  <a:lnTo>
                    <a:pt x="89" y="36"/>
                  </a:lnTo>
                  <a:lnTo>
                    <a:pt x="89" y="46"/>
                  </a:lnTo>
                  <a:lnTo>
                    <a:pt x="89" y="46"/>
                  </a:lnTo>
                  <a:lnTo>
                    <a:pt x="89" y="55"/>
                  </a:lnTo>
                  <a:lnTo>
                    <a:pt x="87" y="63"/>
                  </a:lnTo>
                  <a:lnTo>
                    <a:pt x="82" y="70"/>
                  </a:lnTo>
                  <a:lnTo>
                    <a:pt x="77" y="77"/>
                  </a:lnTo>
                  <a:lnTo>
                    <a:pt x="70" y="82"/>
                  </a:lnTo>
                  <a:lnTo>
                    <a:pt x="63" y="87"/>
                  </a:lnTo>
                  <a:lnTo>
                    <a:pt x="53" y="89"/>
                  </a:lnTo>
                  <a:lnTo>
                    <a:pt x="44" y="91"/>
                  </a:lnTo>
                  <a:lnTo>
                    <a:pt x="44" y="91"/>
                  </a:lnTo>
                  <a:lnTo>
                    <a:pt x="36" y="89"/>
                  </a:lnTo>
                  <a:lnTo>
                    <a:pt x="27" y="87"/>
                  </a:lnTo>
                  <a:lnTo>
                    <a:pt x="20" y="82"/>
                  </a:lnTo>
                  <a:lnTo>
                    <a:pt x="12" y="77"/>
                  </a:lnTo>
                  <a:lnTo>
                    <a:pt x="8" y="70"/>
                  </a:lnTo>
                  <a:lnTo>
                    <a:pt x="3" y="63"/>
                  </a:lnTo>
                  <a:lnTo>
                    <a:pt x="0" y="55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36"/>
                  </a:lnTo>
                  <a:lnTo>
                    <a:pt x="3" y="29"/>
                  </a:lnTo>
                  <a:lnTo>
                    <a:pt x="8" y="19"/>
                  </a:lnTo>
                  <a:lnTo>
                    <a:pt x="12" y="15"/>
                  </a:lnTo>
                  <a:lnTo>
                    <a:pt x="20" y="7"/>
                  </a:lnTo>
                  <a:lnTo>
                    <a:pt x="27" y="5"/>
                  </a:lnTo>
                  <a:lnTo>
                    <a:pt x="36" y="3"/>
                  </a:lnTo>
                  <a:lnTo>
                    <a:pt x="44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EBC0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1" name="Freeform 78"/>
            <p:cNvSpPr>
              <a:spLocks/>
            </p:cNvSpPr>
            <p:nvPr/>
          </p:nvSpPr>
          <p:spPr bwMode="auto">
            <a:xfrm>
              <a:off x="1180" y="3033"/>
              <a:ext cx="89" cy="86"/>
            </a:xfrm>
            <a:custGeom>
              <a:avLst/>
              <a:gdLst>
                <a:gd name="T0" fmla="*/ 44 w 89"/>
                <a:gd name="T1" fmla="*/ 0 h 86"/>
                <a:gd name="T2" fmla="*/ 44 w 89"/>
                <a:gd name="T3" fmla="*/ 0 h 86"/>
                <a:gd name="T4" fmla="*/ 53 w 89"/>
                <a:gd name="T5" fmla="*/ 0 h 86"/>
                <a:gd name="T6" fmla="*/ 60 w 89"/>
                <a:gd name="T7" fmla="*/ 2 h 86"/>
                <a:gd name="T8" fmla="*/ 70 w 89"/>
                <a:gd name="T9" fmla="*/ 7 h 86"/>
                <a:gd name="T10" fmla="*/ 75 w 89"/>
                <a:gd name="T11" fmla="*/ 12 h 86"/>
                <a:gd name="T12" fmla="*/ 82 w 89"/>
                <a:gd name="T13" fmla="*/ 19 h 86"/>
                <a:gd name="T14" fmla="*/ 84 w 89"/>
                <a:gd name="T15" fmla="*/ 26 h 86"/>
                <a:gd name="T16" fmla="*/ 87 w 89"/>
                <a:gd name="T17" fmla="*/ 33 h 86"/>
                <a:gd name="T18" fmla="*/ 89 w 89"/>
                <a:gd name="T19" fmla="*/ 43 h 86"/>
                <a:gd name="T20" fmla="*/ 89 w 89"/>
                <a:gd name="T21" fmla="*/ 43 h 86"/>
                <a:gd name="T22" fmla="*/ 87 w 89"/>
                <a:gd name="T23" fmla="*/ 52 h 86"/>
                <a:gd name="T24" fmla="*/ 84 w 89"/>
                <a:gd name="T25" fmla="*/ 60 h 86"/>
                <a:gd name="T26" fmla="*/ 82 w 89"/>
                <a:gd name="T27" fmla="*/ 67 h 86"/>
                <a:gd name="T28" fmla="*/ 75 w 89"/>
                <a:gd name="T29" fmla="*/ 74 h 86"/>
                <a:gd name="T30" fmla="*/ 70 w 89"/>
                <a:gd name="T31" fmla="*/ 79 h 86"/>
                <a:gd name="T32" fmla="*/ 60 w 89"/>
                <a:gd name="T33" fmla="*/ 84 h 86"/>
                <a:gd name="T34" fmla="*/ 53 w 89"/>
                <a:gd name="T35" fmla="*/ 86 h 86"/>
                <a:gd name="T36" fmla="*/ 44 w 89"/>
                <a:gd name="T37" fmla="*/ 86 h 86"/>
                <a:gd name="T38" fmla="*/ 44 w 89"/>
                <a:gd name="T39" fmla="*/ 86 h 86"/>
                <a:gd name="T40" fmla="*/ 36 w 89"/>
                <a:gd name="T41" fmla="*/ 86 h 86"/>
                <a:gd name="T42" fmla="*/ 27 w 89"/>
                <a:gd name="T43" fmla="*/ 84 h 86"/>
                <a:gd name="T44" fmla="*/ 20 w 89"/>
                <a:gd name="T45" fmla="*/ 79 h 86"/>
                <a:gd name="T46" fmla="*/ 15 w 89"/>
                <a:gd name="T47" fmla="*/ 74 h 86"/>
                <a:gd name="T48" fmla="*/ 8 w 89"/>
                <a:gd name="T49" fmla="*/ 67 h 86"/>
                <a:gd name="T50" fmla="*/ 5 w 89"/>
                <a:gd name="T51" fmla="*/ 60 h 86"/>
                <a:gd name="T52" fmla="*/ 3 w 89"/>
                <a:gd name="T53" fmla="*/ 52 h 86"/>
                <a:gd name="T54" fmla="*/ 0 w 89"/>
                <a:gd name="T55" fmla="*/ 43 h 86"/>
                <a:gd name="T56" fmla="*/ 0 w 89"/>
                <a:gd name="T57" fmla="*/ 43 h 86"/>
                <a:gd name="T58" fmla="*/ 3 w 89"/>
                <a:gd name="T59" fmla="*/ 33 h 86"/>
                <a:gd name="T60" fmla="*/ 5 w 89"/>
                <a:gd name="T61" fmla="*/ 26 h 86"/>
                <a:gd name="T62" fmla="*/ 8 w 89"/>
                <a:gd name="T63" fmla="*/ 19 h 86"/>
                <a:gd name="T64" fmla="*/ 15 w 89"/>
                <a:gd name="T65" fmla="*/ 12 h 86"/>
                <a:gd name="T66" fmla="*/ 20 w 89"/>
                <a:gd name="T67" fmla="*/ 7 h 86"/>
                <a:gd name="T68" fmla="*/ 27 w 89"/>
                <a:gd name="T69" fmla="*/ 2 h 86"/>
                <a:gd name="T70" fmla="*/ 36 w 89"/>
                <a:gd name="T71" fmla="*/ 0 h 86"/>
                <a:gd name="T72" fmla="*/ 44 w 89"/>
                <a:gd name="T73" fmla="*/ 0 h 86"/>
                <a:gd name="T74" fmla="*/ 44 w 89"/>
                <a:gd name="T75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9" h="86">
                  <a:moveTo>
                    <a:pt x="44" y="0"/>
                  </a:moveTo>
                  <a:lnTo>
                    <a:pt x="44" y="0"/>
                  </a:lnTo>
                  <a:lnTo>
                    <a:pt x="53" y="0"/>
                  </a:lnTo>
                  <a:lnTo>
                    <a:pt x="60" y="2"/>
                  </a:lnTo>
                  <a:lnTo>
                    <a:pt x="70" y="7"/>
                  </a:lnTo>
                  <a:lnTo>
                    <a:pt x="75" y="12"/>
                  </a:lnTo>
                  <a:lnTo>
                    <a:pt x="82" y="19"/>
                  </a:lnTo>
                  <a:lnTo>
                    <a:pt x="84" y="26"/>
                  </a:lnTo>
                  <a:lnTo>
                    <a:pt x="87" y="33"/>
                  </a:lnTo>
                  <a:lnTo>
                    <a:pt x="89" y="43"/>
                  </a:lnTo>
                  <a:lnTo>
                    <a:pt x="89" y="43"/>
                  </a:lnTo>
                  <a:lnTo>
                    <a:pt x="87" y="52"/>
                  </a:lnTo>
                  <a:lnTo>
                    <a:pt x="84" y="60"/>
                  </a:lnTo>
                  <a:lnTo>
                    <a:pt x="82" y="67"/>
                  </a:lnTo>
                  <a:lnTo>
                    <a:pt x="75" y="74"/>
                  </a:lnTo>
                  <a:lnTo>
                    <a:pt x="70" y="79"/>
                  </a:lnTo>
                  <a:lnTo>
                    <a:pt x="60" y="84"/>
                  </a:lnTo>
                  <a:lnTo>
                    <a:pt x="53" y="86"/>
                  </a:lnTo>
                  <a:lnTo>
                    <a:pt x="44" y="86"/>
                  </a:lnTo>
                  <a:lnTo>
                    <a:pt x="44" y="86"/>
                  </a:lnTo>
                  <a:lnTo>
                    <a:pt x="36" y="86"/>
                  </a:lnTo>
                  <a:lnTo>
                    <a:pt x="27" y="84"/>
                  </a:lnTo>
                  <a:lnTo>
                    <a:pt x="20" y="79"/>
                  </a:lnTo>
                  <a:lnTo>
                    <a:pt x="15" y="74"/>
                  </a:lnTo>
                  <a:lnTo>
                    <a:pt x="8" y="67"/>
                  </a:lnTo>
                  <a:lnTo>
                    <a:pt x="5" y="60"/>
                  </a:lnTo>
                  <a:lnTo>
                    <a:pt x="3" y="52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3" y="33"/>
                  </a:lnTo>
                  <a:lnTo>
                    <a:pt x="5" y="26"/>
                  </a:lnTo>
                  <a:lnTo>
                    <a:pt x="8" y="19"/>
                  </a:lnTo>
                  <a:lnTo>
                    <a:pt x="15" y="12"/>
                  </a:lnTo>
                  <a:lnTo>
                    <a:pt x="20" y="7"/>
                  </a:lnTo>
                  <a:lnTo>
                    <a:pt x="27" y="2"/>
                  </a:lnTo>
                  <a:lnTo>
                    <a:pt x="36" y="0"/>
                  </a:lnTo>
                  <a:lnTo>
                    <a:pt x="44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EBBE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2" name="Freeform 79"/>
            <p:cNvSpPr>
              <a:spLocks/>
            </p:cNvSpPr>
            <p:nvPr/>
          </p:nvSpPr>
          <p:spPr bwMode="auto">
            <a:xfrm>
              <a:off x="1183" y="3033"/>
              <a:ext cx="84" cy="86"/>
            </a:xfrm>
            <a:custGeom>
              <a:avLst/>
              <a:gdLst>
                <a:gd name="T0" fmla="*/ 41 w 84"/>
                <a:gd name="T1" fmla="*/ 0 h 86"/>
                <a:gd name="T2" fmla="*/ 41 w 84"/>
                <a:gd name="T3" fmla="*/ 0 h 86"/>
                <a:gd name="T4" fmla="*/ 50 w 84"/>
                <a:gd name="T5" fmla="*/ 2 h 86"/>
                <a:gd name="T6" fmla="*/ 57 w 84"/>
                <a:gd name="T7" fmla="*/ 4 h 86"/>
                <a:gd name="T8" fmla="*/ 65 w 84"/>
                <a:gd name="T9" fmla="*/ 7 h 86"/>
                <a:gd name="T10" fmla="*/ 72 w 84"/>
                <a:gd name="T11" fmla="*/ 12 h 86"/>
                <a:gd name="T12" fmla="*/ 77 w 84"/>
                <a:gd name="T13" fmla="*/ 19 h 86"/>
                <a:gd name="T14" fmla="*/ 81 w 84"/>
                <a:gd name="T15" fmla="*/ 26 h 86"/>
                <a:gd name="T16" fmla="*/ 84 w 84"/>
                <a:gd name="T17" fmla="*/ 33 h 86"/>
                <a:gd name="T18" fmla="*/ 84 w 84"/>
                <a:gd name="T19" fmla="*/ 43 h 86"/>
                <a:gd name="T20" fmla="*/ 84 w 84"/>
                <a:gd name="T21" fmla="*/ 43 h 86"/>
                <a:gd name="T22" fmla="*/ 84 w 84"/>
                <a:gd name="T23" fmla="*/ 50 h 86"/>
                <a:gd name="T24" fmla="*/ 81 w 84"/>
                <a:gd name="T25" fmla="*/ 60 h 86"/>
                <a:gd name="T26" fmla="*/ 77 w 84"/>
                <a:gd name="T27" fmla="*/ 67 h 86"/>
                <a:gd name="T28" fmla="*/ 72 w 84"/>
                <a:gd name="T29" fmla="*/ 72 h 86"/>
                <a:gd name="T30" fmla="*/ 65 w 84"/>
                <a:gd name="T31" fmla="*/ 79 h 86"/>
                <a:gd name="T32" fmla="*/ 57 w 84"/>
                <a:gd name="T33" fmla="*/ 81 h 86"/>
                <a:gd name="T34" fmla="*/ 50 w 84"/>
                <a:gd name="T35" fmla="*/ 84 h 86"/>
                <a:gd name="T36" fmla="*/ 41 w 84"/>
                <a:gd name="T37" fmla="*/ 86 h 86"/>
                <a:gd name="T38" fmla="*/ 41 w 84"/>
                <a:gd name="T39" fmla="*/ 86 h 86"/>
                <a:gd name="T40" fmla="*/ 33 w 84"/>
                <a:gd name="T41" fmla="*/ 84 h 86"/>
                <a:gd name="T42" fmla="*/ 26 w 84"/>
                <a:gd name="T43" fmla="*/ 81 h 86"/>
                <a:gd name="T44" fmla="*/ 17 w 84"/>
                <a:gd name="T45" fmla="*/ 79 h 86"/>
                <a:gd name="T46" fmla="*/ 12 w 84"/>
                <a:gd name="T47" fmla="*/ 72 h 86"/>
                <a:gd name="T48" fmla="*/ 7 w 84"/>
                <a:gd name="T49" fmla="*/ 67 h 86"/>
                <a:gd name="T50" fmla="*/ 2 w 84"/>
                <a:gd name="T51" fmla="*/ 60 h 86"/>
                <a:gd name="T52" fmla="*/ 0 w 84"/>
                <a:gd name="T53" fmla="*/ 50 h 86"/>
                <a:gd name="T54" fmla="*/ 0 w 84"/>
                <a:gd name="T55" fmla="*/ 43 h 86"/>
                <a:gd name="T56" fmla="*/ 0 w 84"/>
                <a:gd name="T57" fmla="*/ 43 h 86"/>
                <a:gd name="T58" fmla="*/ 0 w 84"/>
                <a:gd name="T59" fmla="*/ 33 h 86"/>
                <a:gd name="T60" fmla="*/ 2 w 84"/>
                <a:gd name="T61" fmla="*/ 26 h 86"/>
                <a:gd name="T62" fmla="*/ 7 w 84"/>
                <a:gd name="T63" fmla="*/ 19 h 86"/>
                <a:gd name="T64" fmla="*/ 12 w 84"/>
                <a:gd name="T65" fmla="*/ 12 h 86"/>
                <a:gd name="T66" fmla="*/ 17 w 84"/>
                <a:gd name="T67" fmla="*/ 7 h 86"/>
                <a:gd name="T68" fmla="*/ 26 w 84"/>
                <a:gd name="T69" fmla="*/ 4 h 86"/>
                <a:gd name="T70" fmla="*/ 33 w 84"/>
                <a:gd name="T71" fmla="*/ 2 h 86"/>
                <a:gd name="T72" fmla="*/ 41 w 84"/>
                <a:gd name="T73" fmla="*/ 0 h 86"/>
                <a:gd name="T74" fmla="*/ 41 w 84"/>
                <a:gd name="T75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4" h="86">
                  <a:moveTo>
                    <a:pt x="41" y="0"/>
                  </a:moveTo>
                  <a:lnTo>
                    <a:pt x="41" y="0"/>
                  </a:lnTo>
                  <a:lnTo>
                    <a:pt x="50" y="2"/>
                  </a:lnTo>
                  <a:lnTo>
                    <a:pt x="57" y="4"/>
                  </a:lnTo>
                  <a:lnTo>
                    <a:pt x="65" y="7"/>
                  </a:lnTo>
                  <a:lnTo>
                    <a:pt x="72" y="12"/>
                  </a:lnTo>
                  <a:lnTo>
                    <a:pt x="77" y="19"/>
                  </a:lnTo>
                  <a:lnTo>
                    <a:pt x="81" y="26"/>
                  </a:lnTo>
                  <a:lnTo>
                    <a:pt x="84" y="33"/>
                  </a:lnTo>
                  <a:lnTo>
                    <a:pt x="84" y="43"/>
                  </a:lnTo>
                  <a:lnTo>
                    <a:pt x="84" y="43"/>
                  </a:lnTo>
                  <a:lnTo>
                    <a:pt x="84" y="50"/>
                  </a:lnTo>
                  <a:lnTo>
                    <a:pt x="81" y="60"/>
                  </a:lnTo>
                  <a:lnTo>
                    <a:pt x="77" y="67"/>
                  </a:lnTo>
                  <a:lnTo>
                    <a:pt x="72" y="72"/>
                  </a:lnTo>
                  <a:lnTo>
                    <a:pt x="65" y="79"/>
                  </a:lnTo>
                  <a:lnTo>
                    <a:pt x="57" y="81"/>
                  </a:lnTo>
                  <a:lnTo>
                    <a:pt x="50" y="84"/>
                  </a:lnTo>
                  <a:lnTo>
                    <a:pt x="41" y="86"/>
                  </a:lnTo>
                  <a:lnTo>
                    <a:pt x="41" y="86"/>
                  </a:lnTo>
                  <a:lnTo>
                    <a:pt x="33" y="84"/>
                  </a:lnTo>
                  <a:lnTo>
                    <a:pt x="26" y="81"/>
                  </a:lnTo>
                  <a:lnTo>
                    <a:pt x="17" y="79"/>
                  </a:lnTo>
                  <a:lnTo>
                    <a:pt x="12" y="72"/>
                  </a:lnTo>
                  <a:lnTo>
                    <a:pt x="7" y="67"/>
                  </a:lnTo>
                  <a:lnTo>
                    <a:pt x="2" y="60"/>
                  </a:lnTo>
                  <a:lnTo>
                    <a:pt x="0" y="50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33"/>
                  </a:lnTo>
                  <a:lnTo>
                    <a:pt x="2" y="26"/>
                  </a:lnTo>
                  <a:lnTo>
                    <a:pt x="7" y="19"/>
                  </a:lnTo>
                  <a:lnTo>
                    <a:pt x="12" y="12"/>
                  </a:lnTo>
                  <a:lnTo>
                    <a:pt x="17" y="7"/>
                  </a:lnTo>
                  <a:lnTo>
                    <a:pt x="26" y="4"/>
                  </a:lnTo>
                  <a:lnTo>
                    <a:pt x="33" y="2"/>
                  </a:lnTo>
                  <a:lnTo>
                    <a:pt x="41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EBBD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3" name="Freeform 80"/>
            <p:cNvSpPr>
              <a:spLocks/>
            </p:cNvSpPr>
            <p:nvPr/>
          </p:nvSpPr>
          <p:spPr bwMode="auto">
            <a:xfrm>
              <a:off x="1183" y="3035"/>
              <a:ext cx="84" cy="82"/>
            </a:xfrm>
            <a:custGeom>
              <a:avLst/>
              <a:gdLst>
                <a:gd name="T0" fmla="*/ 41 w 84"/>
                <a:gd name="T1" fmla="*/ 0 h 82"/>
                <a:gd name="T2" fmla="*/ 41 w 84"/>
                <a:gd name="T3" fmla="*/ 0 h 82"/>
                <a:gd name="T4" fmla="*/ 50 w 84"/>
                <a:gd name="T5" fmla="*/ 0 h 82"/>
                <a:gd name="T6" fmla="*/ 57 w 84"/>
                <a:gd name="T7" fmla="*/ 2 h 82"/>
                <a:gd name="T8" fmla="*/ 65 w 84"/>
                <a:gd name="T9" fmla="*/ 7 h 82"/>
                <a:gd name="T10" fmla="*/ 72 w 84"/>
                <a:gd name="T11" fmla="*/ 12 h 82"/>
                <a:gd name="T12" fmla="*/ 77 w 84"/>
                <a:gd name="T13" fmla="*/ 17 h 82"/>
                <a:gd name="T14" fmla="*/ 79 w 84"/>
                <a:gd name="T15" fmla="*/ 24 h 82"/>
                <a:gd name="T16" fmla="*/ 81 w 84"/>
                <a:gd name="T17" fmla="*/ 31 h 82"/>
                <a:gd name="T18" fmla="*/ 84 w 84"/>
                <a:gd name="T19" fmla="*/ 41 h 82"/>
                <a:gd name="T20" fmla="*/ 84 w 84"/>
                <a:gd name="T21" fmla="*/ 41 h 82"/>
                <a:gd name="T22" fmla="*/ 81 w 84"/>
                <a:gd name="T23" fmla="*/ 48 h 82"/>
                <a:gd name="T24" fmla="*/ 79 w 84"/>
                <a:gd name="T25" fmla="*/ 58 h 82"/>
                <a:gd name="T26" fmla="*/ 77 w 84"/>
                <a:gd name="T27" fmla="*/ 62 h 82"/>
                <a:gd name="T28" fmla="*/ 72 w 84"/>
                <a:gd name="T29" fmla="*/ 70 h 82"/>
                <a:gd name="T30" fmla="*/ 65 w 84"/>
                <a:gd name="T31" fmla="*/ 74 h 82"/>
                <a:gd name="T32" fmla="*/ 57 w 84"/>
                <a:gd name="T33" fmla="*/ 79 h 82"/>
                <a:gd name="T34" fmla="*/ 50 w 84"/>
                <a:gd name="T35" fmla="*/ 82 h 82"/>
                <a:gd name="T36" fmla="*/ 41 w 84"/>
                <a:gd name="T37" fmla="*/ 82 h 82"/>
                <a:gd name="T38" fmla="*/ 41 w 84"/>
                <a:gd name="T39" fmla="*/ 82 h 82"/>
                <a:gd name="T40" fmla="*/ 33 w 84"/>
                <a:gd name="T41" fmla="*/ 82 h 82"/>
                <a:gd name="T42" fmla="*/ 26 w 84"/>
                <a:gd name="T43" fmla="*/ 79 h 82"/>
                <a:gd name="T44" fmla="*/ 19 w 84"/>
                <a:gd name="T45" fmla="*/ 74 h 82"/>
                <a:gd name="T46" fmla="*/ 12 w 84"/>
                <a:gd name="T47" fmla="*/ 70 h 82"/>
                <a:gd name="T48" fmla="*/ 7 w 84"/>
                <a:gd name="T49" fmla="*/ 62 h 82"/>
                <a:gd name="T50" fmla="*/ 5 w 84"/>
                <a:gd name="T51" fmla="*/ 58 h 82"/>
                <a:gd name="T52" fmla="*/ 2 w 84"/>
                <a:gd name="T53" fmla="*/ 48 h 82"/>
                <a:gd name="T54" fmla="*/ 0 w 84"/>
                <a:gd name="T55" fmla="*/ 41 h 82"/>
                <a:gd name="T56" fmla="*/ 0 w 84"/>
                <a:gd name="T57" fmla="*/ 41 h 82"/>
                <a:gd name="T58" fmla="*/ 2 w 84"/>
                <a:gd name="T59" fmla="*/ 31 h 82"/>
                <a:gd name="T60" fmla="*/ 5 w 84"/>
                <a:gd name="T61" fmla="*/ 24 h 82"/>
                <a:gd name="T62" fmla="*/ 7 w 84"/>
                <a:gd name="T63" fmla="*/ 17 h 82"/>
                <a:gd name="T64" fmla="*/ 12 w 84"/>
                <a:gd name="T65" fmla="*/ 12 h 82"/>
                <a:gd name="T66" fmla="*/ 19 w 84"/>
                <a:gd name="T67" fmla="*/ 7 h 82"/>
                <a:gd name="T68" fmla="*/ 26 w 84"/>
                <a:gd name="T69" fmla="*/ 2 h 82"/>
                <a:gd name="T70" fmla="*/ 33 w 84"/>
                <a:gd name="T71" fmla="*/ 0 h 82"/>
                <a:gd name="T72" fmla="*/ 41 w 84"/>
                <a:gd name="T73" fmla="*/ 0 h 82"/>
                <a:gd name="T74" fmla="*/ 41 w 84"/>
                <a:gd name="T75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4" h="82">
                  <a:moveTo>
                    <a:pt x="41" y="0"/>
                  </a:moveTo>
                  <a:lnTo>
                    <a:pt x="41" y="0"/>
                  </a:lnTo>
                  <a:lnTo>
                    <a:pt x="50" y="0"/>
                  </a:lnTo>
                  <a:lnTo>
                    <a:pt x="57" y="2"/>
                  </a:lnTo>
                  <a:lnTo>
                    <a:pt x="65" y="7"/>
                  </a:lnTo>
                  <a:lnTo>
                    <a:pt x="72" y="12"/>
                  </a:lnTo>
                  <a:lnTo>
                    <a:pt x="77" y="17"/>
                  </a:lnTo>
                  <a:lnTo>
                    <a:pt x="79" y="24"/>
                  </a:lnTo>
                  <a:lnTo>
                    <a:pt x="81" y="31"/>
                  </a:lnTo>
                  <a:lnTo>
                    <a:pt x="84" y="41"/>
                  </a:lnTo>
                  <a:lnTo>
                    <a:pt x="84" y="41"/>
                  </a:lnTo>
                  <a:lnTo>
                    <a:pt x="81" y="48"/>
                  </a:lnTo>
                  <a:lnTo>
                    <a:pt x="79" y="58"/>
                  </a:lnTo>
                  <a:lnTo>
                    <a:pt x="77" y="62"/>
                  </a:lnTo>
                  <a:lnTo>
                    <a:pt x="72" y="70"/>
                  </a:lnTo>
                  <a:lnTo>
                    <a:pt x="65" y="74"/>
                  </a:lnTo>
                  <a:lnTo>
                    <a:pt x="57" y="79"/>
                  </a:lnTo>
                  <a:lnTo>
                    <a:pt x="50" y="82"/>
                  </a:lnTo>
                  <a:lnTo>
                    <a:pt x="41" y="82"/>
                  </a:lnTo>
                  <a:lnTo>
                    <a:pt x="41" y="82"/>
                  </a:lnTo>
                  <a:lnTo>
                    <a:pt x="33" y="82"/>
                  </a:lnTo>
                  <a:lnTo>
                    <a:pt x="26" y="79"/>
                  </a:lnTo>
                  <a:lnTo>
                    <a:pt x="19" y="74"/>
                  </a:lnTo>
                  <a:lnTo>
                    <a:pt x="12" y="70"/>
                  </a:lnTo>
                  <a:lnTo>
                    <a:pt x="7" y="62"/>
                  </a:lnTo>
                  <a:lnTo>
                    <a:pt x="5" y="58"/>
                  </a:lnTo>
                  <a:lnTo>
                    <a:pt x="2" y="48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2" y="31"/>
                  </a:lnTo>
                  <a:lnTo>
                    <a:pt x="5" y="24"/>
                  </a:lnTo>
                  <a:lnTo>
                    <a:pt x="7" y="17"/>
                  </a:lnTo>
                  <a:lnTo>
                    <a:pt x="12" y="12"/>
                  </a:lnTo>
                  <a:lnTo>
                    <a:pt x="19" y="7"/>
                  </a:lnTo>
                  <a:lnTo>
                    <a:pt x="26" y="2"/>
                  </a:lnTo>
                  <a:lnTo>
                    <a:pt x="33" y="0"/>
                  </a:lnTo>
                  <a:lnTo>
                    <a:pt x="41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EBBC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4" name="Freeform 81"/>
            <p:cNvSpPr>
              <a:spLocks/>
            </p:cNvSpPr>
            <p:nvPr/>
          </p:nvSpPr>
          <p:spPr bwMode="auto">
            <a:xfrm>
              <a:off x="1185" y="3035"/>
              <a:ext cx="79" cy="82"/>
            </a:xfrm>
            <a:custGeom>
              <a:avLst/>
              <a:gdLst>
                <a:gd name="T0" fmla="*/ 39 w 79"/>
                <a:gd name="T1" fmla="*/ 0 h 82"/>
                <a:gd name="T2" fmla="*/ 39 w 79"/>
                <a:gd name="T3" fmla="*/ 0 h 82"/>
                <a:gd name="T4" fmla="*/ 48 w 79"/>
                <a:gd name="T5" fmla="*/ 0 h 82"/>
                <a:gd name="T6" fmla="*/ 55 w 79"/>
                <a:gd name="T7" fmla="*/ 2 h 82"/>
                <a:gd name="T8" fmla="*/ 63 w 79"/>
                <a:gd name="T9" fmla="*/ 7 h 82"/>
                <a:gd name="T10" fmla="*/ 67 w 79"/>
                <a:gd name="T11" fmla="*/ 12 h 82"/>
                <a:gd name="T12" fmla="*/ 72 w 79"/>
                <a:gd name="T13" fmla="*/ 19 h 82"/>
                <a:gd name="T14" fmla="*/ 77 w 79"/>
                <a:gd name="T15" fmla="*/ 24 h 82"/>
                <a:gd name="T16" fmla="*/ 79 w 79"/>
                <a:gd name="T17" fmla="*/ 31 h 82"/>
                <a:gd name="T18" fmla="*/ 79 w 79"/>
                <a:gd name="T19" fmla="*/ 41 h 82"/>
                <a:gd name="T20" fmla="*/ 79 w 79"/>
                <a:gd name="T21" fmla="*/ 41 h 82"/>
                <a:gd name="T22" fmla="*/ 79 w 79"/>
                <a:gd name="T23" fmla="*/ 48 h 82"/>
                <a:gd name="T24" fmla="*/ 77 w 79"/>
                <a:gd name="T25" fmla="*/ 55 h 82"/>
                <a:gd name="T26" fmla="*/ 72 w 79"/>
                <a:gd name="T27" fmla="*/ 62 h 82"/>
                <a:gd name="T28" fmla="*/ 67 w 79"/>
                <a:gd name="T29" fmla="*/ 70 h 82"/>
                <a:gd name="T30" fmla="*/ 63 w 79"/>
                <a:gd name="T31" fmla="*/ 74 h 82"/>
                <a:gd name="T32" fmla="*/ 55 w 79"/>
                <a:gd name="T33" fmla="*/ 77 h 82"/>
                <a:gd name="T34" fmla="*/ 48 w 79"/>
                <a:gd name="T35" fmla="*/ 79 h 82"/>
                <a:gd name="T36" fmla="*/ 39 w 79"/>
                <a:gd name="T37" fmla="*/ 82 h 82"/>
                <a:gd name="T38" fmla="*/ 39 w 79"/>
                <a:gd name="T39" fmla="*/ 82 h 82"/>
                <a:gd name="T40" fmla="*/ 31 w 79"/>
                <a:gd name="T41" fmla="*/ 79 h 82"/>
                <a:gd name="T42" fmla="*/ 24 w 79"/>
                <a:gd name="T43" fmla="*/ 77 h 82"/>
                <a:gd name="T44" fmla="*/ 17 w 79"/>
                <a:gd name="T45" fmla="*/ 74 h 82"/>
                <a:gd name="T46" fmla="*/ 12 w 79"/>
                <a:gd name="T47" fmla="*/ 70 h 82"/>
                <a:gd name="T48" fmla="*/ 7 w 79"/>
                <a:gd name="T49" fmla="*/ 62 h 82"/>
                <a:gd name="T50" fmla="*/ 3 w 79"/>
                <a:gd name="T51" fmla="*/ 55 h 82"/>
                <a:gd name="T52" fmla="*/ 0 w 79"/>
                <a:gd name="T53" fmla="*/ 48 h 82"/>
                <a:gd name="T54" fmla="*/ 0 w 79"/>
                <a:gd name="T55" fmla="*/ 41 h 82"/>
                <a:gd name="T56" fmla="*/ 0 w 79"/>
                <a:gd name="T57" fmla="*/ 41 h 82"/>
                <a:gd name="T58" fmla="*/ 0 w 79"/>
                <a:gd name="T59" fmla="*/ 31 h 82"/>
                <a:gd name="T60" fmla="*/ 3 w 79"/>
                <a:gd name="T61" fmla="*/ 24 h 82"/>
                <a:gd name="T62" fmla="*/ 7 w 79"/>
                <a:gd name="T63" fmla="*/ 19 h 82"/>
                <a:gd name="T64" fmla="*/ 12 w 79"/>
                <a:gd name="T65" fmla="*/ 12 h 82"/>
                <a:gd name="T66" fmla="*/ 17 w 79"/>
                <a:gd name="T67" fmla="*/ 7 h 82"/>
                <a:gd name="T68" fmla="*/ 24 w 79"/>
                <a:gd name="T69" fmla="*/ 2 h 82"/>
                <a:gd name="T70" fmla="*/ 31 w 79"/>
                <a:gd name="T71" fmla="*/ 0 h 82"/>
                <a:gd name="T72" fmla="*/ 39 w 79"/>
                <a:gd name="T73" fmla="*/ 0 h 82"/>
                <a:gd name="T74" fmla="*/ 39 w 79"/>
                <a:gd name="T75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9" h="82">
                  <a:moveTo>
                    <a:pt x="39" y="0"/>
                  </a:moveTo>
                  <a:lnTo>
                    <a:pt x="39" y="0"/>
                  </a:lnTo>
                  <a:lnTo>
                    <a:pt x="48" y="0"/>
                  </a:lnTo>
                  <a:lnTo>
                    <a:pt x="55" y="2"/>
                  </a:lnTo>
                  <a:lnTo>
                    <a:pt x="63" y="7"/>
                  </a:lnTo>
                  <a:lnTo>
                    <a:pt x="67" y="12"/>
                  </a:lnTo>
                  <a:lnTo>
                    <a:pt x="72" y="19"/>
                  </a:lnTo>
                  <a:lnTo>
                    <a:pt x="77" y="24"/>
                  </a:lnTo>
                  <a:lnTo>
                    <a:pt x="79" y="31"/>
                  </a:lnTo>
                  <a:lnTo>
                    <a:pt x="79" y="41"/>
                  </a:lnTo>
                  <a:lnTo>
                    <a:pt x="79" y="41"/>
                  </a:lnTo>
                  <a:lnTo>
                    <a:pt x="79" y="48"/>
                  </a:lnTo>
                  <a:lnTo>
                    <a:pt x="77" y="55"/>
                  </a:lnTo>
                  <a:lnTo>
                    <a:pt x="72" y="62"/>
                  </a:lnTo>
                  <a:lnTo>
                    <a:pt x="67" y="70"/>
                  </a:lnTo>
                  <a:lnTo>
                    <a:pt x="63" y="74"/>
                  </a:lnTo>
                  <a:lnTo>
                    <a:pt x="55" y="77"/>
                  </a:lnTo>
                  <a:lnTo>
                    <a:pt x="48" y="79"/>
                  </a:lnTo>
                  <a:lnTo>
                    <a:pt x="39" y="82"/>
                  </a:lnTo>
                  <a:lnTo>
                    <a:pt x="39" y="82"/>
                  </a:lnTo>
                  <a:lnTo>
                    <a:pt x="31" y="79"/>
                  </a:lnTo>
                  <a:lnTo>
                    <a:pt x="24" y="77"/>
                  </a:lnTo>
                  <a:lnTo>
                    <a:pt x="17" y="74"/>
                  </a:lnTo>
                  <a:lnTo>
                    <a:pt x="12" y="70"/>
                  </a:lnTo>
                  <a:lnTo>
                    <a:pt x="7" y="62"/>
                  </a:lnTo>
                  <a:lnTo>
                    <a:pt x="3" y="55"/>
                  </a:lnTo>
                  <a:lnTo>
                    <a:pt x="0" y="48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31"/>
                  </a:lnTo>
                  <a:lnTo>
                    <a:pt x="3" y="24"/>
                  </a:lnTo>
                  <a:lnTo>
                    <a:pt x="7" y="19"/>
                  </a:lnTo>
                  <a:lnTo>
                    <a:pt x="12" y="12"/>
                  </a:lnTo>
                  <a:lnTo>
                    <a:pt x="17" y="7"/>
                  </a:lnTo>
                  <a:lnTo>
                    <a:pt x="24" y="2"/>
                  </a:lnTo>
                  <a:lnTo>
                    <a:pt x="31" y="0"/>
                  </a:lnTo>
                  <a:lnTo>
                    <a:pt x="3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EBBA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5" name="Freeform 82"/>
            <p:cNvSpPr>
              <a:spLocks/>
            </p:cNvSpPr>
            <p:nvPr/>
          </p:nvSpPr>
          <p:spPr bwMode="auto">
            <a:xfrm>
              <a:off x="1185" y="3037"/>
              <a:ext cx="79" cy="77"/>
            </a:xfrm>
            <a:custGeom>
              <a:avLst/>
              <a:gdLst>
                <a:gd name="T0" fmla="*/ 39 w 79"/>
                <a:gd name="T1" fmla="*/ 0 h 77"/>
                <a:gd name="T2" fmla="*/ 39 w 79"/>
                <a:gd name="T3" fmla="*/ 0 h 77"/>
                <a:gd name="T4" fmla="*/ 48 w 79"/>
                <a:gd name="T5" fmla="*/ 0 h 77"/>
                <a:gd name="T6" fmla="*/ 55 w 79"/>
                <a:gd name="T7" fmla="*/ 3 h 77"/>
                <a:gd name="T8" fmla="*/ 60 w 79"/>
                <a:gd name="T9" fmla="*/ 5 h 77"/>
                <a:gd name="T10" fmla="*/ 67 w 79"/>
                <a:gd name="T11" fmla="*/ 10 h 77"/>
                <a:gd name="T12" fmla="*/ 72 w 79"/>
                <a:gd name="T13" fmla="*/ 17 h 77"/>
                <a:gd name="T14" fmla="*/ 75 w 79"/>
                <a:gd name="T15" fmla="*/ 24 h 77"/>
                <a:gd name="T16" fmla="*/ 77 w 79"/>
                <a:gd name="T17" fmla="*/ 32 h 77"/>
                <a:gd name="T18" fmla="*/ 79 w 79"/>
                <a:gd name="T19" fmla="*/ 39 h 77"/>
                <a:gd name="T20" fmla="*/ 79 w 79"/>
                <a:gd name="T21" fmla="*/ 39 h 77"/>
                <a:gd name="T22" fmla="*/ 77 w 79"/>
                <a:gd name="T23" fmla="*/ 46 h 77"/>
                <a:gd name="T24" fmla="*/ 75 w 79"/>
                <a:gd name="T25" fmla="*/ 53 h 77"/>
                <a:gd name="T26" fmla="*/ 72 w 79"/>
                <a:gd name="T27" fmla="*/ 60 h 77"/>
                <a:gd name="T28" fmla="*/ 67 w 79"/>
                <a:gd name="T29" fmla="*/ 65 h 77"/>
                <a:gd name="T30" fmla="*/ 60 w 79"/>
                <a:gd name="T31" fmla="*/ 70 h 77"/>
                <a:gd name="T32" fmla="*/ 55 w 79"/>
                <a:gd name="T33" fmla="*/ 75 h 77"/>
                <a:gd name="T34" fmla="*/ 48 w 79"/>
                <a:gd name="T35" fmla="*/ 77 h 77"/>
                <a:gd name="T36" fmla="*/ 39 w 79"/>
                <a:gd name="T37" fmla="*/ 77 h 77"/>
                <a:gd name="T38" fmla="*/ 39 w 79"/>
                <a:gd name="T39" fmla="*/ 77 h 77"/>
                <a:gd name="T40" fmla="*/ 31 w 79"/>
                <a:gd name="T41" fmla="*/ 77 h 77"/>
                <a:gd name="T42" fmla="*/ 24 w 79"/>
                <a:gd name="T43" fmla="*/ 75 h 77"/>
                <a:gd name="T44" fmla="*/ 17 w 79"/>
                <a:gd name="T45" fmla="*/ 70 h 77"/>
                <a:gd name="T46" fmla="*/ 12 w 79"/>
                <a:gd name="T47" fmla="*/ 65 h 77"/>
                <a:gd name="T48" fmla="*/ 7 w 79"/>
                <a:gd name="T49" fmla="*/ 60 h 77"/>
                <a:gd name="T50" fmla="*/ 3 w 79"/>
                <a:gd name="T51" fmla="*/ 53 h 77"/>
                <a:gd name="T52" fmla="*/ 3 w 79"/>
                <a:gd name="T53" fmla="*/ 46 h 77"/>
                <a:gd name="T54" fmla="*/ 0 w 79"/>
                <a:gd name="T55" fmla="*/ 39 h 77"/>
                <a:gd name="T56" fmla="*/ 0 w 79"/>
                <a:gd name="T57" fmla="*/ 39 h 77"/>
                <a:gd name="T58" fmla="*/ 3 w 79"/>
                <a:gd name="T59" fmla="*/ 32 h 77"/>
                <a:gd name="T60" fmla="*/ 3 w 79"/>
                <a:gd name="T61" fmla="*/ 24 h 77"/>
                <a:gd name="T62" fmla="*/ 7 w 79"/>
                <a:gd name="T63" fmla="*/ 17 h 77"/>
                <a:gd name="T64" fmla="*/ 12 w 79"/>
                <a:gd name="T65" fmla="*/ 10 h 77"/>
                <a:gd name="T66" fmla="*/ 17 w 79"/>
                <a:gd name="T67" fmla="*/ 5 h 77"/>
                <a:gd name="T68" fmla="*/ 24 w 79"/>
                <a:gd name="T69" fmla="*/ 3 h 77"/>
                <a:gd name="T70" fmla="*/ 31 w 79"/>
                <a:gd name="T71" fmla="*/ 0 h 77"/>
                <a:gd name="T72" fmla="*/ 39 w 79"/>
                <a:gd name="T73" fmla="*/ 0 h 77"/>
                <a:gd name="T74" fmla="*/ 39 w 79"/>
                <a:gd name="T7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9" h="77">
                  <a:moveTo>
                    <a:pt x="39" y="0"/>
                  </a:moveTo>
                  <a:lnTo>
                    <a:pt x="39" y="0"/>
                  </a:lnTo>
                  <a:lnTo>
                    <a:pt x="48" y="0"/>
                  </a:lnTo>
                  <a:lnTo>
                    <a:pt x="55" y="3"/>
                  </a:lnTo>
                  <a:lnTo>
                    <a:pt x="60" y="5"/>
                  </a:lnTo>
                  <a:lnTo>
                    <a:pt x="67" y="10"/>
                  </a:lnTo>
                  <a:lnTo>
                    <a:pt x="72" y="17"/>
                  </a:lnTo>
                  <a:lnTo>
                    <a:pt x="75" y="24"/>
                  </a:lnTo>
                  <a:lnTo>
                    <a:pt x="77" y="32"/>
                  </a:lnTo>
                  <a:lnTo>
                    <a:pt x="79" y="39"/>
                  </a:lnTo>
                  <a:lnTo>
                    <a:pt x="79" y="39"/>
                  </a:lnTo>
                  <a:lnTo>
                    <a:pt x="77" y="46"/>
                  </a:lnTo>
                  <a:lnTo>
                    <a:pt x="75" y="53"/>
                  </a:lnTo>
                  <a:lnTo>
                    <a:pt x="72" y="60"/>
                  </a:lnTo>
                  <a:lnTo>
                    <a:pt x="67" y="65"/>
                  </a:lnTo>
                  <a:lnTo>
                    <a:pt x="60" y="70"/>
                  </a:lnTo>
                  <a:lnTo>
                    <a:pt x="55" y="75"/>
                  </a:lnTo>
                  <a:lnTo>
                    <a:pt x="48" y="77"/>
                  </a:lnTo>
                  <a:lnTo>
                    <a:pt x="39" y="77"/>
                  </a:lnTo>
                  <a:lnTo>
                    <a:pt x="39" y="77"/>
                  </a:lnTo>
                  <a:lnTo>
                    <a:pt x="31" y="77"/>
                  </a:lnTo>
                  <a:lnTo>
                    <a:pt x="24" y="75"/>
                  </a:lnTo>
                  <a:lnTo>
                    <a:pt x="17" y="70"/>
                  </a:lnTo>
                  <a:lnTo>
                    <a:pt x="12" y="65"/>
                  </a:lnTo>
                  <a:lnTo>
                    <a:pt x="7" y="60"/>
                  </a:lnTo>
                  <a:lnTo>
                    <a:pt x="3" y="53"/>
                  </a:lnTo>
                  <a:lnTo>
                    <a:pt x="3" y="46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3" y="32"/>
                  </a:lnTo>
                  <a:lnTo>
                    <a:pt x="3" y="24"/>
                  </a:lnTo>
                  <a:lnTo>
                    <a:pt x="7" y="17"/>
                  </a:lnTo>
                  <a:lnTo>
                    <a:pt x="12" y="10"/>
                  </a:lnTo>
                  <a:lnTo>
                    <a:pt x="17" y="5"/>
                  </a:lnTo>
                  <a:lnTo>
                    <a:pt x="24" y="3"/>
                  </a:lnTo>
                  <a:lnTo>
                    <a:pt x="31" y="0"/>
                  </a:lnTo>
                  <a:lnTo>
                    <a:pt x="3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EBB9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6" name="Freeform 83"/>
            <p:cNvSpPr>
              <a:spLocks/>
            </p:cNvSpPr>
            <p:nvPr/>
          </p:nvSpPr>
          <p:spPr bwMode="auto">
            <a:xfrm>
              <a:off x="1188" y="3037"/>
              <a:ext cx="74" cy="77"/>
            </a:xfrm>
            <a:custGeom>
              <a:avLst/>
              <a:gdLst>
                <a:gd name="T0" fmla="*/ 36 w 74"/>
                <a:gd name="T1" fmla="*/ 0 h 77"/>
                <a:gd name="T2" fmla="*/ 36 w 74"/>
                <a:gd name="T3" fmla="*/ 0 h 77"/>
                <a:gd name="T4" fmla="*/ 45 w 74"/>
                <a:gd name="T5" fmla="*/ 0 h 77"/>
                <a:gd name="T6" fmla="*/ 52 w 74"/>
                <a:gd name="T7" fmla="*/ 3 h 77"/>
                <a:gd name="T8" fmla="*/ 62 w 74"/>
                <a:gd name="T9" fmla="*/ 12 h 77"/>
                <a:gd name="T10" fmla="*/ 72 w 74"/>
                <a:gd name="T11" fmla="*/ 24 h 77"/>
                <a:gd name="T12" fmla="*/ 74 w 74"/>
                <a:gd name="T13" fmla="*/ 32 h 77"/>
                <a:gd name="T14" fmla="*/ 74 w 74"/>
                <a:gd name="T15" fmla="*/ 39 h 77"/>
                <a:gd name="T16" fmla="*/ 74 w 74"/>
                <a:gd name="T17" fmla="*/ 39 h 77"/>
                <a:gd name="T18" fmla="*/ 74 w 74"/>
                <a:gd name="T19" fmla="*/ 46 h 77"/>
                <a:gd name="T20" fmla="*/ 72 w 74"/>
                <a:gd name="T21" fmla="*/ 53 h 77"/>
                <a:gd name="T22" fmla="*/ 62 w 74"/>
                <a:gd name="T23" fmla="*/ 65 h 77"/>
                <a:gd name="T24" fmla="*/ 52 w 74"/>
                <a:gd name="T25" fmla="*/ 72 h 77"/>
                <a:gd name="T26" fmla="*/ 45 w 74"/>
                <a:gd name="T27" fmla="*/ 75 h 77"/>
                <a:gd name="T28" fmla="*/ 36 w 74"/>
                <a:gd name="T29" fmla="*/ 77 h 77"/>
                <a:gd name="T30" fmla="*/ 36 w 74"/>
                <a:gd name="T31" fmla="*/ 77 h 77"/>
                <a:gd name="T32" fmla="*/ 28 w 74"/>
                <a:gd name="T33" fmla="*/ 75 h 77"/>
                <a:gd name="T34" fmla="*/ 21 w 74"/>
                <a:gd name="T35" fmla="*/ 72 h 77"/>
                <a:gd name="T36" fmla="*/ 9 w 74"/>
                <a:gd name="T37" fmla="*/ 65 h 77"/>
                <a:gd name="T38" fmla="*/ 2 w 74"/>
                <a:gd name="T39" fmla="*/ 53 h 77"/>
                <a:gd name="T40" fmla="*/ 0 w 74"/>
                <a:gd name="T41" fmla="*/ 46 h 77"/>
                <a:gd name="T42" fmla="*/ 0 w 74"/>
                <a:gd name="T43" fmla="*/ 39 h 77"/>
                <a:gd name="T44" fmla="*/ 0 w 74"/>
                <a:gd name="T45" fmla="*/ 39 h 77"/>
                <a:gd name="T46" fmla="*/ 0 w 74"/>
                <a:gd name="T47" fmla="*/ 32 h 77"/>
                <a:gd name="T48" fmla="*/ 2 w 74"/>
                <a:gd name="T49" fmla="*/ 24 h 77"/>
                <a:gd name="T50" fmla="*/ 9 w 74"/>
                <a:gd name="T51" fmla="*/ 12 h 77"/>
                <a:gd name="T52" fmla="*/ 21 w 74"/>
                <a:gd name="T53" fmla="*/ 3 h 77"/>
                <a:gd name="T54" fmla="*/ 28 w 74"/>
                <a:gd name="T55" fmla="*/ 0 h 77"/>
                <a:gd name="T56" fmla="*/ 36 w 74"/>
                <a:gd name="T57" fmla="*/ 0 h 77"/>
                <a:gd name="T58" fmla="*/ 36 w 74"/>
                <a:gd name="T59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4" h="77">
                  <a:moveTo>
                    <a:pt x="36" y="0"/>
                  </a:moveTo>
                  <a:lnTo>
                    <a:pt x="36" y="0"/>
                  </a:lnTo>
                  <a:lnTo>
                    <a:pt x="45" y="0"/>
                  </a:lnTo>
                  <a:lnTo>
                    <a:pt x="52" y="3"/>
                  </a:lnTo>
                  <a:lnTo>
                    <a:pt x="62" y="12"/>
                  </a:lnTo>
                  <a:lnTo>
                    <a:pt x="72" y="24"/>
                  </a:lnTo>
                  <a:lnTo>
                    <a:pt x="74" y="32"/>
                  </a:lnTo>
                  <a:lnTo>
                    <a:pt x="74" y="39"/>
                  </a:lnTo>
                  <a:lnTo>
                    <a:pt x="74" y="39"/>
                  </a:lnTo>
                  <a:lnTo>
                    <a:pt x="74" y="46"/>
                  </a:lnTo>
                  <a:lnTo>
                    <a:pt x="72" y="53"/>
                  </a:lnTo>
                  <a:lnTo>
                    <a:pt x="62" y="65"/>
                  </a:lnTo>
                  <a:lnTo>
                    <a:pt x="52" y="72"/>
                  </a:lnTo>
                  <a:lnTo>
                    <a:pt x="45" y="75"/>
                  </a:lnTo>
                  <a:lnTo>
                    <a:pt x="36" y="77"/>
                  </a:lnTo>
                  <a:lnTo>
                    <a:pt x="36" y="77"/>
                  </a:lnTo>
                  <a:lnTo>
                    <a:pt x="28" y="75"/>
                  </a:lnTo>
                  <a:lnTo>
                    <a:pt x="21" y="72"/>
                  </a:lnTo>
                  <a:lnTo>
                    <a:pt x="9" y="65"/>
                  </a:lnTo>
                  <a:lnTo>
                    <a:pt x="2" y="53"/>
                  </a:lnTo>
                  <a:lnTo>
                    <a:pt x="0" y="46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2"/>
                  </a:lnTo>
                  <a:lnTo>
                    <a:pt x="2" y="24"/>
                  </a:lnTo>
                  <a:lnTo>
                    <a:pt x="9" y="12"/>
                  </a:lnTo>
                  <a:lnTo>
                    <a:pt x="21" y="3"/>
                  </a:lnTo>
                  <a:lnTo>
                    <a:pt x="28" y="0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EBB8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7" name="Freeform 84"/>
            <p:cNvSpPr>
              <a:spLocks/>
            </p:cNvSpPr>
            <p:nvPr/>
          </p:nvSpPr>
          <p:spPr bwMode="auto">
            <a:xfrm>
              <a:off x="1188" y="3040"/>
              <a:ext cx="74" cy="72"/>
            </a:xfrm>
            <a:custGeom>
              <a:avLst/>
              <a:gdLst>
                <a:gd name="T0" fmla="*/ 36 w 74"/>
                <a:gd name="T1" fmla="*/ 0 h 72"/>
                <a:gd name="T2" fmla="*/ 36 w 74"/>
                <a:gd name="T3" fmla="*/ 0 h 72"/>
                <a:gd name="T4" fmla="*/ 43 w 74"/>
                <a:gd name="T5" fmla="*/ 0 h 72"/>
                <a:gd name="T6" fmla="*/ 50 w 74"/>
                <a:gd name="T7" fmla="*/ 2 h 72"/>
                <a:gd name="T8" fmla="*/ 62 w 74"/>
                <a:gd name="T9" fmla="*/ 9 h 72"/>
                <a:gd name="T10" fmla="*/ 69 w 74"/>
                <a:gd name="T11" fmla="*/ 21 h 72"/>
                <a:gd name="T12" fmla="*/ 72 w 74"/>
                <a:gd name="T13" fmla="*/ 29 h 72"/>
                <a:gd name="T14" fmla="*/ 74 w 74"/>
                <a:gd name="T15" fmla="*/ 36 h 72"/>
                <a:gd name="T16" fmla="*/ 74 w 74"/>
                <a:gd name="T17" fmla="*/ 36 h 72"/>
                <a:gd name="T18" fmla="*/ 72 w 74"/>
                <a:gd name="T19" fmla="*/ 43 h 72"/>
                <a:gd name="T20" fmla="*/ 69 w 74"/>
                <a:gd name="T21" fmla="*/ 50 h 72"/>
                <a:gd name="T22" fmla="*/ 62 w 74"/>
                <a:gd name="T23" fmla="*/ 62 h 72"/>
                <a:gd name="T24" fmla="*/ 50 w 74"/>
                <a:gd name="T25" fmla="*/ 69 h 72"/>
                <a:gd name="T26" fmla="*/ 43 w 74"/>
                <a:gd name="T27" fmla="*/ 72 h 72"/>
                <a:gd name="T28" fmla="*/ 36 w 74"/>
                <a:gd name="T29" fmla="*/ 72 h 72"/>
                <a:gd name="T30" fmla="*/ 36 w 74"/>
                <a:gd name="T31" fmla="*/ 72 h 72"/>
                <a:gd name="T32" fmla="*/ 28 w 74"/>
                <a:gd name="T33" fmla="*/ 72 h 72"/>
                <a:gd name="T34" fmla="*/ 21 w 74"/>
                <a:gd name="T35" fmla="*/ 69 h 72"/>
                <a:gd name="T36" fmla="*/ 12 w 74"/>
                <a:gd name="T37" fmla="*/ 62 h 72"/>
                <a:gd name="T38" fmla="*/ 2 w 74"/>
                <a:gd name="T39" fmla="*/ 50 h 72"/>
                <a:gd name="T40" fmla="*/ 2 w 74"/>
                <a:gd name="T41" fmla="*/ 43 h 72"/>
                <a:gd name="T42" fmla="*/ 0 w 74"/>
                <a:gd name="T43" fmla="*/ 36 h 72"/>
                <a:gd name="T44" fmla="*/ 0 w 74"/>
                <a:gd name="T45" fmla="*/ 36 h 72"/>
                <a:gd name="T46" fmla="*/ 2 w 74"/>
                <a:gd name="T47" fmla="*/ 29 h 72"/>
                <a:gd name="T48" fmla="*/ 2 w 74"/>
                <a:gd name="T49" fmla="*/ 21 h 72"/>
                <a:gd name="T50" fmla="*/ 12 w 74"/>
                <a:gd name="T51" fmla="*/ 9 h 72"/>
                <a:gd name="T52" fmla="*/ 21 w 74"/>
                <a:gd name="T53" fmla="*/ 2 h 72"/>
                <a:gd name="T54" fmla="*/ 28 w 74"/>
                <a:gd name="T55" fmla="*/ 0 h 72"/>
                <a:gd name="T56" fmla="*/ 36 w 74"/>
                <a:gd name="T57" fmla="*/ 0 h 72"/>
                <a:gd name="T58" fmla="*/ 36 w 74"/>
                <a:gd name="T59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4" h="72">
                  <a:moveTo>
                    <a:pt x="36" y="0"/>
                  </a:moveTo>
                  <a:lnTo>
                    <a:pt x="36" y="0"/>
                  </a:lnTo>
                  <a:lnTo>
                    <a:pt x="43" y="0"/>
                  </a:lnTo>
                  <a:lnTo>
                    <a:pt x="50" y="2"/>
                  </a:lnTo>
                  <a:lnTo>
                    <a:pt x="62" y="9"/>
                  </a:lnTo>
                  <a:lnTo>
                    <a:pt x="69" y="21"/>
                  </a:lnTo>
                  <a:lnTo>
                    <a:pt x="72" y="29"/>
                  </a:lnTo>
                  <a:lnTo>
                    <a:pt x="74" y="36"/>
                  </a:lnTo>
                  <a:lnTo>
                    <a:pt x="74" y="36"/>
                  </a:lnTo>
                  <a:lnTo>
                    <a:pt x="72" y="43"/>
                  </a:lnTo>
                  <a:lnTo>
                    <a:pt x="69" y="50"/>
                  </a:lnTo>
                  <a:lnTo>
                    <a:pt x="62" y="62"/>
                  </a:lnTo>
                  <a:lnTo>
                    <a:pt x="50" y="69"/>
                  </a:lnTo>
                  <a:lnTo>
                    <a:pt x="43" y="72"/>
                  </a:lnTo>
                  <a:lnTo>
                    <a:pt x="36" y="72"/>
                  </a:lnTo>
                  <a:lnTo>
                    <a:pt x="36" y="72"/>
                  </a:lnTo>
                  <a:lnTo>
                    <a:pt x="28" y="72"/>
                  </a:lnTo>
                  <a:lnTo>
                    <a:pt x="21" y="69"/>
                  </a:lnTo>
                  <a:lnTo>
                    <a:pt x="12" y="62"/>
                  </a:lnTo>
                  <a:lnTo>
                    <a:pt x="2" y="50"/>
                  </a:lnTo>
                  <a:lnTo>
                    <a:pt x="2" y="43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29"/>
                  </a:lnTo>
                  <a:lnTo>
                    <a:pt x="2" y="21"/>
                  </a:lnTo>
                  <a:lnTo>
                    <a:pt x="12" y="9"/>
                  </a:lnTo>
                  <a:lnTo>
                    <a:pt x="21" y="2"/>
                  </a:lnTo>
                  <a:lnTo>
                    <a:pt x="28" y="0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EAB7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8" name="Freeform 85"/>
            <p:cNvSpPr>
              <a:spLocks/>
            </p:cNvSpPr>
            <p:nvPr/>
          </p:nvSpPr>
          <p:spPr bwMode="auto">
            <a:xfrm>
              <a:off x="1190" y="3040"/>
              <a:ext cx="70" cy="72"/>
            </a:xfrm>
            <a:custGeom>
              <a:avLst/>
              <a:gdLst>
                <a:gd name="T0" fmla="*/ 34 w 70"/>
                <a:gd name="T1" fmla="*/ 0 h 72"/>
                <a:gd name="T2" fmla="*/ 34 w 70"/>
                <a:gd name="T3" fmla="*/ 0 h 72"/>
                <a:gd name="T4" fmla="*/ 41 w 70"/>
                <a:gd name="T5" fmla="*/ 0 h 72"/>
                <a:gd name="T6" fmla="*/ 48 w 70"/>
                <a:gd name="T7" fmla="*/ 2 h 72"/>
                <a:gd name="T8" fmla="*/ 60 w 70"/>
                <a:gd name="T9" fmla="*/ 9 h 72"/>
                <a:gd name="T10" fmla="*/ 67 w 70"/>
                <a:gd name="T11" fmla="*/ 21 h 72"/>
                <a:gd name="T12" fmla="*/ 70 w 70"/>
                <a:gd name="T13" fmla="*/ 29 h 72"/>
                <a:gd name="T14" fmla="*/ 70 w 70"/>
                <a:gd name="T15" fmla="*/ 36 h 72"/>
                <a:gd name="T16" fmla="*/ 70 w 70"/>
                <a:gd name="T17" fmla="*/ 36 h 72"/>
                <a:gd name="T18" fmla="*/ 70 w 70"/>
                <a:gd name="T19" fmla="*/ 43 h 72"/>
                <a:gd name="T20" fmla="*/ 67 w 70"/>
                <a:gd name="T21" fmla="*/ 50 h 72"/>
                <a:gd name="T22" fmla="*/ 60 w 70"/>
                <a:gd name="T23" fmla="*/ 60 h 72"/>
                <a:gd name="T24" fmla="*/ 48 w 70"/>
                <a:gd name="T25" fmla="*/ 67 h 72"/>
                <a:gd name="T26" fmla="*/ 41 w 70"/>
                <a:gd name="T27" fmla="*/ 69 h 72"/>
                <a:gd name="T28" fmla="*/ 34 w 70"/>
                <a:gd name="T29" fmla="*/ 72 h 72"/>
                <a:gd name="T30" fmla="*/ 34 w 70"/>
                <a:gd name="T31" fmla="*/ 72 h 72"/>
                <a:gd name="T32" fmla="*/ 26 w 70"/>
                <a:gd name="T33" fmla="*/ 69 h 72"/>
                <a:gd name="T34" fmla="*/ 22 w 70"/>
                <a:gd name="T35" fmla="*/ 67 h 72"/>
                <a:gd name="T36" fmla="*/ 10 w 70"/>
                <a:gd name="T37" fmla="*/ 60 h 72"/>
                <a:gd name="T38" fmla="*/ 2 w 70"/>
                <a:gd name="T39" fmla="*/ 50 h 72"/>
                <a:gd name="T40" fmla="*/ 0 w 70"/>
                <a:gd name="T41" fmla="*/ 43 h 72"/>
                <a:gd name="T42" fmla="*/ 0 w 70"/>
                <a:gd name="T43" fmla="*/ 36 h 72"/>
                <a:gd name="T44" fmla="*/ 0 w 70"/>
                <a:gd name="T45" fmla="*/ 36 h 72"/>
                <a:gd name="T46" fmla="*/ 0 w 70"/>
                <a:gd name="T47" fmla="*/ 29 h 72"/>
                <a:gd name="T48" fmla="*/ 2 w 70"/>
                <a:gd name="T49" fmla="*/ 21 h 72"/>
                <a:gd name="T50" fmla="*/ 10 w 70"/>
                <a:gd name="T51" fmla="*/ 9 h 72"/>
                <a:gd name="T52" fmla="*/ 22 w 70"/>
                <a:gd name="T53" fmla="*/ 2 h 72"/>
                <a:gd name="T54" fmla="*/ 26 w 70"/>
                <a:gd name="T55" fmla="*/ 0 h 72"/>
                <a:gd name="T56" fmla="*/ 34 w 70"/>
                <a:gd name="T57" fmla="*/ 0 h 72"/>
                <a:gd name="T58" fmla="*/ 34 w 70"/>
                <a:gd name="T59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0" h="72">
                  <a:moveTo>
                    <a:pt x="34" y="0"/>
                  </a:moveTo>
                  <a:lnTo>
                    <a:pt x="34" y="0"/>
                  </a:lnTo>
                  <a:lnTo>
                    <a:pt x="41" y="0"/>
                  </a:lnTo>
                  <a:lnTo>
                    <a:pt x="48" y="2"/>
                  </a:lnTo>
                  <a:lnTo>
                    <a:pt x="60" y="9"/>
                  </a:lnTo>
                  <a:lnTo>
                    <a:pt x="67" y="21"/>
                  </a:lnTo>
                  <a:lnTo>
                    <a:pt x="70" y="29"/>
                  </a:lnTo>
                  <a:lnTo>
                    <a:pt x="70" y="36"/>
                  </a:lnTo>
                  <a:lnTo>
                    <a:pt x="70" y="36"/>
                  </a:lnTo>
                  <a:lnTo>
                    <a:pt x="70" y="43"/>
                  </a:lnTo>
                  <a:lnTo>
                    <a:pt x="67" y="50"/>
                  </a:lnTo>
                  <a:lnTo>
                    <a:pt x="60" y="60"/>
                  </a:lnTo>
                  <a:lnTo>
                    <a:pt x="48" y="67"/>
                  </a:lnTo>
                  <a:lnTo>
                    <a:pt x="41" y="69"/>
                  </a:lnTo>
                  <a:lnTo>
                    <a:pt x="34" y="72"/>
                  </a:lnTo>
                  <a:lnTo>
                    <a:pt x="34" y="72"/>
                  </a:lnTo>
                  <a:lnTo>
                    <a:pt x="26" y="69"/>
                  </a:lnTo>
                  <a:lnTo>
                    <a:pt x="22" y="67"/>
                  </a:lnTo>
                  <a:lnTo>
                    <a:pt x="10" y="60"/>
                  </a:lnTo>
                  <a:lnTo>
                    <a:pt x="2" y="50"/>
                  </a:lnTo>
                  <a:lnTo>
                    <a:pt x="0" y="43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29"/>
                  </a:lnTo>
                  <a:lnTo>
                    <a:pt x="2" y="21"/>
                  </a:lnTo>
                  <a:lnTo>
                    <a:pt x="10" y="9"/>
                  </a:lnTo>
                  <a:lnTo>
                    <a:pt x="22" y="2"/>
                  </a:lnTo>
                  <a:lnTo>
                    <a:pt x="26" y="0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EAB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59" name="Freeform 86"/>
            <p:cNvSpPr>
              <a:spLocks/>
            </p:cNvSpPr>
            <p:nvPr/>
          </p:nvSpPr>
          <p:spPr bwMode="auto">
            <a:xfrm>
              <a:off x="1190" y="3042"/>
              <a:ext cx="70" cy="67"/>
            </a:xfrm>
            <a:custGeom>
              <a:avLst/>
              <a:gdLst>
                <a:gd name="T0" fmla="*/ 34 w 70"/>
                <a:gd name="T1" fmla="*/ 0 h 67"/>
                <a:gd name="T2" fmla="*/ 34 w 70"/>
                <a:gd name="T3" fmla="*/ 0 h 67"/>
                <a:gd name="T4" fmla="*/ 48 w 70"/>
                <a:gd name="T5" fmla="*/ 3 h 67"/>
                <a:gd name="T6" fmla="*/ 58 w 70"/>
                <a:gd name="T7" fmla="*/ 10 h 67"/>
                <a:gd name="T8" fmla="*/ 65 w 70"/>
                <a:gd name="T9" fmla="*/ 19 h 67"/>
                <a:gd name="T10" fmla="*/ 70 w 70"/>
                <a:gd name="T11" fmla="*/ 34 h 67"/>
                <a:gd name="T12" fmla="*/ 70 w 70"/>
                <a:gd name="T13" fmla="*/ 34 h 67"/>
                <a:gd name="T14" fmla="*/ 65 w 70"/>
                <a:gd name="T15" fmla="*/ 46 h 67"/>
                <a:gd name="T16" fmla="*/ 58 w 70"/>
                <a:gd name="T17" fmla="*/ 58 h 67"/>
                <a:gd name="T18" fmla="*/ 48 w 70"/>
                <a:gd name="T19" fmla="*/ 65 h 67"/>
                <a:gd name="T20" fmla="*/ 34 w 70"/>
                <a:gd name="T21" fmla="*/ 67 h 67"/>
                <a:gd name="T22" fmla="*/ 34 w 70"/>
                <a:gd name="T23" fmla="*/ 67 h 67"/>
                <a:gd name="T24" fmla="*/ 22 w 70"/>
                <a:gd name="T25" fmla="*/ 65 h 67"/>
                <a:gd name="T26" fmla="*/ 10 w 70"/>
                <a:gd name="T27" fmla="*/ 58 h 67"/>
                <a:gd name="T28" fmla="*/ 2 w 70"/>
                <a:gd name="T29" fmla="*/ 46 h 67"/>
                <a:gd name="T30" fmla="*/ 0 w 70"/>
                <a:gd name="T31" fmla="*/ 34 h 67"/>
                <a:gd name="T32" fmla="*/ 0 w 70"/>
                <a:gd name="T33" fmla="*/ 34 h 67"/>
                <a:gd name="T34" fmla="*/ 2 w 70"/>
                <a:gd name="T35" fmla="*/ 19 h 67"/>
                <a:gd name="T36" fmla="*/ 10 w 70"/>
                <a:gd name="T37" fmla="*/ 10 h 67"/>
                <a:gd name="T38" fmla="*/ 22 w 70"/>
                <a:gd name="T39" fmla="*/ 3 h 67"/>
                <a:gd name="T40" fmla="*/ 34 w 70"/>
                <a:gd name="T41" fmla="*/ 0 h 67"/>
                <a:gd name="T42" fmla="*/ 34 w 70"/>
                <a:gd name="T4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0" h="67">
                  <a:moveTo>
                    <a:pt x="34" y="0"/>
                  </a:moveTo>
                  <a:lnTo>
                    <a:pt x="34" y="0"/>
                  </a:lnTo>
                  <a:lnTo>
                    <a:pt x="48" y="3"/>
                  </a:lnTo>
                  <a:lnTo>
                    <a:pt x="58" y="10"/>
                  </a:lnTo>
                  <a:lnTo>
                    <a:pt x="65" y="19"/>
                  </a:lnTo>
                  <a:lnTo>
                    <a:pt x="70" y="34"/>
                  </a:lnTo>
                  <a:lnTo>
                    <a:pt x="70" y="34"/>
                  </a:lnTo>
                  <a:lnTo>
                    <a:pt x="65" y="46"/>
                  </a:lnTo>
                  <a:lnTo>
                    <a:pt x="58" y="58"/>
                  </a:lnTo>
                  <a:lnTo>
                    <a:pt x="48" y="65"/>
                  </a:lnTo>
                  <a:lnTo>
                    <a:pt x="34" y="67"/>
                  </a:lnTo>
                  <a:lnTo>
                    <a:pt x="34" y="67"/>
                  </a:lnTo>
                  <a:lnTo>
                    <a:pt x="22" y="65"/>
                  </a:lnTo>
                  <a:lnTo>
                    <a:pt x="10" y="58"/>
                  </a:lnTo>
                  <a:lnTo>
                    <a:pt x="2" y="4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19"/>
                  </a:lnTo>
                  <a:lnTo>
                    <a:pt x="10" y="10"/>
                  </a:lnTo>
                  <a:lnTo>
                    <a:pt x="22" y="3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EAB5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60" name="Freeform 87"/>
            <p:cNvSpPr>
              <a:spLocks/>
            </p:cNvSpPr>
            <p:nvPr/>
          </p:nvSpPr>
          <p:spPr bwMode="auto">
            <a:xfrm>
              <a:off x="1192" y="3042"/>
              <a:ext cx="65" cy="67"/>
            </a:xfrm>
            <a:custGeom>
              <a:avLst/>
              <a:gdLst>
                <a:gd name="T0" fmla="*/ 32 w 65"/>
                <a:gd name="T1" fmla="*/ 0 h 67"/>
                <a:gd name="T2" fmla="*/ 32 w 65"/>
                <a:gd name="T3" fmla="*/ 0 h 67"/>
                <a:gd name="T4" fmla="*/ 46 w 65"/>
                <a:gd name="T5" fmla="*/ 3 h 67"/>
                <a:gd name="T6" fmla="*/ 56 w 65"/>
                <a:gd name="T7" fmla="*/ 10 h 67"/>
                <a:gd name="T8" fmla="*/ 63 w 65"/>
                <a:gd name="T9" fmla="*/ 22 h 67"/>
                <a:gd name="T10" fmla="*/ 65 w 65"/>
                <a:gd name="T11" fmla="*/ 34 h 67"/>
                <a:gd name="T12" fmla="*/ 65 w 65"/>
                <a:gd name="T13" fmla="*/ 34 h 67"/>
                <a:gd name="T14" fmla="*/ 63 w 65"/>
                <a:gd name="T15" fmla="*/ 46 h 67"/>
                <a:gd name="T16" fmla="*/ 56 w 65"/>
                <a:gd name="T17" fmla="*/ 58 h 67"/>
                <a:gd name="T18" fmla="*/ 46 w 65"/>
                <a:gd name="T19" fmla="*/ 63 h 67"/>
                <a:gd name="T20" fmla="*/ 32 w 65"/>
                <a:gd name="T21" fmla="*/ 67 h 67"/>
                <a:gd name="T22" fmla="*/ 32 w 65"/>
                <a:gd name="T23" fmla="*/ 67 h 67"/>
                <a:gd name="T24" fmla="*/ 20 w 65"/>
                <a:gd name="T25" fmla="*/ 63 h 67"/>
                <a:gd name="T26" fmla="*/ 10 w 65"/>
                <a:gd name="T27" fmla="*/ 58 h 67"/>
                <a:gd name="T28" fmla="*/ 3 w 65"/>
                <a:gd name="T29" fmla="*/ 46 h 67"/>
                <a:gd name="T30" fmla="*/ 0 w 65"/>
                <a:gd name="T31" fmla="*/ 34 h 67"/>
                <a:gd name="T32" fmla="*/ 0 w 65"/>
                <a:gd name="T33" fmla="*/ 34 h 67"/>
                <a:gd name="T34" fmla="*/ 3 w 65"/>
                <a:gd name="T35" fmla="*/ 22 h 67"/>
                <a:gd name="T36" fmla="*/ 10 w 65"/>
                <a:gd name="T37" fmla="*/ 10 h 67"/>
                <a:gd name="T38" fmla="*/ 20 w 65"/>
                <a:gd name="T39" fmla="*/ 3 h 67"/>
                <a:gd name="T40" fmla="*/ 32 w 65"/>
                <a:gd name="T41" fmla="*/ 0 h 67"/>
                <a:gd name="T42" fmla="*/ 32 w 65"/>
                <a:gd name="T4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5" h="67">
                  <a:moveTo>
                    <a:pt x="32" y="0"/>
                  </a:moveTo>
                  <a:lnTo>
                    <a:pt x="32" y="0"/>
                  </a:lnTo>
                  <a:lnTo>
                    <a:pt x="46" y="3"/>
                  </a:lnTo>
                  <a:lnTo>
                    <a:pt x="56" y="10"/>
                  </a:lnTo>
                  <a:lnTo>
                    <a:pt x="63" y="22"/>
                  </a:lnTo>
                  <a:lnTo>
                    <a:pt x="65" y="34"/>
                  </a:lnTo>
                  <a:lnTo>
                    <a:pt x="65" y="34"/>
                  </a:lnTo>
                  <a:lnTo>
                    <a:pt x="63" y="46"/>
                  </a:lnTo>
                  <a:lnTo>
                    <a:pt x="56" y="58"/>
                  </a:lnTo>
                  <a:lnTo>
                    <a:pt x="46" y="63"/>
                  </a:lnTo>
                  <a:lnTo>
                    <a:pt x="32" y="67"/>
                  </a:lnTo>
                  <a:lnTo>
                    <a:pt x="32" y="67"/>
                  </a:lnTo>
                  <a:lnTo>
                    <a:pt x="20" y="63"/>
                  </a:lnTo>
                  <a:lnTo>
                    <a:pt x="10" y="58"/>
                  </a:lnTo>
                  <a:lnTo>
                    <a:pt x="3" y="46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3" y="22"/>
                  </a:lnTo>
                  <a:lnTo>
                    <a:pt x="10" y="10"/>
                  </a:lnTo>
                  <a:lnTo>
                    <a:pt x="20" y="3"/>
                  </a:lnTo>
                  <a:lnTo>
                    <a:pt x="32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EAB3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61" name="Freeform 88"/>
            <p:cNvSpPr>
              <a:spLocks/>
            </p:cNvSpPr>
            <p:nvPr/>
          </p:nvSpPr>
          <p:spPr bwMode="auto">
            <a:xfrm>
              <a:off x="1192" y="3045"/>
              <a:ext cx="65" cy="62"/>
            </a:xfrm>
            <a:custGeom>
              <a:avLst/>
              <a:gdLst>
                <a:gd name="T0" fmla="*/ 32 w 65"/>
                <a:gd name="T1" fmla="*/ 0 h 62"/>
                <a:gd name="T2" fmla="*/ 32 w 65"/>
                <a:gd name="T3" fmla="*/ 0 h 62"/>
                <a:gd name="T4" fmla="*/ 46 w 65"/>
                <a:gd name="T5" fmla="*/ 2 h 62"/>
                <a:gd name="T6" fmla="*/ 56 w 65"/>
                <a:gd name="T7" fmla="*/ 9 h 62"/>
                <a:gd name="T8" fmla="*/ 63 w 65"/>
                <a:gd name="T9" fmla="*/ 19 h 62"/>
                <a:gd name="T10" fmla="*/ 65 w 65"/>
                <a:gd name="T11" fmla="*/ 31 h 62"/>
                <a:gd name="T12" fmla="*/ 65 w 65"/>
                <a:gd name="T13" fmla="*/ 31 h 62"/>
                <a:gd name="T14" fmla="*/ 63 w 65"/>
                <a:gd name="T15" fmla="*/ 43 h 62"/>
                <a:gd name="T16" fmla="*/ 56 w 65"/>
                <a:gd name="T17" fmla="*/ 52 h 62"/>
                <a:gd name="T18" fmla="*/ 46 w 65"/>
                <a:gd name="T19" fmla="*/ 60 h 62"/>
                <a:gd name="T20" fmla="*/ 32 w 65"/>
                <a:gd name="T21" fmla="*/ 62 h 62"/>
                <a:gd name="T22" fmla="*/ 32 w 65"/>
                <a:gd name="T23" fmla="*/ 62 h 62"/>
                <a:gd name="T24" fmla="*/ 20 w 65"/>
                <a:gd name="T25" fmla="*/ 60 h 62"/>
                <a:gd name="T26" fmla="*/ 10 w 65"/>
                <a:gd name="T27" fmla="*/ 52 h 62"/>
                <a:gd name="T28" fmla="*/ 3 w 65"/>
                <a:gd name="T29" fmla="*/ 43 h 62"/>
                <a:gd name="T30" fmla="*/ 0 w 65"/>
                <a:gd name="T31" fmla="*/ 31 h 62"/>
                <a:gd name="T32" fmla="*/ 0 w 65"/>
                <a:gd name="T33" fmla="*/ 31 h 62"/>
                <a:gd name="T34" fmla="*/ 3 w 65"/>
                <a:gd name="T35" fmla="*/ 19 h 62"/>
                <a:gd name="T36" fmla="*/ 10 w 65"/>
                <a:gd name="T37" fmla="*/ 9 h 62"/>
                <a:gd name="T38" fmla="*/ 20 w 65"/>
                <a:gd name="T39" fmla="*/ 2 h 62"/>
                <a:gd name="T40" fmla="*/ 32 w 65"/>
                <a:gd name="T41" fmla="*/ 0 h 62"/>
                <a:gd name="T42" fmla="*/ 32 w 65"/>
                <a:gd name="T43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5" h="62">
                  <a:moveTo>
                    <a:pt x="32" y="0"/>
                  </a:moveTo>
                  <a:lnTo>
                    <a:pt x="32" y="0"/>
                  </a:lnTo>
                  <a:lnTo>
                    <a:pt x="46" y="2"/>
                  </a:lnTo>
                  <a:lnTo>
                    <a:pt x="56" y="9"/>
                  </a:lnTo>
                  <a:lnTo>
                    <a:pt x="63" y="19"/>
                  </a:lnTo>
                  <a:lnTo>
                    <a:pt x="65" y="31"/>
                  </a:lnTo>
                  <a:lnTo>
                    <a:pt x="65" y="31"/>
                  </a:lnTo>
                  <a:lnTo>
                    <a:pt x="63" y="43"/>
                  </a:lnTo>
                  <a:lnTo>
                    <a:pt x="56" y="52"/>
                  </a:lnTo>
                  <a:lnTo>
                    <a:pt x="46" y="60"/>
                  </a:lnTo>
                  <a:lnTo>
                    <a:pt x="32" y="62"/>
                  </a:lnTo>
                  <a:lnTo>
                    <a:pt x="32" y="62"/>
                  </a:lnTo>
                  <a:lnTo>
                    <a:pt x="20" y="60"/>
                  </a:lnTo>
                  <a:lnTo>
                    <a:pt x="10" y="52"/>
                  </a:lnTo>
                  <a:lnTo>
                    <a:pt x="3" y="43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3" y="19"/>
                  </a:lnTo>
                  <a:lnTo>
                    <a:pt x="10" y="9"/>
                  </a:lnTo>
                  <a:lnTo>
                    <a:pt x="20" y="2"/>
                  </a:lnTo>
                  <a:lnTo>
                    <a:pt x="32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EAB2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62" name="Freeform 89"/>
            <p:cNvSpPr>
              <a:spLocks/>
            </p:cNvSpPr>
            <p:nvPr/>
          </p:nvSpPr>
          <p:spPr bwMode="auto">
            <a:xfrm>
              <a:off x="1195" y="3045"/>
              <a:ext cx="60" cy="62"/>
            </a:xfrm>
            <a:custGeom>
              <a:avLst/>
              <a:gdLst>
                <a:gd name="T0" fmla="*/ 29 w 60"/>
                <a:gd name="T1" fmla="*/ 0 h 62"/>
                <a:gd name="T2" fmla="*/ 29 w 60"/>
                <a:gd name="T3" fmla="*/ 0 h 62"/>
                <a:gd name="T4" fmla="*/ 41 w 60"/>
                <a:gd name="T5" fmla="*/ 2 h 62"/>
                <a:gd name="T6" fmla="*/ 50 w 60"/>
                <a:gd name="T7" fmla="*/ 9 h 62"/>
                <a:gd name="T8" fmla="*/ 57 w 60"/>
                <a:gd name="T9" fmla="*/ 19 h 62"/>
                <a:gd name="T10" fmla="*/ 60 w 60"/>
                <a:gd name="T11" fmla="*/ 31 h 62"/>
                <a:gd name="T12" fmla="*/ 60 w 60"/>
                <a:gd name="T13" fmla="*/ 31 h 62"/>
                <a:gd name="T14" fmla="*/ 57 w 60"/>
                <a:gd name="T15" fmla="*/ 43 h 62"/>
                <a:gd name="T16" fmla="*/ 50 w 60"/>
                <a:gd name="T17" fmla="*/ 52 h 62"/>
                <a:gd name="T18" fmla="*/ 41 w 60"/>
                <a:gd name="T19" fmla="*/ 60 h 62"/>
                <a:gd name="T20" fmla="*/ 29 w 60"/>
                <a:gd name="T21" fmla="*/ 62 h 62"/>
                <a:gd name="T22" fmla="*/ 29 w 60"/>
                <a:gd name="T23" fmla="*/ 62 h 62"/>
                <a:gd name="T24" fmla="*/ 17 w 60"/>
                <a:gd name="T25" fmla="*/ 60 h 62"/>
                <a:gd name="T26" fmla="*/ 7 w 60"/>
                <a:gd name="T27" fmla="*/ 52 h 62"/>
                <a:gd name="T28" fmla="*/ 2 w 60"/>
                <a:gd name="T29" fmla="*/ 43 h 62"/>
                <a:gd name="T30" fmla="*/ 0 w 60"/>
                <a:gd name="T31" fmla="*/ 31 h 62"/>
                <a:gd name="T32" fmla="*/ 0 w 60"/>
                <a:gd name="T33" fmla="*/ 31 h 62"/>
                <a:gd name="T34" fmla="*/ 2 w 60"/>
                <a:gd name="T35" fmla="*/ 19 h 62"/>
                <a:gd name="T36" fmla="*/ 7 w 60"/>
                <a:gd name="T37" fmla="*/ 9 h 62"/>
                <a:gd name="T38" fmla="*/ 17 w 60"/>
                <a:gd name="T39" fmla="*/ 2 h 62"/>
                <a:gd name="T40" fmla="*/ 29 w 60"/>
                <a:gd name="T41" fmla="*/ 0 h 62"/>
                <a:gd name="T42" fmla="*/ 29 w 60"/>
                <a:gd name="T43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0" h="62">
                  <a:moveTo>
                    <a:pt x="29" y="0"/>
                  </a:moveTo>
                  <a:lnTo>
                    <a:pt x="29" y="0"/>
                  </a:lnTo>
                  <a:lnTo>
                    <a:pt x="41" y="2"/>
                  </a:lnTo>
                  <a:lnTo>
                    <a:pt x="50" y="9"/>
                  </a:lnTo>
                  <a:lnTo>
                    <a:pt x="57" y="19"/>
                  </a:lnTo>
                  <a:lnTo>
                    <a:pt x="60" y="31"/>
                  </a:lnTo>
                  <a:lnTo>
                    <a:pt x="60" y="31"/>
                  </a:lnTo>
                  <a:lnTo>
                    <a:pt x="57" y="43"/>
                  </a:lnTo>
                  <a:lnTo>
                    <a:pt x="50" y="52"/>
                  </a:lnTo>
                  <a:lnTo>
                    <a:pt x="41" y="60"/>
                  </a:lnTo>
                  <a:lnTo>
                    <a:pt x="29" y="62"/>
                  </a:lnTo>
                  <a:lnTo>
                    <a:pt x="29" y="62"/>
                  </a:lnTo>
                  <a:lnTo>
                    <a:pt x="17" y="60"/>
                  </a:lnTo>
                  <a:lnTo>
                    <a:pt x="7" y="52"/>
                  </a:lnTo>
                  <a:lnTo>
                    <a:pt x="2" y="43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2" y="19"/>
                  </a:lnTo>
                  <a:lnTo>
                    <a:pt x="7" y="9"/>
                  </a:lnTo>
                  <a:lnTo>
                    <a:pt x="17" y="2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EAB0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63" name="Freeform 90"/>
            <p:cNvSpPr>
              <a:spLocks/>
            </p:cNvSpPr>
            <p:nvPr/>
          </p:nvSpPr>
          <p:spPr bwMode="auto">
            <a:xfrm>
              <a:off x="1195" y="3047"/>
              <a:ext cx="60" cy="58"/>
            </a:xfrm>
            <a:custGeom>
              <a:avLst/>
              <a:gdLst>
                <a:gd name="T0" fmla="*/ 29 w 60"/>
                <a:gd name="T1" fmla="*/ 0 h 58"/>
                <a:gd name="T2" fmla="*/ 29 w 60"/>
                <a:gd name="T3" fmla="*/ 0 h 58"/>
                <a:gd name="T4" fmla="*/ 41 w 60"/>
                <a:gd name="T5" fmla="*/ 2 h 58"/>
                <a:gd name="T6" fmla="*/ 50 w 60"/>
                <a:gd name="T7" fmla="*/ 7 h 58"/>
                <a:gd name="T8" fmla="*/ 57 w 60"/>
                <a:gd name="T9" fmla="*/ 17 h 58"/>
                <a:gd name="T10" fmla="*/ 60 w 60"/>
                <a:gd name="T11" fmla="*/ 29 h 58"/>
                <a:gd name="T12" fmla="*/ 60 w 60"/>
                <a:gd name="T13" fmla="*/ 29 h 58"/>
                <a:gd name="T14" fmla="*/ 57 w 60"/>
                <a:gd name="T15" fmla="*/ 41 h 58"/>
                <a:gd name="T16" fmla="*/ 50 w 60"/>
                <a:gd name="T17" fmla="*/ 48 h 58"/>
                <a:gd name="T18" fmla="*/ 41 w 60"/>
                <a:gd name="T19" fmla="*/ 55 h 58"/>
                <a:gd name="T20" fmla="*/ 29 w 60"/>
                <a:gd name="T21" fmla="*/ 58 h 58"/>
                <a:gd name="T22" fmla="*/ 29 w 60"/>
                <a:gd name="T23" fmla="*/ 58 h 58"/>
                <a:gd name="T24" fmla="*/ 19 w 60"/>
                <a:gd name="T25" fmla="*/ 55 h 58"/>
                <a:gd name="T26" fmla="*/ 9 w 60"/>
                <a:gd name="T27" fmla="*/ 48 h 58"/>
                <a:gd name="T28" fmla="*/ 2 w 60"/>
                <a:gd name="T29" fmla="*/ 41 h 58"/>
                <a:gd name="T30" fmla="*/ 0 w 60"/>
                <a:gd name="T31" fmla="*/ 29 h 58"/>
                <a:gd name="T32" fmla="*/ 0 w 60"/>
                <a:gd name="T33" fmla="*/ 29 h 58"/>
                <a:gd name="T34" fmla="*/ 2 w 60"/>
                <a:gd name="T35" fmla="*/ 17 h 58"/>
                <a:gd name="T36" fmla="*/ 9 w 60"/>
                <a:gd name="T37" fmla="*/ 7 h 58"/>
                <a:gd name="T38" fmla="*/ 19 w 60"/>
                <a:gd name="T39" fmla="*/ 2 h 58"/>
                <a:gd name="T40" fmla="*/ 29 w 60"/>
                <a:gd name="T41" fmla="*/ 0 h 58"/>
                <a:gd name="T42" fmla="*/ 29 w 60"/>
                <a:gd name="T43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0" h="58">
                  <a:moveTo>
                    <a:pt x="29" y="0"/>
                  </a:moveTo>
                  <a:lnTo>
                    <a:pt x="29" y="0"/>
                  </a:lnTo>
                  <a:lnTo>
                    <a:pt x="41" y="2"/>
                  </a:lnTo>
                  <a:lnTo>
                    <a:pt x="50" y="7"/>
                  </a:lnTo>
                  <a:lnTo>
                    <a:pt x="57" y="17"/>
                  </a:lnTo>
                  <a:lnTo>
                    <a:pt x="60" y="29"/>
                  </a:lnTo>
                  <a:lnTo>
                    <a:pt x="60" y="29"/>
                  </a:lnTo>
                  <a:lnTo>
                    <a:pt x="57" y="41"/>
                  </a:lnTo>
                  <a:lnTo>
                    <a:pt x="50" y="48"/>
                  </a:lnTo>
                  <a:lnTo>
                    <a:pt x="41" y="55"/>
                  </a:lnTo>
                  <a:lnTo>
                    <a:pt x="29" y="58"/>
                  </a:lnTo>
                  <a:lnTo>
                    <a:pt x="29" y="58"/>
                  </a:lnTo>
                  <a:lnTo>
                    <a:pt x="19" y="55"/>
                  </a:lnTo>
                  <a:lnTo>
                    <a:pt x="9" y="48"/>
                  </a:lnTo>
                  <a:lnTo>
                    <a:pt x="2" y="41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2" y="17"/>
                  </a:lnTo>
                  <a:lnTo>
                    <a:pt x="9" y="7"/>
                  </a:lnTo>
                  <a:lnTo>
                    <a:pt x="19" y="2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EAA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64" name="Freeform 91"/>
            <p:cNvSpPr>
              <a:spLocks/>
            </p:cNvSpPr>
            <p:nvPr/>
          </p:nvSpPr>
          <p:spPr bwMode="auto">
            <a:xfrm>
              <a:off x="1197" y="3047"/>
              <a:ext cx="55" cy="55"/>
            </a:xfrm>
            <a:custGeom>
              <a:avLst/>
              <a:gdLst>
                <a:gd name="T0" fmla="*/ 27 w 55"/>
                <a:gd name="T1" fmla="*/ 0 h 55"/>
                <a:gd name="T2" fmla="*/ 27 w 55"/>
                <a:gd name="T3" fmla="*/ 0 h 55"/>
                <a:gd name="T4" fmla="*/ 39 w 55"/>
                <a:gd name="T5" fmla="*/ 2 h 55"/>
                <a:gd name="T6" fmla="*/ 48 w 55"/>
                <a:gd name="T7" fmla="*/ 10 h 55"/>
                <a:gd name="T8" fmla="*/ 53 w 55"/>
                <a:gd name="T9" fmla="*/ 17 h 55"/>
                <a:gd name="T10" fmla="*/ 55 w 55"/>
                <a:gd name="T11" fmla="*/ 29 h 55"/>
                <a:gd name="T12" fmla="*/ 55 w 55"/>
                <a:gd name="T13" fmla="*/ 29 h 55"/>
                <a:gd name="T14" fmla="*/ 53 w 55"/>
                <a:gd name="T15" fmla="*/ 38 h 55"/>
                <a:gd name="T16" fmla="*/ 48 w 55"/>
                <a:gd name="T17" fmla="*/ 48 h 55"/>
                <a:gd name="T18" fmla="*/ 39 w 55"/>
                <a:gd name="T19" fmla="*/ 55 h 55"/>
                <a:gd name="T20" fmla="*/ 27 w 55"/>
                <a:gd name="T21" fmla="*/ 55 h 55"/>
                <a:gd name="T22" fmla="*/ 27 w 55"/>
                <a:gd name="T23" fmla="*/ 55 h 55"/>
                <a:gd name="T24" fmla="*/ 17 w 55"/>
                <a:gd name="T25" fmla="*/ 55 h 55"/>
                <a:gd name="T26" fmla="*/ 7 w 55"/>
                <a:gd name="T27" fmla="*/ 48 h 55"/>
                <a:gd name="T28" fmla="*/ 3 w 55"/>
                <a:gd name="T29" fmla="*/ 38 h 55"/>
                <a:gd name="T30" fmla="*/ 0 w 55"/>
                <a:gd name="T31" fmla="*/ 29 h 55"/>
                <a:gd name="T32" fmla="*/ 0 w 55"/>
                <a:gd name="T33" fmla="*/ 29 h 55"/>
                <a:gd name="T34" fmla="*/ 3 w 55"/>
                <a:gd name="T35" fmla="*/ 17 h 55"/>
                <a:gd name="T36" fmla="*/ 7 w 55"/>
                <a:gd name="T37" fmla="*/ 10 h 55"/>
                <a:gd name="T38" fmla="*/ 17 w 55"/>
                <a:gd name="T39" fmla="*/ 2 h 55"/>
                <a:gd name="T40" fmla="*/ 27 w 55"/>
                <a:gd name="T41" fmla="*/ 0 h 55"/>
                <a:gd name="T42" fmla="*/ 27 w 55"/>
                <a:gd name="T4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" h="55">
                  <a:moveTo>
                    <a:pt x="27" y="0"/>
                  </a:moveTo>
                  <a:lnTo>
                    <a:pt x="27" y="0"/>
                  </a:lnTo>
                  <a:lnTo>
                    <a:pt x="39" y="2"/>
                  </a:lnTo>
                  <a:lnTo>
                    <a:pt x="48" y="10"/>
                  </a:lnTo>
                  <a:lnTo>
                    <a:pt x="53" y="17"/>
                  </a:lnTo>
                  <a:lnTo>
                    <a:pt x="55" y="29"/>
                  </a:lnTo>
                  <a:lnTo>
                    <a:pt x="55" y="29"/>
                  </a:lnTo>
                  <a:lnTo>
                    <a:pt x="53" y="38"/>
                  </a:lnTo>
                  <a:lnTo>
                    <a:pt x="48" y="48"/>
                  </a:lnTo>
                  <a:lnTo>
                    <a:pt x="39" y="55"/>
                  </a:lnTo>
                  <a:lnTo>
                    <a:pt x="27" y="55"/>
                  </a:lnTo>
                  <a:lnTo>
                    <a:pt x="27" y="55"/>
                  </a:lnTo>
                  <a:lnTo>
                    <a:pt x="17" y="55"/>
                  </a:lnTo>
                  <a:lnTo>
                    <a:pt x="7" y="48"/>
                  </a:lnTo>
                  <a:lnTo>
                    <a:pt x="3" y="38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3" y="17"/>
                  </a:lnTo>
                  <a:lnTo>
                    <a:pt x="7" y="10"/>
                  </a:lnTo>
                  <a:lnTo>
                    <a:pt x="17" y="2"/>
                  </a:lnTo>
                  <a:lnTo>
                    <a:pt x="27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E9AE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65" name="Freeform 92"/>
            <p:cNvSpPr>
              <a:spLocks/>
            </p:cNvSpPr>
            <p:nvPr/>
          </p:nvSpPr>
          <p:spPr bwMode="auto">
            <a:xfrm>
              <a:off x="1197" y="3049"/>
              <a:ext cx="55" cy="53"/>
            </a:xfrm>
            <a:custGeom>
              <a:avLst/>
              <a:gdLst>
                <a:gd name="T0" fmla="*/ 27 w 55"/>
                <a:gd name="T1" fmla="*/ 0 h 53"/>
                <a:gd name="T2" fmla="*/ 27 w 55"/>
                <a:gd name="T3" fmla="*/ 0 h 53"/>
                <a:gd name="T4" fmla="*/ 39 w 55"/>
                <a:gd name="T5" fmla="*/ 3 h 53"/>
                <a:gd name="T6" fmla="*/ 46 w 55"/>
                <a:gd name="T7" fmla="*/ 8 h 53"/>
                <a:gd name="T8" fmla="*/ 53 w 55"/>
                <a:gd name="T9" fmla="*/ 17 h 53"/>
                <a:gd name="T10" fmla="*/ 55 w 55"/>
                <a:gd name="T11" fmla="*/ 27 h 53"/>
                <a:gd name="T12" fmla="*/ 55 w 55"/>
                <a:gd name="T13" fmla="*/ 27 h 53"/>
                <a:gd name="T14" fmla="*/ 53 w 55"/>
                <a:gd name="T15" fmla="*/ 36 h 53"/>
                <a:gd name="T16" fmla="*/ 46 w 55"/>
                <a:gd name="T17" fmla="*/ 46 h 53"/>
                <a:gd name="T18" fmla="*/ 39 w 55"/>
                <a:gd name="T19" fmla="*/ 51 h 53"/>
                <a:gd name="T20" fmla="*/ 27 w 55"/>
                <a:gd name="T21" fmla="*/ 53 h 53"/>
                <a:gd name="T22" fmla="*/ 27 w 55"/>
                <a:gd name="T23" fmla="*/ 53 h 53"/>
                <a:gd name="T24" fmla="*/ 17 w 55"/>
                <a:gd name="T25" fmla="*/ 51 h 53"/>
                <a:gd name="T26" fmla="*/ 10 w 55"/>
                <a:gd name="T27" fmla="*/ 46 h 53"/>
                <a:gd name="T28" fmla="*/ 3 w 55"/>
                <a:gd name="T29" fmla="*/ 36 h 53"/>
                <a:gd name="T30" fmla="*/ 0 w 55"/>
                <a:gd name="T31" fmla="*/ 27 h 53"/>
                <a:gd name="T32" fmla="*/ 0 w 55"/>
                <a:gd name="T33" fmla="*/ 27 h 53"/>
                <a:gd name="T34" fmla="*/ 3 w 55"/>
                <a:gd name="T35" fmla="*/ 17 h 53"/>
                <a:gd name="T36" fmla="*/ 10 w 55"/>
                <a:gd name="T37" fmla="*/ 8 h 53"/>
                <a:gd name="T38" fmla="*/ 17 w 55"/>
                <a:gd name="T39" fmla="*/ 3 h 53"/>
                <a:gd name="T40" fmla="*/ 27 w 55"/>
                <a:gd name="T41" fmla="*/ 0 h 53"/>
                <a:gd name="T42" fmla="*/ 27 w 55"/>
                <a:gd name="T43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" h="53">
                  <a:moveTo>
                    <a:pt x="27" y="0"/>
                  </a:moveTo>
                  <a:lnTo>
                    <a:pt x="27" y="0"/>
                  </a:lnTo>
                  <a:lnTo>
                    <a:pt x="39" y="3"/>
                  </a:lnTo>
                  <a:lnTo>
                    <a:pt x="46" y="8"/>
                  </a:lnTo>
                  <a:lnTo>
                    <a:pt x="53" y="17"/>
                  </a:lnTo>
                  <a:lnTo>
                    <a:pt x="55" y="27"/>
                  </a:lnTo>
                  <a:lnTo>
                    <a:pt x="55" y="27"/>
                  </a:lnTo>
                  <a:lnTo>
                    <a:pt x="53" y="36"/>
                  </a:lnTo>
                  <a:lnTo>
                    <a:pt x="46" y="46"/>
                  </a:lnTo>
                  <a:lnTo>
                    <a:pt x="39" y="51"/>
                  </a:lnTo>
                  <a:lnTo>
                    <a:pt x="27" y="53"/>
                  </a:lnTo>
                  <a:lnTo>
                    <a:pt x="27" y="53"/>
                  </a:lnTo>
                  <a:lnTo>
                    <a:pt x="17" y="51"/>
                  </a:lnTo>
                  <a:lnTo>
                    <a:pt x="10" y="46"/>
                  </a:lnTo>
                  <a:lnTo>
                    <a:pt x="3" y="36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3" y="17"/>
                  </a:lnTo>
                  <a:lnTo>
                    <a:pt x="10" y="8"/>
                  </a:lnTo>
                  <a:lnTo>
                    <a:pt x="17" y="3"/>
                  </a:lnTo>
                  <a:lnTo>
                    <a:pt x="27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E9A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66" name="Freeform 93"/>
            <p:cNvSpPr>
              <a:spLocks/>
            </p:cNvSpPr>
            <p:nvPr/>
          </p:nvSpPr>
          <p:spPr bwMode="auto">
            <a:xfrm>
              <a:off x="1200" y="3049"/>
              <a:ext cx="50" cy="51"/>
            </a:xfrm>
            <a:custGeom>
              <a:avLst/>
              <a:gdLst>
                <a:gd name="T0" fmla="*/ 24 w 50"/>
                <a:gd name="T1" fmla="*/ 0 h 51"/>
                <a:gd name="T2" fmla="*/ 24 w 50"/>
                <a:gd name="T3" fmla="*/ 0 h 51"/>
                <a:gd name="T4" fmla="*/ 36 w 50"/>
                <a:gd name="T5" fmla="*/ 3 h 51"/>
                <a:gd name="T6" fmla="*/ 43 w 50"/>
                <a:gd name="T7" fmla="*/ 8 h 51"/>
                <a:gd name="T8" fmla="*/ 48 w 50"/>
                <a:gd name="T9" fmla="*/ 17 h 51"/>
                <a:gd name="T10" fmla="*/ 50 w 50"/>
                <a:gd name="T11" fmla="*/ 27 h 51"/>
                <a:gd name="T12" fmla="*/ 50 w 50"/>
                <a:gd name="T13" fmla="*/ 27 h 51"/>
                <a:gd name="T14" fmla="*/ 48 w 50"/>
                <a:gd name="T15" fmla="*/ 36 h 51"/>
                <a:gd name="T16" fmla="*/ 43 w 50"/>
                <a:gd name="T17" fmla="*/ 44 h 51"/>
                <a:gd name="T18" fmla="*/ 36 w 50"/>
                <a:gd name="T19" fmla="*/ 51 h 51"/>
                <a:gd name="T20" fmla="*/ 24 w 50"/>
                <a:gd name="T21" fmla="*/ 51 h 51"/>
                <a:gd name="T22" fmla="*/ 24 w 50"/>
                <a:gd name="T23" fmla="*/ 51 h 51"/>
                <a:gd name="T24" fmla="*/ 14 w 50"/>
                <a:gd name="T25" fmla="*/ 51 h 51"/>
                <a:gd name="T26" fmla="*/ 7 w 50"/>
                <a:gd name="T27" fmla="*/ 44 h 51"/>
                <a:gd name="T28" fmla="*/ 2 w 50"/>
                <a:gd name="T29" fmla="*/ 36 h 51"/>
                <a:gd name="T30" fmla="*/ 0 w 50"/>
                <a:gd name="T31" fmla="*/ 27 h 51"/>
                <a:gd name="T32" fmla="*/ 0 w 50"/>
                <a:gd name="T33" fmla="*/ 27 h 51"/>
                <a:gd name="T34" fmla="*/ 2 w 50"/>
                <a:gd name="T35" fmla="*/ 17 h 51"/>
                <a:gd name="T36" fmla="*/ 7 w 50"/>
                <a:gd name="T37" fmla="*/ 8 h 51"/>
                <a:gd name="T38" fmla="*/ 14 w 50"/>
                <a:gd name="T39" fmla="*/ 3 h 51"/>
                <a:gd name="T40" fmla="*/ 24 w 50"/>
                <a:gd name="T41" fmla="*/ 0 h 51"/>
                <a:gd name="T42" fmla="*/ 24 w 50"/>
                <a:gd name="T43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0" h="51">
                  <a:moveTo>
                    <a:pt x="24" y="0"/>
                  </a:moveTo>
                  <a:lnTo>
                    <a:pt x="24" y="0"/>
                  </a:lnTo>
                  <a:lnTo>
                    <a:pt x="36" y="3"/>
                  </a:lnTo>
                  <a:lnTo>
                    <a:pt x="43" y="8"/>
                  </a:lnTo>
                  <a:lnTo>
                    <a:pt x="48" y="17"/>
                  </a:lnTo>
                  <a:lnTo>
                    <a:pt x="50" y="27"/>
                  </a:lnTo>
                  <a:lnTo>
                    <a:pt x="50" y="27"/>
                  </a:lnTo>
                  <a:lnTo>
                    <a:pt x="48" y="36"/>
                  </a:lnTo>
                  <a:lnTo>
                    <a:pt x="43" y="44"/>
                  </a:lnTo>
                  <a:lnTo>
                    <a:pt x="36" y="51"/>
                  </a:lnTo>
                  <a:lnTo>
                    <a:pt x="24" y="51"/>
                  </a:lnTo>
                  <a:lnTo>
                    <a:pt x="24" y="51"/>
                  </a:lnTo>
                  <a:lnTo>
                    <a:pt x="14" y="51"/>
                  </a:lnTo>
                  <a:lnTo>
                    <a:pt x="7" y="44"/>
                  </a:lnTo>
                  <a:lnTo>
                    <a:pt x="2" y="36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2" y="17"/>
                  </a:lnTo>
                  <a:lnTo>
                    <a:pt x="7" y="8"/>
                  </a:lnTo>
                  <a:lnTo>
                    <a:pt x="14" y="3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E9A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67" name="Freeform 94"/>
            <p:cNvSpPr>
              <a:spLocks/>
            </p:cNvSpPr>
            <p:nvPr/>
          </p:nvSpPr>
          <p:spPr bwMode="auto">
            <a:xfrm>
              <a:off x="1200" y="3052"/>
              <a:ext cx="50" cy="48"/>
            </a:xfrm>
            <a:custGeom>
              <a:avLst/>
              <a:gdLst>
                <a:gd name="T0" fmla="*/ 24 w 50"/>
                <a:gd name="T1" fmla="*/ 0 h 48"/>
                <a:gd name="T2" fmla="*/ 24 w 50"/>
                <a:gd name="T3" fmla="*/ 0 h 48"/>
                <a:gd name="T4" fmla="*/ 33 w 50"/>
                <a:gd name="T5" fmla="*/ 2 h 48"/>
                <a:gd name="T6" fmla="*/ 43 w 50"/>
                <a:gd name="T7" fmla="*/ 7 h 48"/>
                <a:gd name="T8" fmla="*/ 48 w 50"/>
                <a:gd name="T9" fmla="*/ 14 h 48"/>
                <a:gd name="T10" fmla="*/ 50 w 50"/>
                <a:gd name="T11" fmla="*/ 24 h 48"/>
                <a:gd name="T12" fmla="*/ 50 w 50"/>
                <a:gd name="T13" fmla="*/ 24 h 48"/>
                <a:gd name="T14" fmla="*/ 48 w 50"/>
                <a:gd name="T15" fmla="*/ 33 h 48"/>
                <a:gd name="T16" fmla="*/ 43 w 50"/>
                <a:gd name="T17" fmla="*/ 41 h 48"/>
                <a:gd name="T18" fmla="*/ 33 w 50"/>
                <a:gd name="T19" fmla="*/ 45 h 48"/>
                <a:gd name="T20" fmla="*/ 24 w 50"/>
                <a:gd name="T21" fmla="*/ 48 h 48"/>
                <a:gd name="T22" fmla="*/ 24 w 50"/>
                <a:gd name="T23" fmla="*/ 48 h 48"/>
                <a:gd name="T24" fmla="*/ 14 w 50"/>
                <a:gd name="T25" fmla="*/ 45 h 48"/>
                <a:gd name="T26" fmla="*/ 7 w 50"/>
                <a:gd name="T27" fmla="*/ 41 h 48"/>
                <a:gd name="T28" fmla="*/ 2 w 50"/>
                <a:gd name="T29" fmla="*/ 33 h 48"/>
                <a:gd name="T30" fmla="*/ 0 w 50"/>
                <a:gd name="T31" fmla="*/ 24 h 48"/>
                <a:gd name="T32" fmla="*/ 0 w 50"/>
                <a:gd name="T33" fmla="*/ 24 h 48"/>
                <a:gd name="T34" fmla="*/ 2 w 50"/>
                <a:gd name="T35" fmla="*/ 14 h 48"/>
                <a:gd name="T36" fmla="*/ 7 w 50"/>
                <a:gd name="T37" fmla="*/ 7 h 48"/>
                <a:gd name="T38" fmla="*/ 14 w 50"/>
                <a:gd name="T39" fmla="*/ 2 h 48"/>
                <a:gd name="T40" fmla="*/ 24 w 50"/>
                <a:gd name="T41" fmla="*/ 0 h 48"/>
                <a:gd name="T42" fmla="*/ 24 w 50"/>
                <a:gd name="T4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0" h="48">
                  <a:moveTo>
                    <a:pt x="24" y="0"/>
                  </a:moveTo>
                  <a:lnTo>
                    <a:pt x="24" y="0"/>
                  </a:lnTo>
                  <a:lnTo>
                    <a:pt x="33" y="2"/>
                  </a:lnTo>
                  <a:lnTo>
                    <a:pt x="43" y="7"/>
                  </a:lnTo>
                  <a:lnTo>
                    <a:pt x="48" y="14"/>
                  </a:lnTo>
                  <a:lnTo>
                    <a:pt x="50" y="24"/>
                  </a:lnTo>
                  <a:lnTo>
                    <a:pt x="50" y="24"/>
                  </a:lnTo>
                  <a:lnTo>
                    <a:pt x="48" y="33"/>
                  </a:lnTo>
                  <a:lnTo>
                    <a:pt x="43" y="41"/>
                  </a:lnTo>
                  <a:lnTo>
                    <a:pt x="33" y="45"/>
                  </a:lnTo>
                  <a:lnTo>
                    <a:pt x="24" y="48"/>
                  </a:lnTo>
                  <a:lnTo>
                    <a:pt x="24" y="48"/>
                  </a:lnTo>
                  <a:lnTo>
                    <a:pt x="14" y="45"/>
                  </a:lnTo>
                  <a:lnTo>
                    <a:pt x="7" y="41"/>
                  </a:lnTo>
                  <a:lnTo>
                    <a:pt x="2" y="33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7" y="7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E9AA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68" name="Freeform 95"/>
            <p:cNvSpPr>
              <a:spLocks/>
            </p:cNvSpPr>
            <p:nvPr/>
          </p:nvSpPr>
          <p:spPr bwMode="auto">
            <a:xfrm>
              <a:off x="1202" y="3052"/>
              <a:ext cx="46" cy="45"/>
            </a:xfrm>
            <a:custGeom>
              <a:avLst/>
              <a:gdLst>
                <a:gd name="T0" fmla="*/ 22 w 46"/>
                <a:gd name="T1" fmla="*/ 0 h 45"/>
                <a:gd name="T2" fmla="*/ 22 w 46"/>
                <a:gd name="T3" fmla="*/ 0 h 45"/>
                <a:gd name="T4" fmla="*/ 31 w 46"/>
                <a:gd name="T5" fmla="*/ 2 h 45"/>
                <a:gd name="T6" fmla="*/ 38 w 46"/>
                <a:gd name="T7" fmla="*/ 7 h 45"/>
                <a:gd name="T8" fmla="*/ 43 w 46"/>
                <a:gd name="T9" fmla="*/ 14 h 45"/>
                <a:gd name="T10" fmla="*/ 46 w 46"/>
                <a:gd name="T11" fmla="*/ 24 h 45"/>
                <a:gd name="T12" fmla="*/ 46 w 46"/>
                <a:gd name="T13" fmla="*/ 24 h 45"/>
                <a:gd name="T14" fmla="*/ 43 w 46"/>
                <a:gd name="T15" fmla="*/ 33 h 45"/>
                <a:gd name="T16" fmla="*/ 38 w 46"/>
                <a:gd name="T17" fmla="*/ 41 h 45"/>
                <a:gd name="T18" fmla="*/ 31 w 46"/>
                <a:gd name="T19" fmla="*/ 45 h 45"/>
                <a:gd name="T20" fmla="*/ 22 w 46"/>
                <a:gd name="T21" fmla="*/ 45 h 45"/>
                <a:gd name="T22" fmla="*/ 22 w 46"/>
                <a:gd name="T23" fmla="*/ 45 h 45"/>
                <a:gd name="T24" fmla="*/ 14 w 46"/>
                <a:gd name="T25" fmla="*/ 45 h 45"/>
                <a:gd name="T26" fmla="*/ 7 w 46"/>
                <a:gd name="T27" fmla="*/ 41 h 45"/>
                <a:gd name="T28" fmla="*/ 2 w 46"/>
                <a:gd name="T29" fmla="*/ 33 h 45"/>
                <a:gd name="T30" fmla="*/ 0 w 46"/>
                <a:gd name="T31" fmla="*/ 24 h 45"/>
                <a:gd name="T32" fmla="*/ 0 w 46"/>
                <a:gd name="T33" fmla="*/ 24 h 45"/>
                <a:gd name="T34" fmla="*/ 2 w 46"/>
                <a:gd name="T35" fmla="*/ 14 h 45"/>
                <a:gd name="T36" fmla="*/ 7 w 46"/>
                <a:gd name="T37" fmla="*/ 7 h 45"/>
                <a:gd name="T38" fmla="*/ 14 w 46"/>
                <a:gd name="T39" fmla="*/ 2 h 45"/>
                <a:gd name="T40" fmla="*/ 22 w 46"/>
                <a:gd name="T41" fmla="*/ 0 h 45"/>
                <a:gd name="T42" fmla="*/ 22 w 46"/>
                <a:gd name="T4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6" h="45">
                  <a:moveTo>
                    <a:pt x="22" y="0"/>
                  </a:moveTo>
                  <a:lnTo>
                    <a:pt x="22" y="0"/>
                  </a:lnTo>
                  <a:lnTo>
                    <a:pt x="31" y="2"/>
                  </a:lnTo>
                  <a:lnTo>
                    <a:pt x="38" y="7"/>
                  </a:lnTo>
                  <a:lnTo>
                    <a:pt x="43" y="14"/>
                  </a:lnTo>
                  <a:lnTo>
                    <a:pt x="46" y="24"/>
                  </a:lnTo>
                  <a:lnTo>
                    <a:pt x="46" y="24"/>
                  </a:lnTo>
                  <a:lnTo>
                    <a:pt x="43" y="33"/>
                  </a:lnTo>
                  <a:lnTo>
                    <a:pt x="38" y="41"/>
                  </a:lnTo>
                  <a:lnTo>
                    <a:pt x="31" y="45"/>
                  </a:lnTo>
                  <a:lnTo>
                    <a:pt x="22" y="45"/>
                  </a:lnTo>
                  <a:lnTo>
                    <a:pt x="22" y="45"/>
                  </a:lnTo>
                  <a:lnTo>
                    <a:pt x="14" y="45"/>
                  </a:lnTo>
                  <a:lnTo>
                    <a:pt x="7" y="41"/>
                  </a:lnTo>
                  <a:lnTo>
                    <a:pt x="2" y="33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7" y="7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E9A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69" name="Freeform 96"/>
            <p:cNvSpPr>
              <a:spLocks/>
            </p:cNvSpPr>
            <p:nvPr/>
          </p:nvSpPr>
          <p:spPr bwMode="auto">
            <a:xfrm>
              <a:off x="1202" y="3054"/>
              <a:ext cx="43" cy="43"/>
            </a:xfrm>
            <a:custGeom>
              <a:avLst/>
              <a:gdLst>
                <a:gd name="T0" fmla="*/ 43 w 43"/>
                <a:gd name="T1" fmla="*/ 22 h 43"/>
                <a:gd name="T2" fmla="*/ 43 w 43"/>
                <a:gd name="T3" fmla="*/ 22 h 43"/>
                <a:gd name="T4" fmla="*/ 43 w 43"/>
                <a:gd name="T5" fmla="*/ 29 h 43"/>
                <a:gd name="T6" fmla="*/ 38 w 43"/>
                <a:gd name="T7" fmla="*/ 36 h 43"/>
                <a:gd name="T8" fmla="*/ 31 w 43"/>
                <a:gd name="T9" fmla="*/ 41 h 43"/>
                <a:gd name="T10" fmla="*/ 22 w 43"/>
                <a:gd name="T11" fmla="*/ 43 h 43"/>
                <a:gd name="T12" fmla="*/ 22 w 43"/>
                <a:gd name="T13" fmla="*/ 43 h 43"/>
                <a:gd name="T14" fmla="*/ 14 w 43"/>
                <a:gd name="T15" fmla="*/ 41 h 43"/>
                <a:gd name="T16" fmla="*/ 7 w 43"/>
                <a:gd name="T17" fmla="*/ 36 h 43"/>
                <a:gd name="T18" fmla="*/ 2 w 43"/>
                <a:gd name="T19" fmla="*/ 29 h 43"/>
                <a:gd name="T20" fmla="*/ 0 w 43"/>
                <a:gd name="T21" fmla="*/ 22 h 43"/>
                <a:gd name="T22" fmla="*/ 0 w 43"/>
                <a:gd name="T23" fmla="*/ 22 h 43"/>
                <a:gd name="T24" fmla="*/ 2 w 43"/>
                <a:gd name="T25" fmla="*/ 12 h 43"/>
                <a:gd name="T26" fmla="*/ 7 w 43"/>
                <a:gd name="T27" fmla="*/ 5 h 43"/>
                <a:gd name="T28" fmla="*/ 14 w 43"/>
                <a:gd name="T29" fmla="*/ 0 h 43"/>
                <a:gd name="T30" fmla="*/ 22 w 43"/>
                <a:gd name="T31" fmla="*/ 0 h 43"/>
                <a:gd name="T32" fmla="*/ 22 w 43"/>
                <a:gd name="T33" fmla="*/ 0 h 43"/>
                <a:gd name="T34" fmla="*/ 31 w 43"/>
                <a:gd name="T35" fmla="*/ 0 h 43"/>
                <a:gd name="T36" fmla="*/ 38 w 43"/>
                <a:gd name="T37" fmla="*/ 5 h 43"/>
                <a:gd name="T38" fmla="*/ 43 w 43"/>
                <a:gd name="T39" fmla="*/ 12 h 43"/>
                <a:gd name="T40" fmla="*/ 43 w 43"/>
                <a:gd name="T41" fmla="*/ 22 h 43"/>
                <a:gd name="T42" fmla="*/ 43 w 43"/>
                <a:gd name="T43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3" h="43">
                  <a:moveTo>
                    <a:pt x="43" y="22"/>
                  </a:moveTo>
                  <a:lnTo>
                    <a:pt x="43" y="22"/>
                  </a:lnTo>
                  <a:lnTo>
                    <a:pt x="43" y="29"/>
                  </a:lnTo>
                  <a:lnTo>
                    <a:pt x="38" y="36"/>
                  </a:lnTo>
                  <a:lnTo>
                    <a:pt x="31" y="41"/>
                  </a:lnTo>
                  <a:lnTo>
                    <a:pt x="22" y="43"/>
                  </a:lnTo>
                  <a:lnTo>
                    <a:pt x="22" y="43"/>
                  </a:lnTo>
                  <a:lnTo>
                    <a:pt x="14" y="41"/>
                  </a:lnTo>
                  <a:lnTo>
                    <a:pt x="7" y="36"/>
                  </a:lnTo>
                  <a:lnTo>
                    <a:pt x="2" y="29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7" y="5"/>
                  </a:lnTo>
                  <a:lnTo>
                    <a:pt x="14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1" y="0"/>
                  </a:lnTo>
                  <a:lnTo>
                    <a:pt x="38" y="5"/>
                  </a:lnTo>
                  <a:lnTo>
                    <a:pt x="43" y="12"/>
                  </a:lnTo>
                  <a:lnTo>
                    <a:pt x="43" y="22"/>
                  </a:lnTo>
                  <a:lnTo>
                    <a:pt x="43" y="22"/>
                  </a:lnTo>
                  <a:close/>
                </a:path>
              </a:pathLst>
            </a:custGeom>
            <a:solidFill>
              <a:srgbClr val="E9A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0" name="Freeform 97"/>
            <p:cNvSpPr>
              <a:spLocks/>
            </p:cNvSpPr>
            <p:nvPr/>
          </p:nvSpPr>
          <p:spPr bwMode="auto">
            <a:xfrm>
              <a:off x="914" y="2958"/>
              <a:ext cx="48" cy="72"/>
            </a:xfrm>
            <a:custGeom>
              <a:avLst/>
              <a:gdLst>
                <a:gd name="T0" fmla="*/ 22 w 48"/>
                <a:gd name="T1" fmla="*/ 3 h 72"/>
                <a:gd name="T2" fmla="*/ 15 w 48"/>
                <a:gd name="T3" fmla="*/ 10 h 72"/>
                <a:gd name="T4" fmla="*/ 15 w 48"/>
                <a:gd name="T5" fmla="*/ 10 h 72"/>
                <a:gd name="T6" fmla="*/ 8 w 48"/>
                <a:gd name="T7" fmla="*/ 24 h 72"/>
                <a:gd name="T8" fmla="*/ 5 w 48"/>
                <a:gd name="T9" fmla="*/ 39 h 72"/>
                <a:gd name="T10" fmla="*/ 0 w 48"/>
                <a:gd name="T11" fmla="*/ 63 h 72"/>
                <a:gd name="T12" fmla="*/ 0 w 48"/>
                <a:gd name="T13" fmla="*/ 63 h 72"/>
                <a:gd name="T14" fmla="*/ 0 w 48"/>
                <a:gd name="T15" fmla="*/ 65 h 72"/>
                <a:gd name="T16" fmla="*/ 3 w 48"/>
                <a:gd name="T17" fmla="*/ 67 h 72"/>
                <a:gd name="T18" fmla="*/ 3 w 48"/>
                <a:gd name="T19" fmla="*/ 67 h 72"/>
                <a:gd name="T20" fmla="*/ 8 w 48"/>
                <a:gd name="T21" fmla="*/ 70 h 72"/>
                <a:gd name="T22" fmla="*/ 15 w 48"/>
                <a:gd name="T23" fmla="*/ 72 h 72"/>
                <a:gd name="T24" fmla="*/ 29 w 48"/>
                <a:gd name="T25" fmla="*/ 70 h 72"/>
                <a:gd name="T26" fmla="*/ 31 w 48"/>
                <a:gd name="T27" fmla="*/ 70 h 72"/>
                <a:gd name="T28" fmla="*/ 31 w 48"/>
                <a:gd name="T29" fmla="*/ 70 h 72"/>
                <a:gd name="T30" fmla="*/ 43 w 48"/>
                <a:gd name="T31" fmla="*/ 67 h 72"/>
                <a:gd name="T32" fmla="*/ 48 w 48"/>
                <a:gd name="T33" fmla="*/ 63 h 72"/>
                <a:gd name="T34" fmla="*/ 48 w 48"/>
                <a:gd name="T35" fmla="*/ 63 h 72"/>
                <a:gd name="T36" fmla="*/ 48 w 48"/>
                <a:gd name="T37" fmla="*/ 55 h 72"/>
                <a:gd name="T38" fmla="*/ 46 w 48"/>
                <a:gd name="T39" fmla="*/ 46 h 72"/>
                <a:gd name="T40" fmla="*/ 43 w 48"/>
                <a:gd name="T41" fmla="*/ 39 h 72"/>
                <a:gd name="T42" fmla="*/ 39 w 48"/>
                <a:gd name="T43" fmla="*/ 24 h 72"/>
                <a:gd name="T44" fmla="*/ 34 w 48"/>
                <a:gd name="T45" fmla="*/ 7 h 72"/>
                <a:gd name="T46" fmla="*/ 34 w 48"/>
                <a:gd name="T47" fmla="*/ 7 h 72"/>
                <a:gd name="T48" fmla="*/ 31 w 48"/>
                <a:gd name="T49" fmla="*/ 3 h 72"/>
                <a:gd name="T50" fmla="*/ 29 w 48"/>
                <a:gd name="T51" fmla="*/ 0 h 72"/>
                <a:gd name="T52" fmla="*/ 29 w 48"/>
                <a:gd name="T53" fmla="*/ 0 h 72"/>
                <a:gd name="T54" fmla="*/ 27 w 48"/>
                <a:gd name="T55" fmla="*/ 0 h 72"/>
                <a:gd name="T56" fmla="*/ 22 w 48"/>
                <a:gd name="T57" fmla="*/ 3 h 72"/>
                <a:gd name="T58" fmla="*/ 22 w 48"/>
                <a:gd name="T59" fmla="*/ 3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8" h="72">
                  <a:moveTo>
                    <a:pt x="22" y="3"/>
                  </a:moveTo>
                  <a:lnTo>
                    <a:pt x="15" y="10"/>
                  </a:lnTo>
                  <a:lnTo>
                    <a:pt x="15" y="10"/>
                  </a:lnTo>
                  <a:lnTo>
                    <a:pt x="8" y="24"/>
                  </a:lnTo>
                  <a:lnTo>
                    <a:pt x="5" y="39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5"/>
                  </a:lnTo>
                  <a:lnTo>
                    <a:pt x="3" y="67"/>
                  </a:lnTo>
                  <a:lnTo>
                    <a:pt x="3" y="67"/>
                  </a:lnTo>
                  <a:lnTo>
                    <a:pt x="8" y="70"/>
                  </a:lnTo>
                  <a:lnTo>
                    <a:pt x="15" y="72"/>
                  </a:lnTo>
                  <a:lnTo>
                    <a:pt x="29" y="70"/>
                  </a:lnTo>
                  <a:lnTo>
                    <a:pt x="31" y="70"/>
                  </a:lnTo>
                  <a:lnTo>
                    <a:pt x="31" y="70"/>
                  </a:lnTo>
                  <a:lnTo>
                    <a:pt x="43" y="67"/>
                  </a:lnTo>
                  <a:lnTo>
                    <a:pt x="48" y="63"/>
                  </a:lnTo>
                  <a:lnTo>
                    <a:pt x="48" y="63"/>
                  </a:lnTo>
                  <a:lnTo>
                    <a:pt x="48" y="55"/>
                  </a:lnTo>
                  <a:lnTo>
                    <a:pt x="46" y="46"/>
                  </a:lnTo>
                  <a:lnTo>
                    <a:pt x="43" y="39"/>
                  </a:lnTo>
                  <a:lnTo>
                    <a:pt x="39" y="24"/>
                  </a:lnTo>
                  <a:lnTo>
                    <a:pt x="34" y="7"/>
                  </a:lnTo>
                  <a:lnTo>
                    <a:pt x="34" y="7"/>
                  </a:lnTo>
                  <a:lnTo>
                    <a:pt x="31" y="3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7" y="0"/>
                  </a:lnTo>
                  <a:lnTo>
                    <a:pt x="22" y="3"/>
                  </a:lnTo>
                  <a:lnTo>
                    <a:pt x="22" y="3"/>
                  </a:lnTo>
                  <a:close/>
                </a:path>
              </a:pathLst>
            </a:custGeom>
            <a:solidFill>
              <a:srgbClr val="ECC8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1" name="Freeform 98"/>
            <p:cNvSpPr>
              <a:spLocks/>
            </p:cNvSpPr>
            <p:nvPr/>
          </p:nvSpPr>
          <p:spPr bwMode="auto">
            <a:xfrm>
              <a:off x="917" y="2961"/>
              <a:ext cx="45" cy="67"/>
            </a:xfrm>
            <a:custGeom>
              <a:avLst/>
              <a:gdLst>
                <a:gd name="T0" fmla="*/ 0 w 45"/>
                <a:gd name="T1" fmla="*/ 57 h 67"/>
                <a:gd name="T2" fmla="*/ 0 w 45"/>
                <a:gd name="T3" fmla="*/ 57 h 67"/>
                <a:gd name="T4" fmla="*/ 0 w 45"/>
                <a:gd name="T5" fmla="*/ 62 h 67"/>
                <a:gd name="T6" fmla="*/ 0 w 45"/>
                <a:gd name="T7" fmla="*/ 64 h 67"/>
                <a:gd name="T8" fmla="*/ 0 w 45"/>
                <a:gd name="T9" fmla="*/ 64 h 67"/>
                <a:gd name="T10" fmla="*/ 7 w 45"/>
                <a:gd name="T11" fmla="*/ 67 h 67"/>
                <a:gd name="T12" fmla="*/ 12 w 45"/>
                <a:gd name="T13" fmla="*/ 67 h 67"/>
                <a:gd name="T14" fmla="*/ 26 w 45"/>
                <a:gd name="T15" fmla="*/ 67 h 67"/>
                <a:gd name="T16" fmla="*/ 28 w 45"/>
                <a:gd name="T17" fmla="*/ 67 h 67"/>
                <a:gd name="T18" fmla="*/ 28 w 45"/>
                <a:gd name="T19" fmla="*/ 67 h 67"/>
                <a:gd name="T20" fmla="*/ 38 w 45"/>
                <a:gd name="T21" fmla="*/ 64 h 67"/>
                <a:gd name="T22" fmla="*/ 45 w 45"/>
                <a:gd name="T23" fmla="*/ 60 h 67"/>
                <a:gd name="T24" fmla="*/ 45 w 45"/>
                <a:gd name="T25" fmla="*/ 60 h 67"/>
                <a:gd name="T26" fmla="*/ 45 w 45"/>
                <a:gd name="T27" fmla="*/ 52 h 67"/>
                <a:gd name="T28" fmla="*/ 43 w 45"/>
                <a:gd name="T29" fmla="*/ 43 h 67"/>
                <a:gd name="T30" fmla="*/ 38 w 45"/>
                <a:gd name="T31" fmla="*/ 36 h 67"/>
                <a:gd name="T32" fmla="*/ 36 w 45"/>
                <a:gd name="T33" fmla="*/ 21 h 67"/>
                <a:gd name="T34" fmla="*/ 31 w 45"/>
                <a:gd name="T35" fmla="*/ 4 h 67"/>
                <a:gd name="T36" fmla="*/ 31 w 45"/>
                <a:gd name="T37" fmla="*/ 4 h 67"/>
                <a:gd name="T38" fmla="*/ 28 w 45"/>
                <a:gd name="T39" fmla="*/ 0 h 67"/>
                <a:gd name="T40" fmla="*/ 26 w 45"/>
                <a:gd name="T41" fmla="*/ 0 h 67"/>
                <a:gd name="T42" fmla="*/ 26 w 45"/>
                <a:gd name="T43" fmla="*/ 0 h 67"/>
                <a:gd name="T44" fmla="*/ 24 w 45"/>
                <a:gd name="T45" fmla="*/ 0 h 67"/>
                <a:gd name="T46" fmla="*/ 19 w 45"/>
                <a:gd name="T47" fmla="*/ 2 h 67"/>
                <a:gd name="T48" fmla="*/ 14 w 45"/>
                <a:gd name="T49" fmla="*/ 9 h 67"/>
                <a:gd name="T50" fmla="*/ 14 w 45"/>
                <a:gd name="T51" fmla="*/ 9 h 67"/>
                <a:gd name="T52" fmla="*/ 7 w 45"/>
                <a:gd name="T53" fmla="*/ 21 h 67"/>
                <a:gd name="T54" fmla="*/ 2 w 45"/>
                <a:gd name="T55" fmla="*/ 36 h 67"/>
                <a:gd name="T56" fmla="*/ 0 w 45"/>
                <a:gd name="T57" fmla="*/ 57 h 67"/>
                <a:gd name="T58" fmla="*/ 0 w 45"/>
                <a:gd name="T59" fmla="*/ 5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5" h="67">
                  <a:moveTo>
                    <a:pt x="0" y="57"/>
                  </a:moveTo>
                  <a:lnTo>
                    <a:pt x="0" y="57"/>
                  </a:lnTo>
                  <a:lnTo>
                    <a:pt x="0" y="62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7" y="67"/>
                  </a:lnTo>
                  <a:lnTo>
                    <a:pt x="12" y="67"/>
                  </a:lnTo>
                  <a:lnTo>
                    <a:pt x="26" y="67"/>
                  </a:lnTo>
                  <a:lnTo>
                    <a:pt x="28" y="67"/>
                  </a:lnTo>
                  <a:lnTo>
                    <a:pt x="28" y="67"/>
                  </a:lnTo>
                  <a:lnTo>
                    <a:pt x="38" y="64"/>
                  </a:lnTo>
                  <a:lnTo>
                    <a:pt x="45" y="60"/>
                  </a:lnTo>
                  <a:lnTo>
                    <a:pt x="45" y="60"/>
                  </a:lnTo>
                  <a:lnTo>
                    <a:pt x="45" y="52"/>
                  </a:lnTo>
                  <a:lnTo>
                    <a:pt x="43" y="43"/>
                  </a:lnTo>
                  <a:lnTo>
                    <a:pt x="38" y="36"/>
                  </a:lnTo>
                  <a:lnTo>
                    <a:pt x="36" y="21"/>
                  </a:lnTo>
                  <a:lnTo>
                    <a:pt x="31" y="4"/>
                  </a:lnTo>
                  <a:lnTo>
                    <a:pt x="31" y="4"/>
                  </a:lnTo>
                  <a:lnTo>
                    <a:pt x="28" y="0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19" y="2"/>
                  </a:lnTo>
                  <a:lnTo>
                    <a:pt x="14" y="9"/>
                  </a:lnTo>
                  <a:lnTo>
                    <a:pt x="14" y="9"/>
                  </a:lnTo>
                  <a:lnTo>
                    <a:pt x="7" y="21"/>
                  </a:lnTo>
                  <a:lnTo>
                    <a:pt x="2" y="36"/>
                  </a:lnTo>
                  <a:lnTo>
                    <a:pt x="0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ECC9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2" name="Freeform 99"/>
            <p:cNvSpPr>
              <a:spLocks/>
            </p:cNvSpPr>
            <p:nvPr/>
          </p:nvSpPr>
          <p:spPr bwMode="auto">
            <a:xfrm>
              <a:off x="917" y="2961"/>
              <a:ext cx="45" cy="67"/>
            </a:xfrm>
            <a:custGeom>
              <a:avLst/>
              <a:gdLst>
                <a:gd name="T0" fmla="*/ 0 w 45"/>
                <a:gd name="T1" fmla="*/ 57 h 67"/>
                <a:gd name="T2" fmla="*/ 0 w 45"/>
                <a:gd name="T3" fmla="*/ 57 h 67"/>
                <a:gd name="T4" fmla="*/ 0 w 45"/>
                <a:gd name="T5" fmla="*/ 62 h 67"/>
                <a:gd name="T6" fmla="*/ 2 w 45"/>
                <a:gd name="T7" fmla="*/ 64 h 67"/>
                <a:gd name="T8" fmla="*/ 2 w 45"/>
                <a:gd name="T9" fmla="*/ 64 h 67"/>
                <a:gd name="T10" fmla="*/ 7 w 45"/>
                <a:gd name="T11" fmla="*/ 67 h 67"/>
                <a:gd name="T12" fmla="*/ 12 w 45"/>
                <a:gd name="T13" fmla="*/ 67 h 67"/>
                <a:gd name="T14" fmla="*/ 26 w 45"/>
                <a:gd name="T15" fmla="*/ 67 h 67"/>
                <a:gd name="T16" fmla="*/ 28 w 45"/>
                <a:gd name="T17" fmla="*/ 67 h 67"/>
                <a:gd name="T18" fmla="*/ 28 w 45"/>
                <a:gd name="T19" fmla="*/ 67 h 67"/>
                <a:gd name="T20" fmla="*/ 38 w 45"/>
                <a:gd name="T21" fmla="*/ 64 h 67"/>
                <a:gd name="T22" fmla="*/ 45 w 45"/>
                <a:gd name="T23" fmla="*/ 60 h 67"/>
                <a:gd name="T24" fmla="*/ 45 w 45"/>
                <a:gd name="T25" fmla="*/ 60 h 67"/>
                <a:gd name="T26" fmla="*/ 45 w 45"/>
                <a:gd name="T27" fmla="*/ 52 h 67"/>
                <a:gd name="T28" fmla="*/ 40 w 45"/>
                <a:gd name="T29" fmla="*/ 43 h 67"/>
                <a:gd name="T30" fmla="*/ 38 w 45"/>
                <a:gd name="T31" fmla="*/ 36 h 67"/>
                <a:gd name="T32" fmla="*/ 36 w 45"/>
                <a:gd name="T33" fmla="*/ 24 h 67"/>
                <a:gd name="T34" fmla="*/ 31 w 45"/>
                <a:gd name="T35" fmla="*/ 7 h 67"/>
                <a:gd name="T36" fmla="*/ 31 w 45"/>
                <a:gd name="T37" fmla="*/ 7 h 67"/>
                <a:gd name="T38" fmla="*/ 28 w 45"/>
                <a:gd name="T39" fmla="*/ 2 h 67"/>
                <a:gd name="T40" fmla="*/ 26 w 45"/>
                <a:gd name="T41" fmla="*/ 0 h 67"/>
                <a:gd name="T42" fmla="*/ 26 w 45"/>
                <a:gd name="T43" fmla="*/ 0 h 67"/>
                <a:gd name="T44" fmla="*/ 24 w 45"/>
                <a:gd name="T45" fmla="*/ 0 h 67"/>
                <a:gd name="T46" fmla="*/ 19 w 45"/>
                <a:gd name="T47" fmla="*/ 2 h 67"/>
                <a:gd name="T48" fmla="*/ 14 w 45"/>
                <a:gd name="T49" fmla="*/ 9 h 67"/>
                <a:gd name="T50" fmla="*/ 14 w 45"/>
                <a:gd name="T51" fmla="*/ 9 h 67"/>
                <a:gd name="T52" fmla="*/ 7 w 45"/>
                <a:gd name="T53" fmla="*/ 24 h 67"/>
                <a:gd name="T54" fmla="*/ 2 w 45"/>
                <a:gd name="T55" fmla="*/ 38 h 67"/>
                <a:gd name="T56" fmla="*/ 0 w 45"/>
                <a:gd name="T57" fmla="*/ 57 h 67"/>
                <a:gd name="T58" fmla="*/ 0 w 45"/>
                <a:gd name="T59" fmla="*/ 5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5" h="67">
                  <a:moveTo>
                    <a:pt x="0" y="57"/>
                  </a:moveTo>
                  <a:lnTo>
                    <a:pt x="0" y="57"/>
                  </a:lnTo>
                  <a:lnTo>
                    <a:pt x="0" y="62"/>
                  </a:lnTo>
                  <a:lnTo>
                    <a:pt x="2" y="64"/>
                  </a:lnTo>
                  <a:lnTo>
                    <a:pt x="2" y="64"/>
                  </a:lnTo>
                  <a:lnTo>
                    <a:pt x="7" y="67"/>
                  </a:lnTo>
                  <a:lnTo>
                    <a:pt x="12" y="67"/>
                  </a:lnTo>
                  <a:lnTo>
                    <a:pt x="26" y="67"/>
                  </a:lnTo>
                  <a:lnTo>
                    <a:pt x="28" y="67"/>
                  </a:lnTo>
                  <a:lnTo>
                    <a:pt x="28" y="67"/>
                  </a:lnTo>
                  <a:lnTo>
                    <a:pt x="38" y="64"/>
                  </a:lnTo>
                  <a:lnTo>
                    <a:pt x="45" y="60"/>
                  </a:lnTo>
                  <a:lnTo>
                    <a:pt x="45" y="60"/>
                  </a:lnTo>
                  <a:lnTo>
                    <a:pt x="45" y="52"/>
                  </a:lnTo>
                  <a:lnTo>
                    <a:pt x="40" y="43"/>
                  </a:lnTo>
                  <a:lnTo>
                    <a:pt x="38" y="36"/>
                  </a:lnTo>
                  <a:lnTo>
                    <a:pt x="36" y="24"/>
                  </a:lnTo>
                  <a:lnTo>
                    <a:pt x="31" y="7"/>
                  </a:lnTo>
                  <a:lnTo>
                    <a:pt x="31" y="7"/>
                  </a:lnTo>
                  <a:lnTo>
                    <a:pt x="28" y="2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19" y="2"/>
                  </a:lnTo>
                  <a:lnTo>
                    <a:pt x="14" y="9"/>
                  </a:lnTo>
                  <a:lnTo>
                    <a:pt x="14" y="9"/>
                  </a:lnTo>
                  <a:lnTo>
                    <a:pt x="7" y="24"/>
                  </a:lnTo>
                  <a:lnTo>
                    <a:pt x="2" y="38"/>
                  </a:lnTo>
                  <a:lnTo>
                    <a:pt x="0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ECC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3" name="Freeform 100"/>
            <p:cNvSpPr>
              <a:spLocks/>
            </p:cNvSpPr>
            <p:nvPr/>
          </p:nvSpPr>
          <p:spPr bwMode="auto">
            <a:xfrm>
              <a:off x="917" y="2961"/>
              <a:ext cx="45" cy="67"/>
            </a:xfrm>
            <a:custGeom>
              <a:avLst/>
              <a:gdLst>
                <a:gd name="T0" fmla="*/ 0 w 45"/>
                <a:gd name="T1" fmla="*/ 57 h 67"/>
                <a:gd name="T2" fmla="*/ 0 w 45"/>
                <a:gd name="T3" fmla="*/ 57 h 67"/>
                <a:gd name="T4" fmla="*/ 0 w 45"/>
                <a:gd name="T5" fmla="*/ 62 h 67"/>
                <a:gd name="T6" fmla="*/ 2 w 45"/>
                <a:gd name="T7" fmla="*/ 64 h 67"/>
                <a:gd name="T8" fmla="*/ 2 w 45"/>
                <a:gd name="T9" fmla="*/ 64 h 67"/>
                <a:gd name="T10" fmla="*/ 7 w 45"/>
                <a:gd name="T11" fmla="*/ 67 h 67"/>
                <a:gd name="T12" fmla="*/ 12 w 45"/>
                <a:gd name="T13" fmla="*/ 67 h 67"/>
                <a:gd name="T14" fmla="*/ 26 w 45"/>
                <a:gd name="T15" fmla="*/ 67 h 67"/>
                <a:gd name="T16" fmla="*/ 28 w 45"/>
                <a:gd name="T17" fmla="*/ 67 h 67"/>
                <a:gd name="T18" fmla="*/ 28 w 45"/>
                <a:gd name="T19" fmla="*/ 67 h 67"/>
                <a:gd name="T20" fmla="*/ 38 w 45"/>
                <a:gd name="T21" fmla="*/ 64 h 67"/>
                <a:gd name="T22" fmla="*/ 45 w 45"/>
                <a:gd name="T23" fmla="*/ 60 h 67"/>
                <a:gd name="T24" fmla="*/ 45 w 45"/>
                <a:gd name="T25" fmla="*/ 60 h 67"/>
                <a:gd name="T26" fmla="*/ 45 w 45"/>
                <a:gd name="T27" fmla="*/ 52 h 67"/>
                <a:gd name="T28" fmla="*/ 40 w 45"/>
                <a:gd name="T29" fmla="*/ 43 h 67"/>
                <a:gd name="T30" fmla="*/ 38 w 45"/>
                <a:gd name="T31" fmla="*/ 36 h 67"/>
                <a:gd name="T32" fmla="*/ 36 w 45"/>
                <a:gd name="T33" fmla="*/ 24 h 67"/>
                <a:gd name="T34" fmla="*/ 31 w 45"/>
                <a:gd name="T35" fmla="*/ 7 h 67"/>
                <a:gd name="T36" fmla="*/ 31 w 45"/>
                <a:gd name="T37" fmla="*/ 7 h 67"/>
                <a:gd name="T38" fmla="*/ 28 w 45"/>
                <a:gd name="T39" fmla="*/ 2 h 67"/>
                <a:gd name="T40" fmla="*/ 26 w 45"/>
                <a:gd name="T41" fmla="*/ 0 h 67"/>
                <a:gd name="T42" fmla="*/ 26 w 45"/>
                <a:gd name="T43" fmla="*/ 0 h 67"/>
                <a:gd name="T44" fmla="*/ 24 w 45"/>
                <a:gd name="T45" fmla="*/ 2 h 67"/>
                <a:gd name="T46" fmla="*/ 19 w 45"/>
                <a:gd name="T47" fmla="*/ 2 h 67"/>
                <a:gd name="T48" fmla="*/ 14 w 45"/>
                <a:gd name="T49" fmla="*/ 9 h 67"/>
                <a:gd name="T50" fmla="*/ 14 w 45"/>
                <a:gd name="T51" fmla="*/ 9 h 67"/>
                <a:gd name="T52" fmla="*/ 7 w 45"/>
                <a:gd name="T53" fmla="*/ 24 h 67"/>
                <a:gd name="T54" fmla="*/ 2 w 45"/>
                <a:gd name="T55" fmla="*/ 38 h 67"/>
                <a:gd name="T56" fmla="*/ 0 w 45"/>
                <a:gd name="T57" fmla="*/ 57 h 67"/>
                <a:gd name="T58" fmla="*/ 0 w 45"/>
                <a:gd name="T59" fmla="*/ 5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5" h="67">
                  <a:moveTo>
                    <a:pt x="0" y="57"/>
                  </a:moveTo>
                  <a:lnTo>
                    <a:pt x="0" y="57"/>
                  </a:lnTo>
                  <a:lnTo>
                    <a:pt x="0" y="62"/>
                  </a:lnTo>
                  <a:lnTo>
                    <a:pt x="2" y="64"/>
                  </a:lnTo>
                  <a:lnTo>
                    <a:pt x="2" y="64"/>
                  </a:lnTo>
                  <a:lnTo>
                    <a:pt x="7" y="67"/>
                  </a:lnTo>
                  <a:lnTo>
                    <a:pt x="12" y="67"/>
                  </a:lnTo>
                  <a:lnTo>
                    <a:pt x="26" y="67"/>
                  </a:lnTo>
                  <a:lnTo>
                    <a:pt x="28" y="67"/>
                  </a:lnTo>
                  <a:lnTo>
                    <a:pt x="28" y="67"/>
                  </a:lnTo>
                  <a:lnTo>
                    <a:pt x="38" y="64"/>
                  </a:lnTo>
                  <a:lnTo>
                    <a:pt x="45" y="60"/>
                  </a:lnTo>
                  <a:lnTo>
                    <a:pt x="45" y="60"/>
                  </a:lnTo>
                  <a:lnTo>
                    <a:pt x="45" y="52"/>
                  </a:lnTo>
                  <a:lnTo>
                    <a:pt x="40" y="43"/>
                  </a:lnTo>
                  <a:lnTo>
                    <a:pt x="38" y="36"/>
                  </a:lnTo>
                  <a:lnTo>
                    <a:pt x="36" y="24"/>
                  </a:lnTo>
                  <a:lnTo>
                    <a:pt x="31" y="7"/>
                  </a:lnTo>
                  <a:lnTo>
                    <a:pt x="31" y="7"/>
                  </a:lnTo>
                  <a:lnTo>
                    <a:pt x="28" y="2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4" y="2"/>
                  </a:lnTo>
                  <a:lnTo>
                    <a:pt x="19" y="2"/>
                  </a:lnTo>
                  <a:lnTo>
                    <a:pt x="14" y="9"/>
                  </a:lnTo>
                  <a:lnTo>
                    <a:pt x="14" y="9"/>
                  </a:lnTo>
                  <a:lnTo>
                    <a:pt x="7" y="24"/>
                  </a:lnTo>
                  <a:lnTo>
                    <a:pt x="2" y="38"/>
                  </a:lnTo>
                  <a:lnTo>
                    <a:pt x="0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EDCB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4" name="Freeform 101"/>
            <p:cNvSpPr>
              <a:spLocks/>
            </p:cNvSpPr>
            <p:nvPr/>
          </p:nvSpPr>
          <p:spPr bwMode="auto">
            <a:xfrm>
              <a:off x="917" y="2963"/>
              <a:ext cx="45" cy="65"/>
            </a:xfrm>
            <a:custGeom>
              <a:avLst/>
              <a:gdLst>
                <a:gd name="T0" fmla="*/ 0 w 45"/>
                <a:gd name="T1" fmla="*/ 55 h 65"/>
                <a:gd name="T2" fmla="*/ 0 w 45"/>
                <a:gd name="T3" fmla="*/ 55 h 65"/>
                <a:gd name="T4" fmla="*/ 0 w 45"/>
                <a:gd name="T5" fmla="*/ 60 h 65"/>
                <a:gd name="T6" fmla="*/ 2 w 45"/>
                <a:gd name="T7" fmla="*/ 62 h 65"/>
                <a:gd name="T8" fmla="*/ 2 w 45"/>
                <a:gd name="T9" fmla="*/ 62 h 65"/>
                <a:gd name="T10" fmla="*/ 7 w 45"/>
                <a:gd name="T11" fmla="*/ 65 h 65"/>
                <a:gd name="T12" fmla="*/ 14 w 45"/>
                <a:gd name="T13" fmla="*/ 65 h 65"/>
                <a:gd name="T14" fmla="*/ 26 w 45"/>
                <a:gd name="T15" fmla="*/ 65 h 65"/>
                <a:gd name="T16" fmla="*/ 28 w 45"/>
                <a:gd name="T17" fmla="*/ 65 h 65"/>
                <a:gd name="T18" fmla="*/ 28 w 45"/>
                <a:gd name="T19" fmla="*/ 65 h 65"/>
                <a:gd name="T20" fmla="*/ 38 w 45"/>
                <a:gd name="T21" fmla="*/ 62 h 65"/>
                <a:gd name="T22" fmla="*/ 43 w 45"/>
                <a:gd name="T23" fmla="*/ 58 h 65"/>
                <a:gd name="T24" fmla="*/ 43 w 45"/>
                <a:gd name="T25" fmla="*/ 58 h 65"/>
                <a:gd name="T26" fmla="*/ 45 w 45"/>
                <a:gd name="T27" fmla="*/ 50 h 65"/>
                <a:gd name="T28" fmla="*/ 40 w 45"/>
                <a:gd name="T29" fmla="*/ 41 h 65"/>
                <a:gd name="T30" fmla="*/ 38 w 45"/>
                <a:gd name="T31" fmla="*/ 34 h 65"/>
                <a:gd name="T32" fmla="*/ 36 w 45"/>
                <a:gd name="T33" fmla="*/ 22 h 65"/>
                <a:gd name="T34" fmla="*/ 31 w 45"/>
                <a:gd name="T35" fmla="*/ 5 h 65"/>
                <a:gd name="T36" fmla="*/ 31 w 45"/>
                <a:gd name="T37" fmla="*/ 5 h 65"/>
                <a:gd name="T38" fmla="*/ 28 w 45"/>
                <a:gd name="T39" fmla="*/ 2 h 65"/>
                <a:gd name="T40" fmla="*/ 26 w 45"/>
                <a:gd name="T41" fmla="*/ 0 h 65"/>
                <a:gd name="T42" fmla="*/ 26 w 45"/>
                <a:gd name="T43" fmla="*/ 0 h 65"/>
                <a:gd name="T44" fmla="*/ 24 w 45"/>
                <a:gd name="T45" fmla="*/ 0 h 65"/>
                <a:gd name="T46" fmla="*/ 19 w 45"/>
                <a:gd name="T47" fmla="*/ 2 h 65"/>
                <a:gd name="T48" fmla="*/ 14 w 45"/>
                <a:gd name="T49" fmla="*/ 10 h 65"/>
                <a:gd name="T50" fmla="*/ 14 w 45"/>
                <a:gd name="T51" fmla="*/ 10 h 65"/>
                <a:gd name="T52" fmla="*/ 7 w 45"/>
                <a:gd name="T53" fmla="*/ 22 h 65"/>
                <a:gd name="T54" fmla="*/ 2 w 45"/>
                <a:gd name="T55" fmla="*/ 36 h 65"/>
                <a:gd name="T56" fmla="*/ 0 w 45"/>
                <a:gd name="T57" fmla="*/ 55 h 65"/>
                <a:gd name="T58" fmla="*/ 0 w 45"/>
                <a:gd name="T59" fmla="*/ 5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5" h="65">
                  <a:moveTo>
                    <a:pt x="0" y="55"/>
                  </a:moveTo>
                  <a:lnTo>
                    <a:pt x="0" y="55"/>
                  </a:lnTo>
                  <a:lnTo>
                    <a:pt x="0" y="60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7" y="65"/>
                  </a:lnTo>
                  <a:lnTo>
                    <a:pt x="14" y="65"/>
                  </a:lnTo>
                  <a:lnTo>
                    <a:pt x="26" y="65"/>
                  </a:lnTo>
                  <a:lnTo>
                    <a:pt x="28" y="65"/>
                  </a:lnTo>
                  <a:lnTo>
                    <a:pt x="28" y="65"/>
                  </a:lnTo>
                  <a:lnTo>
                    <a:pt x="38" y="62"/>
                  </a:lnTo>
                  <a:lnTo>
                    <a:pt x="43" y="58"/>
                  </a:lnTo>
                  <a:lnTo>
                    <a:pt x="43" y="58"/>
                  </a:lnTo>
                  <a:lnTo>
                    <a:pt x="45" y="50"/>
                  </a:lnTo>
                  <a:lnTo>
                    <a:pt x="40" y="41"/>
                  </a:lnTo>
                  <a:lnTo>
                    <a:pt x="38" y="34"/>
                  </a:lnTo>
                  <a:lnTo>
                    <a:pt x="36" y="22"/>
                  </a:lnTo>
                  <a:lnTo>
                    <a:pt x="31" y="5"/>
                  </a:lnTo>
                  <a:lnTo>
                    <a:pt x="31" y="5"/>
                  </a:lnTo>
                  <a:lnTo>
                    <a:pt x="28" y="2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19" y="2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7" y="22"/>
                  </a:lnTo>
                  <a:lnTo>
                    <a:pt x="2" y="36"/>
                  </a:lnTo>
                  <a:lnTo>
                    <a:pt x="0" y="55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EDCC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5" name="Freeform 102"/>
            <p:cNvSpPr>
              <a:spLocks/>
            </p:cNvSpPr>
            <p:nvPr/>
          </p:nvSpPr>
          <p:spPr bwMode="auto">
            <a:xfrm>
              <a:off x="917" y="2963"/>
              <a:ext cx="45" cy="65"/>
            </a:xfrm>
            <a:custGeom>
              <a:avLst/>
              <a:gdLst>
                <a:gd name="T0" fmla="*/ 0 w 45"/>
                <a:gd name="T1" fmla="*/ 55 h 65"/>
                <a:gd name="T2" fmla="*/ 0 w 45"/>
                <a:gd name="T3" fmla="*/ 55 h 65"/>
                <a:gd name="T4" fmla="*/ 2 w 45"/>
                <a:gd name="T5" fmla="*/ 60 h 65"/>
                <a:gd name="T6" fmla="*/ 2 w 45"/>
                <a:gd name="T7" fmla="*/ 62 h 65"/>
                <a:gd name="T8" fmla="*/ 2 w 45"/>
                <a:gd name="T9" fmla="*/ 62 h 65"/>
                <a:gd name="T10" fmla="*/ 7 w 45"/>
                <a:gd name="T11" fmla="*/ 65 h 65"/>
                <a:gd name="T12" fmla="*/ 14 w 45"/>
                <a:gd name="T13" fmla="*/ 65 h 65"/>
                <a:gd name="T14" fmla="*/ 26 w 45"/>
                <a:gd name="T15" fmla="*/ 65 h 65"/>
                <a:gd name="T16" fmla="*/ 28 w 45"/>
                <a:gd name="T17" fmla="*/ 65 h 65"/>
                <a:gd name="T18" fmla="*/ 28 w 45"/>
                <a:gd name="T19" fmla="*/ 65 h 65"/>
                <a:gd name="T20" fmla="*/ 38 w 45"/>
                <a:gd name="T21" fmla="*/ 62 h 65"/>
                <a:gd name="T22" fmla="*/ 43 w 45"/>
                <a:gd name="T23" fmla="*/ 58 h 65"/>
                <a:gd name="T24" fmla="*/ 43 w 45"/>
                <a:gd name="T25" fmla="*/ 58 h 65"/>
                <a:gd name="T26" fmla="*/ 45 w 45"/>
                <a:gd name="T27" fmla="*/ 50 h 65"/>
                <a:gd name="T28" fmla="*/ 40 w 45"/>
                <a:gd name="T29" fmla="*/ 41 h 65"/>
                <a:gd name="T30" fmla="*/ 38 w 45"/>
                <a:gd name="T31" fmla="*/ 34 h 65"/>
                <a:gd name="T32" fmla="*/ 36 w 45"/>
                <a:gd name="T33" fmla="*/ 22 h 65"/>
                <a:gd name="T34" fmla="*/ 31 w 45"/>
                <a:gd name="T35" fmla="*/ 7 h 65"/>
                <a:gd name="T36" fmla="*/ 31 w 45"/>
                <a:gd name="T37" fmla="*/ 7 h 65"/>
                <a:gd name="T38" fmla="*/ 28 w 45"/>
                <a:gd name="T39" fmla="*/ 2 h 65"/>
                <a:gd name="T40" fmla="*/ 26 w 45"/>
                <a:gd name="T41" fmla="*/ 0 h 65"/>
                <a:gd name="T42" fmla="*/ 26 w 45"/>
                <a:gd name="T43" fmla="*/ 0 h 65"/>
                <a:gd name="T44" fmla="*/ 24 w 45"/>
                <a:gd name="T45" fmla="*/ 0 h 65"/>
                <a:gd name="T46" fmla="*/ 19 w 45"/>
                <a:gd name="T47" fmla="*/ 2 h 65"/>
                <a:gd name="T48" fmla="*/ 14 w 45"/>
                <a:gd name="T49" fmla="*/ 10 h 65"/>
                <a:gd name="T50" fmla="*/ 14 w 45"/>
                <a:gd name="T51" fmla="*/ 10 h 65"/>
                <a:gd name="T52" fmla="*/ 7 w 45"/>
                <a:gd name="T53" fmla="*/ 22 h 65"/>
                <a:gd name="T54" fmla="*/ 5 w 45"/>
                <a:gd name="T55" fmla="*/ 36 h 65"/>
                <a:gd name="T56" fmla="*/ 0 w 45"/>
                <a:gd name="T57" fmla="*/ 55 h 65"/>
                <a:gd name="T58" fmla="*/ 0 w 45"/>
                <a:gd name="T59" fmla="*/ 5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5" h="65">
                  <a:moveTo>
                    <a:pt x="0" y="55"/>
                  </a:moveTo>
                  <a:lnTo>
                    <a:pt x="0" y="55"/>
                  </a:lnTo>
                  <a:lnTo>
                    <a:pt x="2" y="60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7" y="65"/>
                  </a:lnTo>
                  <a:lnTo>
                    <a:pt x="14" y="65"/>
                  </a:lnTo>
                  <a:lnTo>
                    <a:pt x="26" y="65"/>
                  </a:lnTo>
                  <a:lnTo>
                    <a:pt x="28" y="65"/>
                  </a:lnTo>
                  <a:lnTo>
                    <a:pt x="28" y="65"/>
                  </a:lnTo>
                  <a:lnTo>
                    <a:pt x="38" y="62"/>
                  </a:lnTo>
                  <a:lnTo>
                    <a:pt x="43" y="58"/>
                  </a:lnTo>
                  <a:lnTo>
                    <a:pt x="43" y="58"/>
                  </a:lnTo>
                  <a:lnTo>
                    <a:pt x="45" y="50"/>
                  </a:lnTo>
                  <a:lnTo>
                    <a:pt x="40" y="41"/>
                  </a:lnTo>
                  <a:lnTo>
                    <a:pt x="38" y="34"/>
                  </a:lnTo>
                  <a:lnTo>
                    <a:pt x="36" y="22"/>
                  </a:lnTo>
                  <a:lnTo>
                    <a:pt x="31" y="7"/>
                  </a:lnTo>
                  <a:lnTo>
                    <a:pt x="31" y="7"/>
                  </a:lnTo>
                  <a:lnTo>
                    <a:pt x="28" y="2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19" y="2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7" y="22"/>
                  </a:lnTo>
                  <a:lnTo>
                    <a:pt x="5" y="36"/>
                  </a:lnTo>
                  <a:lnTo>
                    <a:pt x="0" y="55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EDCD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6" name="Freeform 103"/>
            <p:cNvSpPr>
              <a:spLocks/>
            </p:cNvSpPr>
            <p:nvPr/>
          </p:nvSpPr>
          <p:spPr bwMode="auto">
            <a:xfrm>
              <a:off x="919" y="2965"/>
              <a:ext cx="43" cy="63"/>
            </a:xfrm>
            <a:custGeom>
              <a:avLst/>
              <a:gdLst>
                <a:gd name="T0" fmla="*/ 0 w 43"/>
                <a:gd name="T1" fmla="*/ 53 h 63"/>
                <a:gd name="T2" fmla="*/ 0 w 43"/>
                <a:gd name="T3" fmla="*/ 53 h 63"/>
                <a:gd name="T4" fmla="*/ 0 w 43"/>
                <a:gd name="T5" fmla="*/ 58 h 63"/>
                <a:gd name="T6" fmla="*/ 0 w 43"/>
                <a:gd name="T7" fmla="*/ 60 h 63"/>
                <a:gd name="T8" fmla="*/ 0 w 43"/>
                <a:gd name="T9" fmla="*/ 60 h 63"/>
                <a:gd name="T10" fmla="*/ 5 w 43"/>
                <a:gd name="T11" fmla="*/ 60 h 63"/>
                <a:gd name="T12" fmla="*/ 12 w 43"/>
                <a:gd name="T13" fmla="*/ 63 h 63"/>
                <a:gd name="T14" fmla="*/ 24 w 43"/>
                <a:gd name="T15" fmla="*/ 63 h 63"/>
                <a:gd name="T16" fmla="*/ 26 w 43"/>
                <a:gd name="T17" fmla="*/ 63 h 63"/>
                <a:gd name="T18" fmla="*/ 26 w 43"/>
                <a:gd name="T19" fmla="*/ 63 h 63"/>
                <a:gd name="T20" fmla="*/ 36 w 43"/>
                <a:gd name="T21" fmla="*/ 60 h 63"/>
                <a:gd name="T22" fmla="*/ 41 w 43"/>
                <a:gd name="T23" fmla="*/ 56 h 63"/>
                <a:gd name="T24" fmla="*/ 41 w 43"/>
                <a:gd name="T25" fmla="*/ 56 h 63"/>
                <a:gd name="T26" fmla="*/ 43 w 43"/>
                <a:gd name="T27" fmla="*/ 48 h 63"/>
                <a:gd name="T28" fmla="*/ 38 w 43"/>
                <a:gd name="T29" fmla="*/ 39 h 63"/>
                <a:gd name="T30" fmla="*/ 36 w 43"/>
                <a:gd name="T31" fmla="*/ 32 h 63"/>
                <a:gd name="T32" fmla="*/ 34 w 43"/>
                <a:gd name="T33" fmla="*/ 22 h 63"/>
                <a:gd name="T34" fmla="*/ 29 w 43"/>
                <a:gd name="T35" fmla="*/ 5 h 63"/>
                <a:gd name="T36" fmla="*/ 29 w 43"/>
                <a:gd name="T37" fmla="*/ 5 h 63"/>
                <a:gd name="T38" fmla="*/ 26 w 43"/>
                <a:gd name="T39" fmla="*/ 0 h 63"/>
                <a:gd name="T40" fmla="*/ 24 w 43"/>
                <a:gd name="T41" fmla="*/ 0 h 63"/>
                <a:gd name="T42" fmla="*/ 24 w 43"/>
                <a:gd name="T43" fmla="*/ 0 h 63"/>
                <a:gd name="T44" fmla="*/ 17 w 43"/>
                <a:gd name="T45" fmla="*/ 0 h 63"/>
                <a:gd name="T46" fmla="*/ 12 w 43"/>
                <a:gd name="T47" fmla="*/ 8 h 63"/>
                <a:gd name="T48" fmla="*/ 12 w 43"/>
                <a:gd name="T49" fmla="*/ 8 h 63"/>
                <a:gd name="T50" fmla="*/ 5 w 43"/>
                <a:gd name="T51" fmla="*/ 20 h 63"/>
                <a:gd name="T52" fmla="*/ 3 w 43"/>
                <a:gd name="T53" fmla="*/ 34 h 63"/>
                <a:gd name="T54" fmla="*/ 0 w 43"/>
                <a:gd name="T55" fmla="*/ 53 h 63"/>
                <a:gd name="T56" fmla="*/ 0 w 43"/>
                <a:gd name="T57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3" h="63">
                  <a:moveTo>
                    <a:pt x="0" y="53"/>
                  </a:moveTo>
                  <a:lnTo>
                    <a:pt x="0" y="53"/>
                  </a:lnTo>
                  <a:lnTo>
                    <a:pt x="0" y="58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5" y="60"/>
                  </a:lnTo>
                  <a:lnTo>
                    <a:pt x="12" y="63"/>
                  </a:lnTo>
                  <a:lnTo>
                    <a:pt x="24" y="63"/>
                  </a:lnTo>
                  <a:lnTo>
                    <a:pt x="26" y="63"/>
                  </a:lnTo>
                  <a:lnTo>
                    <a:pt x="26" y="63"/>
                  </a:lnTo>
                  <a:lnTo>
                    <a:pt x="36" y="60"/>
                  </a:lnTo>
                  <a:lnTo>
                    <a:pt x="41" y="56"/>
                  </a:lnTo>
                  <a:lnTo>
                    <a:pt x="41" y="56"/>
                  </a:lnTo>
                  <a:lnTo>
                    <a:pt x="43" y="48"/>
                  </a:lnTo>
                  <a:lnTo>
                    <a:pt x="38" y="39"/>
                  </a:lnTo>
                  <a:lnTo>
                    <a:pt x="36" y="32"/>
                  </a:lnTo>
                  <a:lnTo>
                    <a:pt x="34" y="22"/>
                  </a:lnTo>
                  <a:lnTo>
                    <a:pt x="29" y="5"/>
                  </a:lnTo>
                  <a:lnTo>
                    <a:pt x="29" y="5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7" y="0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5" y="20"/>
                  </a:lnTo>
                  <a:lnTo>
                    <a:pt x="3" y="34"/>
                  </a:lnTo>
                  <a:lnTo>
                    <a:pt x="0" y="5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EDCD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7" name="Freeform 104"/>
            <p:cNvSpPr>
              <a:spLocks/>
            </p:cNvSpPr>
            <p:nvPr/>
          </p:nvSpPr>
          <p:spPr bwMode="auto">
            <a:xfrm>
              <a:off x="919" y="2965"/>
              <a:ext cx="41" cy="63"/>
            </a:xfrm>
            <a:custGeom>
              <a:avLst/>
              <a:gdLst>
                <a:gd name="T0" fmla="*/ 0 w 41"/>
                <a:gd name="T1" fmla="*/ 53 h 63"/>
                <a:gd name="T2" fmla="*/ 0 w 41"/>
                <a:gd name="T3" fmla="*/ 53 h 63"/>
                <a:gd name="T4" fmla="*/ 0 w 41"/>
                <a:gd name="T5" fmla="*/ 58 h 63"/>
                <a:gd name="T6" fmla="*/ 3 w 41"/>
                <a:gd name="T7" fmla="*/ 60 h 63"/>
                <a:gd name="T8" fmla="*/ 3 w 41"/>
                <a:gd name="T9" fmla="*/ 60 h 63"/>
                <a:gd name="T10" fmla="*/ 7 w 41"/>
                <a:gd name="T11" fmla="*/ 60 h 63"/>
                <a:gd name="T12" fmla="*/ 12 w 41"/>
                <a:gd name="T13" fmla="*/ 63 h 63"/>
                <a:gd name="T14" fmla="*/ 24 w 41"/>
                <a:gd name="T15" fmla="*/ 63 h 63"/>
                <a:gd name="T16" fmla="*/ 26 w 41"/>
                <a:gd name="T17" fmla="*/ 60 h 63"/>
                <a:gd name="T18" fmla="*/ 26 w 41"/>
                <a:gd name="T19" fmla="*/ 60 h 63"/>
                <a:gd name="T20" fmla="*/ 36 w 41"/>
                <a:gd name="T21" fmla="*/ 60 h 63"/>
                <a:gd name="T22" fmla="*/ 41 w 41"/>
                <a:gd name="T23" fmla="*/ 56 h 63"/>
                <a:gd name="T24" fmla="*/ 41 w 41"/>
                <a:gd name="T25" fmla="*/ 56 h 63"/>
                <a:gd name="T26" fmla="*/ 41 w 41"/>
                <a:gd name="T27" fmla="*/ 48 h 63"/>
                <a:gd name="T28" fmla="*/ 38 w 41"/>
                <a:gd name="T29" fmla="*/ 39 h 63"/>
                <a:gd name="T30" fmla="*/ 36 w 41"/>
                <a:gd name="T31" fmla="*/ 32 h 63"/>
                <a:gd name="T32" fmla="*/ 34 w 41"/>
                <a:gd name="T33" fmla="*/ 22 h 63"/>
                <a:gd name="T34" fmla="*/ 29 w 41"/>
                <a:gd name="T35" fmla="*/ 5 h 63"/>
                <a:gd name="T36" fmla="*/ 29 w 41"/>
                <a:gd name="T37" fmla="*/ 5 h 63"/>
                <a:gd name="T38" fmla="*/ 26 w 41"/>
                <a:gd name="T39" fmla="*/ 3 h 63"/>
                <a:gd name="T40" fmla="*/ 24 w 41"/>
                <a:gd name="T41" fmla="*/ 0 h 63"/>
                <a:gd name="T42" fmla="*/ 24 w 41"/>
                <a:gd name="T43" fmla="*/ 0 h 63"/>
                <a:gd name="T44" fmla="*/ 19 w 41"/>
                <a:gd name="T45" fmla="*/ 3 h 63"/>
                <a:gd name="T46" fmla="*/ 12 w 41"/>
                <a:gd name="T47" fmla="*/ 10 h 63"/>
                <a:gd name="T48" fmla="*/ 12 w 41"/>
                <a:gd name="T49" fmla="*/ 10 h 63"/>
                <a:gd name="T50" fmla="*/ 7 w 41"/>
                <a:gd name="T51" fmla="*/ 22 h 63"/>
                <a:gd name="T52" fmla="*/ 3 w 41"/>
                <a:gd name="T53" fmla="*/ 34 h 63"/>
                <a:gd name="T54" fmla="*/ 0 w 41"/>
                <a:gd name="T55" fmla="*/ 53 h 63"/>
                <a:gd name="T56" fmla="*/ 0 w 41"/>
                <a:gd name="T57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1" h="63">
                  <a:moveTo>
                    <a:pt x="0" y="53"/>
                  </a:moveTo>
                  <a:lnTo>
                    <a:pt x="0" y="53"/>
                  </a:lnTo>
                  <a:lnTo>
                    <a:pt x="0" y="58"/>
                  </a:lnTo>
                  <a:lnTo>
                    <a:pt x="3" y="60"/>
                  </a:lnTo>
                  <a:lnTo>
                    <a:pt x="3" y="60"/>
                  </a:lnTo>
                  <a:lnTo>
                    <a:pt x="7" y="60"/>
                  </a:lnTo>
                  <a:lnTo>
                    <a:pt x="12" y="63"/>
                  </a:lnTo>
                  <a:lnTo>
                    <a:pt x="24" y="63"/>
                  </a:lnTo>
                  <a:lnTo>
                    <a:pt x="26" y="60"/>
                  </a:lnTo>
                  <a:lnTo>
                    <a:pt x="26" y="60"/>
                  </a:lnTo>
                  <a:lnTo>
                    <a:pt x="36" y="60"/>
                  </a:lnTo>
                  <a:lnTo>
                    <a:pt x="41" y="56"/>
                  </a:lnTo>
                  <a:lnTo>
                    <a:pt x="41" y="56"/>
                  </a:lnTo>
                  <a:lnTo>
                    <a:pt x="41" y="48"/>
                  </a:lnTo>
                  <a:lnTo>
                    <a:pt x="38" y="39"/>
                  </a:lnTo>
                  <a:lnTo>
                    <a:pt x="36" y="32"/>
                  </a:lnTo>
                  <a:lnTo>
                    <a:pt x="34" y="22"/>
                  </a:lnTo>
                  <a:lnTo>
                    <a:pt x="29" y="5"/>
                  </a:lnTo>
                  <a:lnTo>
                    <a:pt x="29" y="5"/>
                  </a:lnTo>
                  <a:lnTo>
                    <a:pt x="26" y="3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9" y="3"/>
                  </a:lnTo>
                  <a:lnTo>
                    <a:pt x="12" y="10"/>
                  </a:lnTo>
                  <a:lnTo>
                    <a:pt x="12" y="10"/>
                  </a:lnTo>
                  <a:lnTo>
                    <a:pt x="7" y="22"/>
                  </a:lnTo>
                  <a:lnTo>
                    <a:pt x="3" y="34"/>
                  </a:lnTo>
                  <a:lnTo>
                    <a:pt x="0" y="5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EECE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8" name="Freeform 105"/>
            <p:cNvSpPr>
              <a:spLocks/>
            </p:cNvSpPr>
            <p:nvPr/>
          </p:nvSpPr>
          <p:spPr bwMode="auto">
            <a:xfrm>
              <a:off x="919" y="2965"/>
              <a:ext cx="41" cy="63"/>
            </a:xfrm>
            <a:custGeom>
              <a:avLst/>
              <a:gdLst>
                <a:gd name="T0" fmla="*/ 0 w 41"/>
                <a:gd name="T1" fmla="*/ 53 h 63"/>
                <a:gd name="T2" fmla="*/ 0 w 41"/>
                <a:gd name="T3" fmla="*/ 53 h 63"/>
                <a:gd name="T4" fmla="*/ 0 w 41"/>
                <a:gd name="T5" fmla="*/ 58 h 63"/>
                <a:gd name="T6" fmla="*/ 3 w 41"/>
                <a:gd name="T7" fmla="*/ 58 h 63"/>
                <a:gd name="T8" fmla="*/ 3 w 41"/>
                <a:gd name="T9" fmla="*/ 58 h 63"/>
                <a:gd name="T10" fmla="*/ 7 w 41"/>
                <a:gd name="T11" fmla="*/ 60 h 63"/>
                <a:gd name="T12" fmla="*/ 12 w 41"/>
                <a:gd name="T13" fmla="*/ 63 h 63"/>
                <a:gd name="T14" fmla="*/ 24 w 41"/>
                <a:gd name="T15" fmla="*/ 60 h 63"/>
                <a:gd name="T16" fmla="*/ 26 w 41"/>
                <a:gd name="T17" fmla="*/ 60 h 63"/>
                <a:gd name="T18" fmla="*/ 26 w 41"/>
                <a:gd name="T19" fmla="*/ 60 h 63"/>
                <a:gd name="T20" fmla="*/ 36 w 41"/>
                <a:gd name="T21" fmla="*/ 60 h 63"/>
                <a:gd name="T22" fmla="*/ 41 w 41"/>
                <a:gd name="T23" fmla="*/ 56 h 63"/>
                <a:gd name="T24" fmla="*/ 41 w 41"/>
                <a:gd name="T25" fmla="*/ 56 h 63"/>
                <a:gd name="T26" fmla="*/ 41 w 41"/>
                <a:gd name="T27" fmla="*/ 48 h 63"/>
                <a:gd name="T28" fmla="*/ 38 w 41"/>
                <a:gd name="T29" fmla="*/ 39 h 63"/>
                <a:gd name="T30" fmla="*/ 36 w 41"/>
                <a:gd name="T31" fmla="*/ 34 h 63"/>
                <a:gd name="T32" fmla="*/ 34 w 41"/>
                <a:gd name="T33" fmla="*/ 22 h 63"/>
                <a:gd name="T34" fmla="*/ 29 w 41"/>
                <a:gd name="T35" fmla="*/ 8 h 63"/>
                <a:gd name="T36" fmla="*/ 29 w 41"/>
                <a:gd name="T37" fmla="*/ 8 h 63"/>
                <a:gd name="T38" fmla="*/ 26 w 41"/>
                <a:gd name="T39" fmla="*/ 3 h 63"/>
                <a:gd name="T40" fmla="*/ 24 w 41"/>
                <a:gd name="T41" fmla="*/ 0 h 63"/>
                <a:gd name="T42" fmla="*/ 24 w 41"/>
                <a:gd name="T43" fmla="*/ 0 h 63"/>
                <a:gd name="T44" fmla="*/ 19 w 41"/>
                <a:gd name="T45" fmla="*/ 3 h 63"/>
                <a:gd name="T46" fmla="*/ 12 w 41"/>
                <a:gd name="T47" fmla="*/ 10 h 63"/>
                <a:gd name="T48" fmla="*/ 12 w 41"/>
                <a:gd name="T49" fmla="*/ 10 h 63"/>
                <a:gd name="T50" fmla="*/ 7 w 41"/>
                <a:gd name="T51" fmla="*/ 22 h 63"/>
                <a:gd name="T52" fmla="*/ 3 w 41"/>
                <a:gd name="T53" fmla="*/ 34 h 63"/>
                <a:gd name="T54" fmla="*/ 0 w 41"/>
                <a:gd name="T55" fmla="*/ 53 h 63"/>
                <a:gd name="T56" fmla="*/ 0 w 41"/>
                <a:gd name="T57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1" h="63">
                  <a:moveTo>
                    <a:pt x="0" y="53"/>
                  </a:moveTo>
                  <a:lnTo>
                    <a:pt x="0" y="53"/>
                  </a:lnTo>
                  <a:lnTo>
                    <a:pt x="0" y="58"/>
                  </a:lnTo>
                  <a:lnTo>
                    <a:pt x="3" y="58"/>
                  </a:lnTo>
                  <a:lnTo>
                    <a:pt x="3" y="58"/>
                  </a:lnTo>
                  <a:lnTo>
                    <a:pt x="7" y="60"/>
                  </a:lnTo>
                  <a:lnTo>
                    <a:pt x="12" y="63"/>
                  </a:lnTo>
                  <a:lnTo>
                    <a:pt x="24" y="60"/>
                  </a:lnTo>
                  <a:lnTo>
                    <a:pt x="26" y="60"/>
                  </a:lnTo>
                  <a:lnTo>
                    <a:pt x="26" y="60"/>
                  </a:lnTo>
                  <a:lnTo>
                    <a:pt x="36" y="60"/>
                  </a:lnTo>
                  <a:lnTo>
                    <a:pt x="41" y="56"/>
                  </a:lnTo>
                  <a:lnTo>
                    <a:pt x="41" y="56"/>
                  </a:lnTo>
                  <a:lnTo>
                    <a:pt x="41" y="48"/>
                  </a:lnTo>
                  <a:lnTo>
                    <a:pt x="38" y="39"/>
                  </a:lnTo>
                  <a:lnTo>
                    <a:pt x="36" y="34"/>
                  </a:lnTo>
                  <a:lnTo>
                    <a:pt x="34" y="22"/>
                  </a:lnTo>
                  <a:lnTo>
                    <a:pt x="29" y="8"/>
                  </a:lnTo>
                  <a:lnTo>
                    <a:pt x="29" y="8"/>
                  </a:lnTo>
                  <a:lnTo>
                    <a:pt x="26" y="3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9" y="3"/>
                  </a:lnTo>
                  <a:lnTo>
                    <a:pt x="12" y="10"/>
                  </a:lnTo>
                  <a:lnTo>
                    <a:pt x="12" y="10"/>
                  </a:lnTo>
                  <a:lnTo>
                    <a:pt x="7" y="22"/>
                  </a:lnTo>
                  <a:lnTo>
                    <a:pt x="3" y="34"/>
                  </a:lnTo>
                  <a:lnTo>
                    <a:pt x="0" y="53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EECF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79" name="Freeform 106"/>
            <p:cNvSpPr>
              <a:spLocks/>
            </p:cNvSpPr>
            <p:nvPr/>
          </p:nvSpPr>
          <p:spPr bwMode="auto">
            <a:xfrm>
              <a:off x="919" y="2968"/>
              <a:ext cx="41" cy="57"/>
            </a:xfrm>
            <a:custGeom>
              <a:avLst/>
              <a:gdLst>
                <a:gd name="T0" fmla="*/ 0 w 41"/>
                <a:gd name="T1" fmla="*/ 50 h 57"/>
                <a:gd name="T2" fmla="*/ 0 w 41"/>
                <a:gd name="T3" fmla="*/ 50 h 57"/>
                <a:gd name="T4" fmla="*/ 0 w 41"/>
                <a:gd name="T5" fmla="*/ 53 h 57"/>
                <a:gd name="T6" fmla="*/ 3 w 41"/>
                <a:gd name="T7" fmla="*/ 55 h 57"/>
                <a:gd name="T8" fmla="*/ 3 w 41"/>
                <a:gd name="T9" fmla="*/ 55 h 57"/>
                <a:gd name="T10" fmla="*/ 7 w 41"/>
                <a:gd name="T11" fmla="*/ 57 h 57"/>
                <a:gd name="T12" fmla="*/ 12 w 41"/>
                <a:gd name="T13" fmla="*/ 57 h 57"/>
                <a:gd name="T14" fmla="*/ 24 w 41"/>
                <a:gd name="T15" fmla="*/ 57 h 57"/>
                <a:gd name="T16" fmla="*/ 26 w 41"/>
                <a:gd name="T17" fmla="*/ 57 h 57"/>
                <a:gd name="T18" fmla="*/ 26 w 41"/>
                <a:gd name="T19" fmla="*/ 57 h 57"/>
                <a:gd name="T20" fmla="*/ 36 w 41"/>
                <a:gd name="T21" fmla="*/ 55 h 57"/>
                <a:gd name="T22" fmla="*/ 41 w 41"/>
                <a:gd name="T23" fmla="*/ 53 h 57"/>
                <a:gd name="T24" fmla="*/ 41 w 41"/>
                <a:gd name="T25" fmla="*/ 53 h 57"/>
                <a:gd name="T26" fmla="*/ 41 w 41"/>
                <a:gd name="T27" fmla="*/ 45 h 57"/>
                <a:gd name="T28" fmla="*/ 38 w 41"/>
                <a:gd name="T29" fmla="*/ 36 h 57"/>
                <a:gd name="T30" fmla="*/ 36 w 41"/>
                <a:gd name="T31" fmla="*/ 31 h 57"/>
                <a:gd name="T32" fmla="*/ 34 w 41"/>
                <a:gd name="T33" fmla="*/ 19 h 57"/>
                <a:gd name="T34" fmla="*/ 29 w 41"/>
                <a:gd name="T35" fmla="*/ 5 h 57"/>
                <a:gd name="T36" fmla="*/ 29 w 41"/>
                <a:gd name="T37" fmla="*/ 5 h 57"/>
                <a:gd name="T38" fmla="*/ 26 w 41"/>
                <a:gd name="T39" fmla="*/ 0 h 57"/>
                <a:gd name="T40" fmla="*/ 24 w 41"/>
                <a:gd name="T41" fmla="*/ 0 h 57"/>
                <a:gd name="T42" fmla="*/ 24 w 41"/>
                <a:gd name="T43" fmla="*/ 0 h 57"/>
                <a:gd name="T44" fmla="*/ 19 w 41"/>
                <a:gd name="T45" fmla="*/ 2 h 57"/>
                <a:gd name="T46" fmla="*/ 12 w 41"/>
                <a:gd name="T47" fmla="*/ 7 h 57"/>
                <a:gd name="T48" fmla="*/ 12 w 41"/>
                <a:gd name="T49" fmla="*/ 7 h 57"/>
                <a:gd name="T50" fmla="*/ 7 w 41"/>
                <a:gd name="T51" fmla="*/ 19 h 57"/>
                <a:gd name="T52" fmla="*/ 3 w 41"/>
                <a:gd name="T53" fmla="*/ 31 h 57"/>
                <a:gd name="T54" fmla="*/ 0 w 41"/>
                <a:gd name="T55" fmla="*/ 50 h 57"/>
                <a:gd name="T56" fmla="*/ 0 w 41"/>
                <a:gd name="T57" fmla="*/ 5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1" h="57">
                  <a:moveTo>
                    <a:pt x="0" y="50"/>
                  </a:moveTo>
                  <a:lnTo>
                    <a:pt x="0" y="50"/>
                  </a:lnTo>
                  <a:lnTo>
                    <a:pt x="0" y="53"/>
                  </a:lnTo>
                  <a:lnTo>
                    <a:pt x="3" y="55"/>
                  </a:lnTo>
                  <a:lnTo>
                    <a:pt x="3" y="55"/>
                  </a:lnTo>
                  <a:lnTo>
                    <a:pt x="7" y="57"/>
                  </a:lnTo>
                  <a:lnTo>
                    <a:pt x="12" y="57"/>
                  </a:lnTo>
                  <a:lnTo>
                    <a:pt x="24" y="57"/>
                  </a:lnTo>
                  <a:lnTo>
                    <a:pt x="26" y="57"/>
                  </a:lnTo>
                  <a:lnTo>
                    <a:pt x="26" y="57"/>
                  </a:lnTo>
                  <a:lnTo>
                    <a:pt x="36" y="55"/>
                  </a:lnTo>
                  <a:lnTo>
                    <a:pt x="41" y="53"/>
                  </a:lnTo>
                  <a:lnTo>
                    <a:pt x="41" y="53"/>
                  </a:lnTo>
                  <a:lnTo>
                    <a:pt x="41" y="45"/>
                  </a:lnTo>
                  <a:lnTo>
                    <a:pt x="38" y="36"/>
                  </a:lnTo>
                  <a:lnTo>
                    <a:pt x="36" y="31"/>
                  </a:lnTo>
                  <a:lnTo>
                    <a:pt x="34" y="19"/>
                  </a:lnTo>
                  <a:lnTo>
                    <a:pt x="29" y="5"/>
                  </a:lnTo>
                  <a:lnTo>
                    <a:pt x="29" y="5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9" y="2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7" y="19"/>
                  </a:lnTo>
                  <a:lnTo>
                    <a:pt x="3" y="31"/>
                  </a:lnTo>
                  <a:lnTo>
                    <a:pt x="0" y="50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EED0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80" name="Freeform 107"/>
            <p:cNvSpPr>
              <a:spLocks/>
            </p:cNvSpPr>
            <p:nvPr/>
          </p:nvSpPr>
          <p:spPr bwMode="auto">
            <a:xfrm>
              <a:off x="922" y="2968"/>
              <a:ext cx="38" cy="57"/>
            </a:xfrm>
            <a:custGeom>
              <a:avLst/>
              <a:gdLst>
                <a:gd name="T0" fmla="*/ 0 w 38"/>
                <a:gd name="T1" fmla="*/ 50 h 57"/>
                <a:gd name="T2" fmla="*/ 0 w 38"/>
                <a:gd name="T3" fmla="*/ 50 h 57"/>
                <a:gd name="T4" fmla="*/ 0 w 38"/>
                <a:gd name="T5" fmla="*/ 53 h 57"/>
                <a:gd name="T6" fmla="*/ 0 w 38"/>
                <a:gd name="T7" fmla="*/ 55 h 57"/>
                <a:gd name="T8" fmla="*/ 0 w 38"/>
                <a:gd name="T9" fmla="*/ 55 h 57"/>
                <a:gd name="T10" fmla="*/ 4 w 38"/>
                <a:gd name="T11" fmla="*/ 57 h 57"/>
                <a:gd name="T12" fmla="*/ 9 w 38"/>
                <a:gd name="T13" fmla="*/ 57 h 57"/>
                <a:gd name="T14" fmla="*/ 21 w 38"/>
                <a:gd name="T15" fmla="*/ 57 h 57"/>
                <a:gd name="T16" fmla="*/ 23 w 38"/>
                <a:gd name="T17" fmla="*/ 57 h 57"/>
                <a:gd name="T18" fmla="*/ 23 w 38"/>
                <a:gd name="T19" fmla="*/ 57 h 57"/>
                <a:gd name="T20" fmla="*/ 33 w 38"/>
                <a:gd name="T21" fmla="*/ 55 h 57"/>
                <a:gd name="T22" fmla="*/ 38 w 38"/>
                <a:gd name="T23" fmla="*/ 53 h 57"/>
                <a:gd name="T24" fmla="*/ 38 w 38"/>
                <a:gd name="T25" fmla="*/ 53 h 57"/>
                <a:gd name="T26" fmla="*/ 38 w 38"/>
                <a:gd name="T27" fmla="*/ 45 h 57"/>
                <a:gd name="T28" fmla="*/ 35 w 38"/>
                <a:gd name="T29" fmla="*/ 36 h 57"/>
                <a:gd name="T30" fmla="*/ 33 w 38"/>
                <a:gd name="T31" fmla="*/ 31 h 57"/>
                <a:gd name="T32" fmla="*/ 31 w 38"/>
                <a:gd name="T33" fmla="*/ 19 h 57"/>
                <a:gd name="T34" fmla="*/ 26 w 38"/>
                <a:gd name="T35" fmla="*/ 5 h 57"/>
                <a:gd name="T36" fmla="*/ 26 w 38"/>
                <a:gd name="T37" fmla="*/ 5 h 57"/>
                <a:gd name="T38" fmla="*/ 23 w 38"/>
                <a:gd name="T39" fmla="*/ 2 h 57"/>
                <a:gd name="T40" fmla="*/ 21 w 38"/>
                <a:gd name="T41" fmla="*/ 0 h 57"/>
                <a:gd name="T42" fmla="*/ 21 w 38"/>
                <a:gd name="T43" fmla="*/ 0 h 57"/>
                <a:gd name="T44" fmla="*/ 16 w 38"/>
                <a:gd name="T45" fmla="*/ 2 h 57"/>
                <a:gd name="T46" fmla="*/ 12 w 38"/>
                <a:gd name="T47" fmla="*/ 9 h 57"/>
                <a:gd name="T48" fmla="*/ 12 w 38"/>
                <a:gd name="T49" fmla="*/ 9 h 57"/>
                <a:gd name="T50" fmla="*/ 4 w 38"/>
                <a:gd name="T51" fmla="*/ 19 h 57"/>
                <a:gd name="T52" fmla="*/ 2 w 38"/>
                <a:gd name="T53" fmla="*/ 31 h 57"/>
                <a:gd name="T54" fmla="*/ 0 w 38"/>
                <a:gd name="T55" fmla="*/ 50 h 57"/>
                <a:gd name="T56" fmla="*/ 0 w 38"/>
                <a:gd name="T57" fmla="*/ 5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8" h="57">
                  <a:moveTo>
                    <a:pt x="0" y="50"/>
                  </a:moveTo>
                  <a:lnTo>
                    <a:pt x="0" y="50"/>
                  </a:lnTo>
                  <a:lnTo>
                    <a:pt x="0" y="53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4" y="57"/>
                  </a:lnTo>
                  <a:lnTo>
                    <a:pt x="9" y="57"/>
                  </a:lnTo>
                  <a:lnTo>
                    <a:pt x="21" y="57"/>
                  </a:lnTo>
                  <a:lnTo>
                    <a:pt x="23" y="57"/>
                  </a:lnTo>
                  <a:lnTo>
                    <a:pt x="23" y="57"/>
                  </a:lnTo>
                  <a:lnTo>
                    <a:pt x="33" y="55"/>
                  </a:lnTo>
                  <a:lnTo>
                    <a:pt x="38" y="53"/>
                  </a:lnTo>
                  <a:lnTo>
                    <a:pt x="38" y="53"/>
                  </a:lnTo>
                  <a:lnTo>
                    <a:pt x="38" y="45"/>
                  </a:lnTo>
                  <a:lnTo>
                    <a:pt x="35" y="36"/>
                  </a:lnTo>
                  <a:lnTo>
                    <a:pt x="33" y="31"/>
                  </a:lnTo>
                  <a:lnTo>
                    <a:pt x="31" y="19"/>
                  </a:lnTo>
                  <a:lnTo>
                    <a:pt x="26" y="5"/>
                  </a:lnTo>
                  <a:lnTo>
                    <a:pt x="26" y="5"/>
                  </a:lnTo>
                  <a:lnTo>
                    <a:pt x="23" y="2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16" y="2"/>
                  </a:lnTo>
                  <a:lnTo>
                    <a:pt x="12" y="9"/>
                  </a:lnTo>
                  <a:lnTo>
                    <a:pt x="12" y="9"/>
                  </a:lnTo>
                  <a:lnTo>
                    <a:pt x="4" y="19"/>
                  </a:lnTo>
                  <a:lnTo>
                    <a:pt x="2" y="31"/>
                  </a:lnTo>
                  <a:lnTo>
                    <a:pt x="0" y="50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EFD1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81" name="Freeform 108"/>
            <p:cNvSpPr>
              <a:spLocks/>
            </p:cNvSpPr>
            <p:nvPr/>
          </p:nvSpPr>
          <p:spPr bwMode="auto">
            <a:xfrm>
              <a:off x="922" y="2970"/>
              <a:ext cx="38" cy="55"/>
            </a:xfrm>
            <a:custGeom>
              <a:avLst/>
              <a:gdLst>
                <a:gd name="T0" fmla="*/ 0 w 38"/>
                <a:gd name="T1" fmla="*/ 48 h 55"/>
                <a:gd name="T2" fmla="*/ 0 w 38"/>
                <a:gd name="T3" fmla="*/ 48 h 55"/>
                <a:gd name="T4" fmla="*/ 0 w 38"/>
                <a:gd name="T5" fmla="*/ 51 h 55"/>
                <a:gd name="T6" fmla="*/ 0 w 38"/>
                <a:gd name="T7" fmla="*/ 53 h 55"/>
                <a:gd name="T8" fmla="*/ 0 w 38"/>
                <a:gd name="T9" fmla="*/ 53 h 55"/>
                <a:gd name="T10" fmla="*/ 4 w 38"/>
                <a:gd name="T11" fmla="*/ 55 h 55"/>
                <a:gd name="T12" fmla="*/ 9 w 38"/>
                <a:gd name="T13" fmla="*/ 55 h 55"/>
                <a:gd name="T14" fmla="*/ 21 w 38"/>
                <a:gd name="T15" fmla="*/ 55 h 55"/>
                <a:gd name="T16" fmla="*/ 23 w 38"/>
                <a:gd name="T17" fmla="*/ 55 h 55"/>
                <a:gd name="T18" fmla="*/ 23 w 38"/>
                <a:gd name="T19" fmla="*/ 55 h 55"/>
                <a:gd name="T20" fmla="*/ 33 w 38"/>
                <a:gd name="T21" fmla="*/ 53 h 55"/>
                <a:gd name="T22" fmla="*/ 38 w 38"/>
                <a:gd name="T23" fmla="*/ 51 h 55"/>
                <a:gd name="T24" fmla="*/ 38 w 38"/>
                <a:gd name="T25" fmla="*/ 51 h 55"/>
                <a:gd name="T26" fmla="*/ 38 w 38"/>
                <a:gd name="T27" fmla="*/ 43 h 55"/>
                <a:gd name="T28" fmla="*/ 35 w 38"/>
                <a:gd name="T29" fmla="*/ 34 h 55"/>
                <a:gd name="T30" fmla="*/ 33 w 38"/>
                <a:gd name="T31" fmla="*/ 29 h 55"/>
                <a:gd name="T32" fmla="*/ 31 w 38"/>
                <a:gd name="T33" fmla="*/ 19 h 55"/>
                <a:gd name="T34" fmla="*/ 26 w 38"/>
                <a:gd name="T35" fmla="*/ 5 h 55"/>
                <a:gd name="T36" fmla="*/ 26 w 38"/>
                <a:gd name="T37" fmla="*/ 5 h 55"/>
                <a:gd name="T38" fmla="*/ 23 w 38"/>
                <a:gd name="T39" fmla="*/ 0 h 55"/>
                <a:gd name="T40" fmla="*/ 21 w 38"/>
                <a:gd name="T41" fmla="*/ 0 h 55"/>
                <a:gd name="T42" fmla="*/ 21 w 38"/>
                <a:gd name="T43" fmla="*/ 0 h 55"/>
                <a:gd name="T44" fmla="*/ 16 w 38"/>
                <a:gd name="T45" fmla="*/ 0 h 55"/>
                <a:gd name="T46" fmla="*/ 12 w 38"/>
                <a:gd name="T47" fmla="*/ 7 h 55"/>
                <a:gd name="T48" fmla="*/ 12 w 38"/>
                <a:gd name="T49" fmla="*/ 7 h 55"/>
                <a:gd name="T50" fmla="*/ 4 w 38"/>
                <a:gd name="T51" fmla="*/ 19 h 55"/>
                <a:gd name="T52" fmla="*/ 2 w 38"/>
                <a:gd name="T53" fmla="*/ 31 h 55"/>
                <a:gd name="T54" fmla="*/ 0 w 38"/>
                <a:gd name="T55" fmla="*/ 48 h 55"/>
                <a:gd name="T56" fmla="*/ 0 w 38"/>
                <a:gd name="T57" fmla="*/ 4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8" h="55">
                  <a:moveTo>
                    <a:pt x="0" y="48"/>
                  </a:moveTo>
                  <a:lnTo>
                    <a:pt x="0" y="48"/>
                  </a:lnTo>
                  <a:lnTo>
                    <a:pt x="0" y="51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4" y="55"/>
                  </a:lnTo>
                  <a:lnTo>
                    <a:pt x="9" y="55"/>
                  </a:lnTo>
                  <a:lnTo>
                    <a:pt x="21" y="55"/>
                  </a:lnTo>
                  <a:lnTo>
                    <a:pt x="23" y="55"/>
                  </a:lnTo>
                  <a:lnTo>
                    <a:pt x="23" y="55"/>
                  </a:lnTo>
                  <a:lnTo>
                    <a:pt x="33" y="53"/>
                  </a:lnTo>
                  <a:lnTo>
                    <a:pt x="38" y="51"/>
                  </a:lnTo>
                  <a:lnTo>
                    <a:pt x="38" y="51"/>
                  </a:lnTo>
                  <a:lnTo>
                    <a:pt x="38" y="43"/>
                  </a:lnTo>
                  <a:lnTo>
                    <a:pt x="35" y="34"/>
                  </a:lnTo>
                  <a:lnTo>
                    <a:pt x="33" y="29"/>
                  </a:lnTo>
                  <a:lnTo>
                    <a:pt x="31" y="19"/>
                  </a:lnTo>
                  <a:lnTo>
                    <a:pt x="26" y="5"/>
                  </a:lnTo>
                  <a:lnTo>
                    <a:pt x="26" y="5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16" y="0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4" y="19"/>
                  </a:lnTo>
                  <a:lnTo>
                    <a:pt x="2" y="31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EFD2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82" name="Freeform 109"/>
            <p:cNvSpPr>
              <a:spLocks/>
            </p:cNvSpPr>
            <p:nvPr/>
          </p:nvSpPr>
          <p:spPr bwMode="auto">
            <a:xfrm>
              <a:off x="922" y="2970"/>
              <a:ext cx="38" cy="55"/>
            </a:xfrm>
            <a:custGeom>
              <a:avLst/>
              <a:gdLst>
                <a:gd name="T0" fmla="*/ 0 w 38"/>
                <a:gd name="T1" fmla="*/ 48 h 55"/>
                <a:gd name="T2" fmla="*/ 0 w 38"/>
                <a:gd name="T3" fmla="*/ 48 h 55"/>
                <a:gd name="T4" fmla="*/ 2 w 38"/>
                <a:gd name="T5" fmla="*/ 53 h 55"/>
                <a:gd name="T6" fmla="*/ 2 w 38"/>
                <a:gd name="T7" fmla="*/ 53 h 55"/>
                <a:gd name="T8" fmla="*/ 4 w 38"/>
                <a:gd name="T9" fmla="*/ 55 h 55"/>
                <a:gd name="T10" fmla="*/ 12 w 38"/>
                <a:gd name="T11" fmla="*/ 55 h 55"/>
                <a:gd name="T12" fmla="*/ 21 w 38"/>
                <a:gd name="T13" fmla="*/ 55 h 55"/>
                <a:gd name="T14" fmla="*/ 23 w 38"/>
                <a:gd name="T15" fmla="*/ 55 h 55"/>
                <a:gd name="T16" fmla="*/ 23 w 38"/>
                <a:gd name="T17" fmla="*/ 55 h 55"/>
                <a:gd name="T18" fmla="*/ 31 w 38"/>
                <a:gd name="T19" fmla="*/ 53 h 55"/>
                <a:gd name="T20" fmla="*/ 35 w 38"/>
                <a:gd name="T21" fmla="*/ 51 h 55"/>
                <a:gd name="T22" fmla="*/ 35 w 38"/>
                <a:gd name="T23" fmla="*/ 51 h 55"/>
                <a:gd name="T24" fmla="*/ 38 w 38"/>
                <a:gd name="T25" fmla="*/ 43 h 55"/>
                <a:gd name="T26" fmla="*/ 33 w 38"/>
                <a:gd name="T27" fmla="*/ 34 h 55"/>
                <a:gd name="T28" fmla="*/ 33 w 38"/>
                <a:gd name="T29" fmla="*/ 29 h 55"/>
                <a:gd name="T30" fmla="*/ 28 w 38"/>
                <a:gd name="T31" fmla="*/ 19 h 55"/>
                <a:gd name="T32" fmla="*/ 26 w 38"/>
                <a:gd name="T33" fmla="*/ 5 h 55"/>
                <a:gd name="T34" fmla="*/ 26 w 38"/>
                <a:gd name="T35" fmla="*/ 5 h 55"/>
                <a:gd name="T36" fmla="*/ 23 w 38"/>
                <a:gd name="T37" fmla="*/ 3 h 55"/>
                <a:gd name="T38" fmla="*/ 21 w 38"/>
                <a:gd name="T39" fmla="*/ 0 h 55"/>
                <a:gd name="T40" fmla="*/ 21 w 38"/>
                <a:gd name="T41" fmla="*/ 0 h 55"/>
                <a:gd name="T42" fmla="*/ 16 w 38"/>
                <a:gd name="T43" fmla="*/ 3 h 55"/>
                <a:gd name="T44" fmla="*/ 12 w 38"/>
                <a:gd name="T45" fmla="*/ 7 h 55"/>
                <a:gd name="T46" fmla="*/ 12 w 38"/>
                <a:gd name="T47" fmla="*/ 7 h 55"/>
                <a:gd name="T48" fmla="*/ 4 w 38"/>
                <a:gd name="T49" fmla="*/ 19 h 55"/>
                <a:gd name="T50" fmla="*/ 2 w 38"/>
                <a:gd name="T51" fmla="*/ 31 h 55"/>
                <a:gd name="T52" fmla="*/ 0 w 38"/>
                <a:gd name="T53" fmla="*/ 48 h 55"/>
                <a:gd name="T54" fmla="*/ 0 w 38"/>
                <a:gd name="T55" fmla="*/ 4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8" h="55">
                  <a:moveTo>
                    <a:pt x="0" y="48"/>
                  </a:moveTo>
                  <a:lnTo>
                    <a:pt x="0" y="48"/>
                  </a:lnTo>
                  <a:lnTo>
                    <a:pt x="2" y="53"/>
                  </a:lnTo>
                  <a:lnTo>
                    <a:pt x="2" y="53"/>
                  </a:lnTo>
                  <a:lnTo>
                    <a:pt x="4" y="55"/>
                  </a:lnTo>
                  <a:lnTo>
                    <a:pt x="12" y="55"/>
                  </a:lnTo>
                  <a:lnTo>
                    <a:pt x="21" y="55"/>
                  </a:lnTo>
                  <a:lnTo>
                    <a:pt x="23" y="55"/>
                  </a:lnTo>
                  <a:lnTo>
                    <a:pt x="23" y="55"/>
                  </a:lnTo>
                  <a:lnTo>
                    <a:pt x="31" y="53"/>
                  </a:lnTo>
                  <a:lnTo>
                    <a:pt x="35" y="51"/>
                  </a:lnTo>
                  <a:lnTo>
                    <a:pt x="35" y="51"/>
                  </a:lnTo>
                  <a:lnTo>
                    <a:pt x="38" y="43"/>
                  </a:lnTo>
                  <a:lnTo>
                    <a:pt x="33" y="34"/>
                  </a:lnTo>
                  <a:lnTo>
                    <a:pt x="33" y="29"/>
                  </a:lnTo>
                  <a:lnTo>
                    <a:pt x="28" y="19"/>
                  </a:lnTo>
                  <a:lnTo>
                    <a:pt x="26" y="5"/>
                  </a:lnTo>
                  <a:lnTo>
                    <a:pt x="26" y="5"/>
                  </a:lnTo>
                  <a:lnTo>
                    <a:pt x="23" y="3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16" y="3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4" y="19"/>
                  </a:lnTo>
                  <a:lnTo>
                    <a:pt x="2" y="31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EFD3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83" name="Freeform 110"/>
            <p:cNvSpPr>
              <a:spLocks/>
            </p:cNvSpPr>
            <p:nvPr/>
          </p:nvSpPr>
          <p:spPr bwMode="auto">
            <a:xfrm>
              <a:off x="922" y="2970"/>
              <a:ext cx="38" cy="55"/>
            </a:xfrm>
            <a:custGeom>
              <a:avLst/>
              <a:gdLst>
                <a:gd name="T0" fmla="*/ 0 w 38"/>
                <a:gd name="T1" fmla="*/ 48 h 55"/>
                <a:gd name="T2" fmla="*/ 0 w 38"/>
                <a:gd name="T3" fmla="*/ 48 h 55"/>
                <a:gd name="T4" fmla="*/ 2 w 38"/>
                <a:gd name="T5" fmla="*/ 53 h 55"/>
                <a:gd name="T6" fmla="*/ 2 w 38"/>
                <a:gd name="T7" fmla="*/ 53 h 55"/>
                <a:gd name="T8" fmla="*/ 7 w 38"/>
                <a:gd name="T9" fmla="*/ 55 h 55"/>
                <a:gd name="T10" fmla="*/ 12 w 38"/>
                <a:gd name="T11" fmla="*/ 55 h 55"/>
                <a:gd name="T12" fmla="*/ 21 w 38"/>
                <a:gd name="T13" fmla="*/ 55 h 55"/>
                <a:gd name="T14" fmla="*/ 23 w 38"/>
                <a:gd name="T15" fmla="*/ 55 h 55"/>
                <a:gd name="T16" fmla="*/ 23 w 38"/>
                <a:gd name="T17" fmla="*/ 55 h 55"/>
                <a:gd name="T18" fmla="*/ 31 w 38"/>
                <a:gd name="T19" fmla="*/ 53 h 55"/>
                <a:gd name="T20" fmla="*/ 35 w 38"/>
                <a:gd name="T21" fmla="*/ 51 h 55"/>
                <a:gd name="T22" fmla="*/ 35 w 38"/>
                <a:gd name="T23" fmla="*/ 51 h 55"/>
                <a:gd name="T24" fmla="*/ 38 w 38"/>
                <a:gd name="T25" fmla="*/ 43 h 55"/>
                <a:gd name="T26" fmla="*/ 33 w 38"/>
                <a:gd name="T27" fmla="*/ 34 h 55"/>
                <a:gd name="T28" fmla="*/ 31 w 38"/>
                <a:gd name="T29" fmla="*/ 29 h 55"/>
                <a:gd name="T30" fmla="*/ 28 w 38"/>
                <a:gd name="T31" fmla="*/ 19 h 55"/>
                <a:gd name="T32" fmla="*/ 26 w 38"/>
                <a:gd name="T33" fmla="*/ 5 h 55"/>
                <a:gd name="T34" fmla="*/ 26 w 38"/>
                <a:gd name="T35" fmla="*/ 5 h 55"/>
                <a:gd name="T36" fmla="*/ 23 w 38"/>
                <a:gd name="T37" fmla="*/ 3 h 55"/>
                <a:gd name="T38" fmla="*/ 21 w 38"/>
                <a:gd name="T39" fmla="*/ 0 h 55"/>
                <a:gd name="T40" fmla="*/ 21 w 38"/>
                <a:gd name="T41" fmla="*/ 0 h 55"/>
                <a:gd name="T42" fmla="*/ 16 w 38"/>
                <a:gd name="T43" fmla="*/ 3 h 55"/>
                <a:gd name="T44" fmla="*/ 12 w 38"/>
                <a:gd name="T45" fmla="*/ 10 h 55"/>
                <a:gd name="T46" fmla="*/ 12 w 38"/>
                <a:gd name="T47" fmla="*/ 10 h 55"/>
                <a:gd name="T48" fmla="*/ 7 w 38"/>
                <a:gd name="T49" fmla="*/ 19 h 55"/>
                <a:gd name="T50" fmla="*/ 2 w 38"/>
                <a:gd name="T51" fmla="*/ 31 h 55"/>
                <a:gd name="T52" fmla="*/ 0 w 38"/>
                <a:gd name="T53" fmla="*/ 48 h 55"/>
                <a:gd name="T54" fmla="*/ 0 w 38"/>
                <a:gd name="T55" fmla="*/ 4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8" h="55">
                  <a:moveTo>
                    <a:pt x="0" y="48"/>
                  </a:moveTo>
                  <a:lnTo>
                    <a:pt x="0" y="48"/>
                  </a:lnTo>
                  <a:lnTo>
                    <a:pt x="2" y="53"/>
                  </a:lnTo>
                  <a:lnTo>
                    <a:pt x="2" y="53"/>
                  </a:lnTo>
                  <a:lnTo>
                    <a:pt x="7" y="55"/>
                  </a:lnTo>
                  <a:lnTo>
                    <a:pt x="12" y="55"/>
                  </a:lnTo>
                  <a:lnTo>
                    <a:pt x="21" y="55"/>
                  </a:lnTo>
                  <a:lnTo>
                    <a:pt x="23" y="55"/>
                  </a:lnTo>
                  <a:lnTo>
                    <a:pt x="23" y="55"/>
                  </a:lnTo>
                  <a:lnTo>
                    <a:pt x="31" y="53"/>
                  </a:lnTo>
                  <a:lnTo>
                    <a:pt x="35" y="51"/>
                  </a:lnTo>
                  <a:lnTo>
                    <a:pt x="35" y="51"/>
                  </a:lnTo>
                  <a:lnTo>
                    <a:pt x="38" y="43"/>
                  </a:lnTo>
                  <a:lnTo>
                    <a:pt x="33" y="34"/>
                  </a:lnTo>
                  <a:lnTo>
                    <a:pt x="31" y="29"/>
                  </a:lnTo>
                  <a:lnTo>
                    <a:pt x="28" y="19"/>
                  </a:lnTo>
                  <a:lnTo>
                    <a:pt x="26" y="5"/>
                  </a:lnTo>
                  <a:lnTo>
                    <a:pt x="26" y="5"/>
                  </a:lnTo>
                  <a:lnTo>
                    <a:pt x="23" y="3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16" y="3"/>
                  </a:lnTo>
                  <a:lnTo>
                    <a:pt x="12" y="10"/>
                  </a:lnTo>
                  <a:lnTo>
                    <a:pt x="12" y="10"/>
                  </a:lnTo>
                  <a:lnTo>
                    <a:pt x="7" y="19"/>
                  </a:lnTo>
                  <a:lnTo>
                    <a:pt x="2" y="31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F0D4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84" name="Freeform 111"/>
            <p:cNvSpPr>
              <a:spLocks/>
            </p:cNvSpPr>
            <p:nvPr/>
          </p:nvSpPr>
          <p:spPr bwMode="auto">
            <a:xfrm>
              <a:off x="922" y="2973"/>
              <a:ext cx="35" cy="52"/>
            </a:xfrm>
            <a:custGeom>
              <a:avLst/>
              <a:gdLst>
                <a:gd name="T0" fmla="*/ 0 w 35"/>
                <a:gd name="T1" fmla="*/ 45 h 52"/>
                <a:gd name="T2" fmla="*/ 0 w 35"/>
                <a:gd name="T3" fmla="*/ 45 h 52"/>
                <a:gd name="T4" fmla="*/ 2 w 35"/>
                <a:gd name="T5" fmla="*/ 50 h 52"/>
                <a:gd name="T6" fmla="*/ 2 w 35"/>
                <a:gd name="T7" fmla="*/ 50 h 52"/>
                <a:gd name="T8" fmla="*/ 7 w 35"/>
                <a:gd name="T9" fmla="*/ 52 h 52"/>
                <a:gd name="T10" fmla="*/ 12 w 35"/>
                <a:gd name="T11" fmla="*/ 52 h 52"/>
                <a:gd name="T12" fmla="*/ 21 w 35"/>
                <a:gd name="T13" fmla="*/ 52 h 52"/>
                <a:gd name="T14" fmla="*/ 23 w 35"/>
                <a:gd name="T15" fmla="*/ 52 h 52"/>
                <a:gd name="T16" fmla="*/ 23 w 35"/>
                <a:gd name="T17" fmla="*/ 52 h 52"/>
                <a:gd name="T18" fmla="*/ 31 w 35"/>
                <a:gd name="T19" fmla="*/ 50 h 52"/>
                <a:gd name="T20" fmla="*/ 35 w 35"/>
                <a:gd name="T21" fmla="*/ 45 h 52"/>
                <a:gd name="T22" fmla="*/ 35 w 35"/>
                <a:gd name="T23" fmla="*/ 45 h 52"/>
                <a:gd name="T24" fmla="*/ 35 w 35"/>
                <a:gd name="T25" fmla="*/ 40 h 52"/>
                <a:gd name="T26" fmla="*/ 33 w 35"/>
                <a:gd name="T27" fmla="*/ 33 h 52"/>
                <a:gd name="T28" fmla="*/ 31 w 35"/>
                <a:gd name="T29" fmla="*/ 26 h 52"/>
                <a:gd name="T30" fmla="*/ 28 w 35"/>
                <a:gd name="T31" fmla="*/ 16 h 52"/>
                <a:gd name="T32" fmla="*/ 26 w 35"/>
                <a:gd name="T33" fmla="*/ 4 h 52"/>
                <a:gd name="T34" fmla="*/ 26 w 35"/>
                <a:gd name="T35" fmla="*/ 4 h 52"/>
                <a:gd name="T36" fmla="*/ 21 w 35"/>
                <a:gd name="T37" fmla="*/ 0 h 52"/>
                <a:gd name="T38" fmla="*/ 21 w 35"/>
                <a:gd name="T39" fmla="*/ 0 h 52"/>
                <a:gd name="T40" fmla="*/ 16 w 35"/>
                <a:gd name="T41" fmla="*/ 2 h 52"/>
                <a:gd name="T42" fmla="*/ 12 w 35"/>
                <a:gd name="T43" fmla="*/ 7 h 52"/>
                <a:gd name="T44" fmla="*/ 12 w 35"/>
                <a:gd name="T45" fmla="*/ 7 h 52"/>
                <a:gd name="T46" fmla="*/ 7 w 35"/>
                <a:gd name="T47" fmla="*/ 16 h 52"/>
                <a:gd name="T48" fmla="*/ 2 w 35"/>
                <a:gd name="T49" fmla="*/ 28 h 52"/>
                <a:gd name="T50" fmla="*/ 0 w 35"/>
                <a:gd name="T51" fmla="*/ 45 h 52"/>
                <a:gd name="T52" fmla="*/ 0 w 35"/>
                <a:gd name="T53" fmla="*/ 4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5" h="52">
                  <a:moveTo>
                    <a:pt x="0" y="45"/>
                  </a:moveTo>
                  <a:lnTo>
                    <a:pt x="0" y="45"/>
                  </a:lnTo>
                  <a:lnTo>
                    <a:pt x="2" y="50"/>
                  </a:lnTo>
                  <a:lnTo>
                    <a:pt x="2" y="50"/>
                  </a:lnTo>
                  <a:lnTo>
                    <a:pt x="7" y="52"/>
                  </a:lnTo>
                  <a:lnTo>
                    <a:pt x="12" y="52"/>
                  </a:lnTo>
                  <a:lnTo>
                    <a:pt x="21" y="52"/>
                  </a:lnTo>
                  <a:lnTo>
                    <a:pt x="23" y="52"/>
                  </a:lnTo>
                  <a:lnTo>
                    <a:pt x="23" y="52"/>
                  </a:lnTo>
                  <a:lnTo>
                    <a:pt x="31" y="50"/>
                  </a:lnTo>
                  <a:lnTo>
                    <a:pt x="35" y="45"/>
                  </a:lnTo>
                  <a:lnTo>
                    <a:pt x="35" y="45"/>
                  </a:lnTo>
                  <a:lnTo>
                    <a:pt x="35" y="40"/>
                  </a:lnTo>
                  <a:lnTo>
                    <a:pt x="33" y="33"/>
                  </a:lnTo>
                  <a:lnTo>
                    <a:pt x="31" y="26"/>
                  </a:lnTo>
                  <a:lnTo>
                    <a:pt x="28" y="16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16" y="2"/>
                  </a:lnTo>
                  <a:lnTo>
                    <a:pt x="12" y="7"/>
                  </a:lnTo>
                  <a:lnTo>
                    <a:pt x="12" y="7"/>
                  </a:lnTo>
                  <a:lnTo>
                    <a:pt x="7" y="16"/>
                  </a:lnTo>
                  <a:lnTo>
                    <a:pt x="2" y="28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F0D5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85" name="Freeform 112"/>
            <p:cNvSpPr>
              <a:spLocks/>
            </p:cNvSpPr>
            <p:nvPr/>
          </p:nvSpPr>
          <p:spPr bwMode="auto">
            <a:xfrm>
              <a:off x="924" y="2973"/>
              <a:ext cx="33" cy="52"/>
            </a:xfrm>
            <a:custGeom>
              <a:avLst/>
              <a:gdLst>
                <a:gd name="T0" fmla="*/ 0 w 33"/>
                <a:gd name="T1" fmla="*/ 45 h 52"/>
                <a:gd name="T2" fmla="*/ 0 w 33"/>
                <a:gd name="T3" fmla="*/ 45 h 52"/>
                <a:gd name="T4" fmla="*/ 0 w 33"/>
                <a:gd name="T5" fmla="*/ 50 h 52"/>
                <a:gd name="T6" fmla="*/ 0 w 33"/>
                <a:gd name="T7" fmla="*/ 50 h 52"/>
                <a:gd name="T8" fmla="*/ 5 w 33"/>
                <a:gd name="T9" fmla="*/ 50 h 52"/>
                <a:gd name="T10" fmla="*/ 10 w 33"/>
                <a:gd name="T11" fmla="*/ 52 h 52"/>
                <a:gd name="T12" fmla="*/ 19 w 33"/>
                <a:gd name="T13" fmla="*/ 52 h 52"/>
                <a:gd name="T14" fmla="*/ 21 w 33"/>
                <a:gd name="T15" fmla="*/ 50 h 52"/>
                <a:gd name="T16" fmla="*/ 21 w 33"/>
                <a:gd name="T17" fmla="*/ 50 h 52"/>
                <a:gd name="T18" fmla="*/ 29 w 33"/>
                <a:gd name="T19" fmla="*/ 50 h 52"/>
                <a:gd name="T20" fmla="*/ 33 w 33"/>
                <a:gd name="T21" fmla="*/ 45 h 52"/>
                <a:gd name="T22" fmla="*/ 33 w 33"/>
                <a:gd name="T23" fmla="*/ 45 h 52"/>
                <a:gd name="T24" fmla="*/ 33 w 33"/>
                <a:gd name="T25" fmla="*/ 40 h 52"/>
                <a:gd name="T26" fmla="*/ 31 w 33"/>
                <a:gd name="T27" fmla="*/ 33 h 52"/>
                <a:gd name="T28" fmla="*/ 29 w 33"/>
                <a:gd name="T29" fmla="*/ 26 h 52"/>
                <a:gd name="T30" fmla="*/ 26 w 33"/>
                <a:gd name="T31" fmla="*/ 19 h 52"/>
                <a:gd name="T32" fmla="*/ 24 w 33"/>
                <a:gd name="T33" fmla="*/ 4 h 52"/>
                <a:gd name="T34" fmla="*/ 24 w 33"/>
                <a:gd name="T35" fmla="*/ 4 h 52"/>
                <a:gd name="T36" fmla="*/ 19 w 33"/>
                <a:gd name="T37" fmla="*/ 0 h 52"/>
                <a:gd name="T38" fmla="*/ 19 w 33"/>
                <a:gd name="T39" fmla="*/ 0 h 52"/>
                <a:gd name="T40" fmla="*/ 14 w 33"/>
                <a:gd name="T41" fmla="*/ 2 h 52"/>
                <a:gd name="T42" fmla="*/ 10 w 33"/>
                <a:gd name="T43" fmla="*/ 7 h 52"/>
                <a:gd name="T44" fmla="*/ 10 w 33"/>
                <a:gd name="T45" fmla="*/ 7 h 52"/>
                <a:gd name="T46" fmla="*/ 5 w 33"/>
                <a:gd name="T47" fmla="*/ 16 h 52"/>
                <a:gd name="T48" fmla="*/ 2 w 33"/>
                <a:gd name="T49" fmla="*/ 28 h 52"/>
                <a:gd name="T50" fmla="*/ 0 w 33"/>
                <a:gd name="T51" fmla="*/ 45 h 52"/>
                <a:gd name="T52" fmla="*/ 0 w 33"/>
                <a:gd name="T53" fmla="*/ 4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3" h="52">
                  <a:moveTo>
                    <a:pt x="0" y="45"/>
                  </a:moveTo>
                  <a:lnTo>
                    <a:pt x="0" y="45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5" y="50"/>
                  </a:lnTo>
                  <a:lnTo>
                    <a:pt x="10" y="52"/>
                  </a:lnTo>
                  <a:lnTo>
                    <a:pt x="19" y="52"/>
                  </a:lnTo>
                  <a:lnTo>
                    <a:pt x="21" y="50"/>
                  </a:lnTo>
                  <a:lnTo>
                    <a:pt x="21" y="50"/>
                  </a:lnTo>
                  <a:lnTo>
                    <a:pt x="29" y="50"/>
                  </a:lnTo>
                  <a:lnTo>
                    <a:pt x="33" y="45"/>
                  </a:lnTo>
                  <a:lnTo>
                    <a:pt x="33" y="45"/>
                  </a:lnTo>
                  <a:lnTo>
                    <a:pt x="33" y="40"/>
                  </a:lnTo>
                  <a:lnTo>
                    <a:pt x="31" y="33"/>
                  </a:lnTo>
                  <a:lnTo>
                    <a:pt x="29" y="26"/>
                  </a:lnTo>
                  <a:lnTo>
                    <a:pt x="26" y="19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4" y="2"/>
                  </a:lnTo>
                  <a:lnTo>
                    <a:pt x="10" y="7"/>
                  </a:lnTo>
                  <a:lnTo>
                    <a:pt x="10" y="7"/>
                  </a:lnTo>
                  <a:lnTo>
                    <a:pt x="5" y="16"/>
                  </a:lnTo>
                  <a:lnTo>
                    <a:pt x="2" y="28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F0D5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86" name="Freeform 113"/>
            <p:cNvSpPr>
              <a:spLocks/>
            </p:cNvSpPr>
            <p:nvPr/>
          </p:nvSpPr>
          <p:spPr bwMode="auto">
            <a:xfrm>
              <a:off x="924" y="2975"/>
              <a:ext cx="33" cy="50"/>
            </a:xfrm>
            <a:custGeom>
              <a:avLst/>
              <a:gdLst>
                <a:gd name="T0" fmla="*/ 0 w 33"/>
                <a:gd name="T1" fmla="*/ 43 h 50"/>
                <a:gd name="T2" fmla="*/ 0 w 33"/>
                <a:gd name="T3" fmla="*/ 43 h 50"/>
                <a:gd name="T4" fmla="*/ 0 w 33"/>
                <a:gd name="T5" fmla="*/ 48 h 50"/>
                <a:gd name="T6" fmla="*/ 0 w 33"/>
                <a:gd name="T7" fmla="*/ 48 h 50"/>
                <a:gd name="T8" fmla="*/ 5 w 33"/>
                <a:gd name="T9" fmla="*/ 48 h 50"/>
                <a:gd name="T10" fmla="*/ 10 w 33"/>
                <a:gd name="T11" fmla="*/ 50 h 50"/>
                <a:gd name="T12" fmla="*/ 19 w 33"/>
                <a:gd name="T13" fmla="*/ 48 h 50"/>
                <a:gd name="T14" fmla="*/ 21 w 33"/>
                <a:gd name="T15" fmla="*/ 48 h 50"/>
                <a:gd name="T16" fmla="*/ 21 w 33"/>
                <a:gd name="T17" fmla="*/ 48 h 50"/>
                <a:gd name="T18" fmla="*/ 29 w 33"/>
                <a:gd name="T19" fmla="*/ 48 h 50"/>
                <a:gd name="T20" fmla="*/ 33 w 33"/>
                <a:gd name="T21" fmla="*/ 43 h 50"/>
                <a:gd name="T22" fmla="*/ 33 w 33"/>
                <a:gd name="T23" fmla="*/ 43 h 50"/>
                <a:gd name="T24" fmla="*/ 33 w 33"/>
                <a:gd name="T25" fmla="*/ 38 h 50"/>
                <a:gd name="T26" fmla="*/ 31 w 33"/>
                <a:gd name="T27" fmla="*/ 31 h 50"/>
                <a:gd name="T28" fmla="*/ 29 w 33"/>
                <a:gd name="T29" fmla="*/ 26 h 50"/>
                <a:gd name="T30" fmla="*/ 26 w 33"/>
                <a:gd name="T31" fmla="*/ 17 h 50"/>
                <a:gd name="T32" fmla="*/ 24 w 33"/>
                <a:gd name="T33" fmla="*/ 2 h 50"/>
                <a:gd name="T34" fmla="*/ 24 w 33"/>
                <a:gd name="T35" fmla="*/ 2 h 50"/>
                <a:gd name="T36" fmla="*/ 19 w 33"/>
                <a:gd name="T37" fmla="*/ 0 h 50"/>
                <a:gd name="T38" fmla="*/ 19 w 33"/>
                <a:gd name="T39" fmla="*/ 0 h 50"/>
                <a:gd name="T40" fmla="*/ 14 w 33"/>
                <a:gd name="T41" fmla="*/ 0 h 50"/>
                <a:gd name="T42" fmla="*/ 10 w 33"/>
                <a:gd name="T43" fmla="*/ 5 h 50"/>
                <a:gd name="T44" fmla="*/ 10 w 33"/>
                <a:gd name="T45" fmla="*/ 5 h 50"/>
                <a:gd name="T46" fmla="*/ 5 w 33"/>
                <a:gd name="T47" fmla="*/ 17 h 50"/>
                <a:gd name="T48" fmla="*/ 2 w 33"/>
                <a:gd name="T49" fmla="*/ 26 h 50"/>
                <a:gd name="T50" fmla="*/ 0 w 33"/>
                <a:gd name="T51" fmla="*/ 43 h 50"/>
                <a:gd name="T52" fmla="*/ 0 w 33"/>
                <a:gd name="T53" fmla="*/ 43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3" h="50">
                  <a:moveTo>
                    <a:pt x="0" y="43"/>
                  </a:moveTo>
                  <a:lnTo>
                    <a:pt x="0" y="43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5" y="48"/>
                  </a:lnTo>
                  <a:lnTo>
                    <a:pt x="10" y="50"/>
                  </a:lnTo>
                  <a:lnTo>
                    <a:pt x="19" y="48"/>
                  </a:lnTo>
                  <a:lnTo>
                    <a:pt x="21" y="48"/>
                  </a:lnTo>
                  <a:lnTo>
                    <a:pt x="21" y="48"/>
                  </a:lnTo>
                  <a:lnTo>
                    <a:pt x="29" y="48"/>
                  </a:lnTo>
                  <a:lnTo>
                    <a:pt x="33" y="43"/>
                  </a:lnTo>
                  <a:lnTo>
                    <a:pt x="33" y="43"/>
                  </a:lnTo>
                  <a:lnTo>
                    <a:pt x="33" y="38"/>
                  </a:lnTo>
                  <a:lnTo>
                    <a:pt x="31" y="31"/>
                  </a:lnTo>
                  <a:lnTo>
                    <a:pt x="29" y="26"/>
                  </a:lnTo>
                  <a:lnTo>
                    <a:pt x="26" y="17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4" y="0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5" y="17"/>
                  </a:lnTo>
                  <a:lnTo>
                    <a:pt x="2" y="26"/>
                  </a:lnTo>
                  <a:lnTo>
                    <a:pt x="0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0D6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87" name="Freeform 114"/>
            <p:cNvSpPr>
              <a:spLocks/>
            </p:cNvSpPr>
            <p:nvPr/>
          </p:nvSpPr>
          <p:spPr bwMode="auto">
            <a:xfrm>
              <a:off x="924" y="2975"/>
              <a:ext cx="33" cy="48"/>
            </a:xfrm>
            <a:custGeom>
              <a:avLst/>
              <a:gdLst>
                <a:gd name="T0" fmla="*/ 0 w 33"/>
                <a:gd name="T1" fmla="*/ 43 h 48"/>
                <a:gd name="T2" fmla="*/ 0 w 33"/>
                <a:gd name="T3" fmla="*/ 43 h 48"/>
                <a:gd name="T4" fmla="*/ 2 w 33"/>
                <a:gd name="T5" fmla="*/ 48 h 48"/>
                <a:gd name="T6" fmla="*/ 2 w 33"/>
                <a:gd name="T7" fmla="*/ 48 h 48"/>
                <a:gd name="T8" fmla="*/ 5 w 33"/>
                <a:gd name="T9" fmla="*/ 48 h 48"/>
                <a:gd name="T10" fmla="*/ 10 w 33"/>
                <a:gd name="T11" fmla="*/ 48 h 48"/>
                <a:gd name="T12" fmla="*/ 19 w 33"/>
                <a:gd name="T13" fmla="*/ 48 h 48"/>
                <a:gd name="T14" fmla="*/ 21 w 33"/>
                <a:gd name="T15" fmla="*/ 48 h 48"/>
                <a:gd name="T16" fmla="*/ 21 w 33"/>
                <a:gd name="T17" fmla="*/ 48 h 48"/>
                <a:gd name="T18" fmla="*/ 29 w 33"/>
                <a:gd name="T19" fmla="*/ 48 h 48"/>
                <a:gd name="T20" fmla="*/ 33 w 33"/>
                <a:gd name="T21" fmla="*/ 43 h 48"/>
                <a:gd name="T22" fmla="*/ 33 w 33"/>
                <a:gd name="T23" fmla="*/ 43 h 48"/>
                <a:gd name="T24" fmla="*/ 33 w 33"/>
                <a:gd name="T25" fmla="*/ 38 h 48"/>
                <a:gd name="T26" fmla="*/ 31 w 33"/>
                <a:gd name="T27" fmla="*/ 31 h 48"/>
                <a:gd name="T28" fmla="*/ 29 w 33"/>
                <a:gd name="T29" fmla="*/ 26 h 48"/>
                <a:gd name="T30" fmla="*/ 26 w 33"/>
                <a:gd name="T31" fmla="*/ 17 h 48"/>
                <a:gd name="T32" fmla="*/ 24 w 33"/>
                <a:gd name="T33" fmla="*/ 5 h 48"/>
                <a:gd name="T34" fmla="*/ 24 w 33"/>
                <a:gd name="T35" fmla="*/ 5 h 48"/>
                <a:gd name="T36" fmla="*/ 19 w 33"/>
                <a:gd name="T37" fmla="*/ 0 h 48"/>
                <a:gd name="T38" fmla="*/ 19 w 33"/>
                <a:gd name="T39" fmla="*/ 0 h 48"/>
                <a:gd name="T40" fmla="*/ 14 w 33"/>
                <a:gd name="T41" fmla="*/ 2 h 48"/>
                <a:gd name="T42" fmla="*/ 10 w 33"/>
                <a:gd name="T43" fmla="*/ 7 h 48"/>
                <a:gd name="T44" fmla="*/ 10 w 33"/>
                <a:gd name="T45" fmla="*/ 7 h 48"/>
                <a:gd name="T46" fmla="*/ 5 w 33"/>
                <a:gd name="T47" fmla="*/ 17 h 48"/>
                <a:gd name="T48" fmla="*/ 2 w 33"/>
                <a:gd name="T49" fmla="*/ 26 h 48"/>
                <a:gd name="T50" fmla="*/ 0 w 33"/>
                <a:gd name="T51" fmla="*/ 43 h 48"/>
                <a:gd name="T52" fmla="*/ 0 w 33"/>
                <a:gd name="T53" fmla="*/ 43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3" h="48">
                  <a:moveTo>
                    <a:pt x="0" y="43"/>
                  </a:moveTo>
                  <a:lnTo>
                    <a:pt x="0" y="43"/>
                  </a:lnTo>
                  <a:lnTo>
                    <a:pt x="2" y="48"/>
                  </a:lnTo>
                  <a:lnTo>
                    <a:pt x="2" y="48"/>
                  </a:lnTo>
                  <a:lnTo>
                    <a:pt x="5" y="48"/>
                  </a:lnTo>
                  <a:lnTo>
                    <a:pt x="10" y="48"/>
                  </a:lnTo>
                  <a:lnTo>
                    <a:pt x="19" y="48"/>
                  </a:lnTo>
                  <a:lnTo>
                    <a:pt x="21" y="48"/>
                  </a:lnTo>
                  <a:lnTo>
                    <a:pt x="21" y="48"/>
                  </a:lnTo>
                  <a:lnTo>
                    <a:pt x="29" y="48"/>
                  </a:lnTo>
                  <a:lnTo>
                    <a:pt x="33" y="43"/>
                  </a:lnTo>
                  <a:lnTo>
                    <a:pt x="33" y="43"/>
                  </a:lnTo>
                  <a:lnTo>
                    <a:pt x="33" y="38"/>
                  </a:lnTo>
                  <a:lnTo>
                    <a:pt x="31" y="31"/>
                  </a:lnTo>
                  <a:lnTo>
                    <a:pt x="29" y="26"/>
                  </a:lnTo>
                  <a:lnTo>
                    <a:pt x="26" y="17"/>
                  </a:lnTo>
                  <a:lnTo>
                    <a:pt x="24" y="5"/>
                  </a:lnTo>
                  <a:lnTo>
                    <a:pt x="24" y="5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4" y="2"/>
                  </a:lnTo>
                  <a:lnTo>
                    <a:pt x="10" y="7"/>
                  </a:lnTo>
                  <a:lnTo>
                    <a:pt x="10" y="7"/>
                  </a:lnTo>
                  <a:lnTo>
                    <a:pt x="5" y="17"/>
                  </a:lnTo>
                  <a:lnTo>
                    <a:pt x="2" y="26"/>
                  </a:lnTo>
                  <a:lnTo>
                    <a:pt x="0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1D7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88" name="Freeform 115"/>
            <p:cNvSpPr>
              <a:spLocks/>
            </p:cNvSpPr>
            <p:nvPr/>
          </p:nvSpPr>
          <p:spPr bwMode="auto">
            <a:xfrm>
              <a:off x="924" y="2975"/>
              <a:ext cx="33" cy="48"/>
            </a:xfrm>
            <a:custGeom>
              <a:avLst/>
              <a:gdLst>
                <a:gd name="T0" fmla="*/ 0 w 33"/>
                <a:gd name="T1" fmla="*/ 43 h 48"/>
                <a:gd name="T2" fmla="*/ 0 w 33"/>
                <a:gd name="T3" fmla="*/ 43 h 48"/>
                <a:gd name="T4" fmla="*/ 2 w 33"/>
                <a:gd name="T5" fmla="*/ 46 h 48"/>
                <a:gd name="T6" fmla="*/ 2 w 33"/>
                <a:gd name="T7" fmla="*/ 46 h 48"/>
                <a:gd name="T8" fmla="*/ 10 w 33"/>
                <a:gd name="T9" fmla="*/ 48 h 48"/>
                <a:gd name="T10" fmla="*/ 19 w 33"/>
                <a:gd name="T11" fmla="*/ 48 h 48"/>
                <a:gd name="T12" fmla="*/ 21 w 33"/>
                <a:gd name="T13" fmla="*/ 48 h 48"/>
                <a:gd name="T14" fmla="*/ 21 w 33"/>
                <a:gd name="T15" fmla="*/ 48 h 48"/>
                <a:gd name="T16" fmla="*/ 29 w 33"/>
                <a:gd name="T17" fmla="*/ 48 h 48"/>
                <a:gd name="T18" fmla="*/ 33 w 33"/>
                <a:gd name="T19" fmla="*/ 43 h 48"/>
                <a:gd name="T20" fmla="*/ 33 w 33"/>
                <a:gd name="T21" fmla="*/ 43 h 48"/>
                <a:gd name="T22" fmla="*/ 33 w 33"/>
                <a:gd name="T23" fmla="*/ 38 h 48"/>
                <a:gd name="T24" fmla="*/ 31 w 33"/>
                <a:gd name="T25" fmla="*/ 31 h 48"/>
                <a:gd name="T26" fmla="*/ 29 w 33"/>
                <a:gd name="T27" fmla="*/ 26 h 48"/>
                <a:gd name="T28" fmla="*/ 26 w 33"/>
                <a:gd name="T29" fmla="*/ 17 h 48"/>
                <a:gd name="T30" fmla="*/ 24 w 33"/>
                <a:gd name="T31" fmla="*/ 5 h 48"/>
                <a:gd name="T32" fmla="*/ 24 w 33"/>
                <a:gd name="T33" fmla="*/ 5 h 48"/>
                <a:gd name="T34" fmla="*/ 19 w 33"/>
                <a:gd name="T35" fmla="*/ 0 h 48"/>
                <a:gd name="T36" fmla="*/ 19 w 33"/>
                <a:gd name="T37" fmla="*/ 0 h 48"/>
                <a:gd name="T38" fmla="*/ 14 w 33"/>
                <a:gd name="T39" fmla="*/ 2 h 48"/>
                <a:gd name="T40" fmla="*/ 10 w 33"/>
                <a:gd name="T41" fmla="*/ 7 h 48"/>
                <a:gd name="T42" fmla="*/ 10 w 33"/>
                <a:gd name="T43" fmla="*/ 7 h 48"/>
                <a:gd name="T44" fmla="*/ 5 w 33"/>
                <a:gd name="T45" fmla="*/ 17 h 48"/>
                <a:gd name="T46" fmla="*/ 2 w 33"/>
                <a:gd name="T47" fmla="*/ 26 h 48"/>
                <a:gd name="T48" fmla="*/ 0 w 33"/>
                <a:gd name="T49" fmla="*/ 43 h 48"/>
                <a:gd name="T50" fmla="*/ 0 w 33"/>
                <a:gd name="T51" fmla="*/ 43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3" h="48">
                  <a:moveTo>
                    <a:pt x="0" y="43"/>
                  </a:moveTo>
                  <a:lnTo>
                    <a:pt x="0" y="43"/>
                  </a:lnTo>
                  <a:lnTo>
                    <a:pt x="2" y="46"/>
                  </a:lnTo>
                  <a:lnTo>
                    <a:pt x="2" y="46"/>
                  </a:lnTo>
                  <a:lnTo>
                    <a:pt x="10" y="48"/>
                  </a:lnTo>
                  <a:lnTo>
                    <a:pt x="19" y="48"/>
                  </a:lnTo>
                  <a:lnTo>
                    <a:pt x="21" y="48"/>
                  </a:lnTo>
                  <a:lnTo>
                    <a:pt x="21" y="48"/>
                  </a:lnTo>
                  <a:lnTo>
                    <a:pt x="29" y="48"/>
                  </a:lnTo>
                  <a:lnTo>
                    <a:pt x="33" y="43"/>
                  </a:lnTo>
                  <a:lnTo>
                    <a:pt x="33" y="43"/>
                  </a:lnTo>
                  <a:lnTo>
                    <a:pt x="33" y="38"/>
                  </a:lnTo>
                  <a:lnTo>
                    <a:pt x="31" y="31"/>
                  </a:lnTo>
                  <a:lnTo>
                    <a:pt x="29" y="26"/>
                  </a:lnTo>
                  <a:lnTo>
                    <a:pt x="26" y="17"/>
                  </a:lnTo>
                  <a:lnTo>
                    <a:pt x="24" y="5"/>
                  </a:lnTo>
                  <a:lnTo>
                    <a:pt x="24" y="5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4" y="2"/>
                  </a:lnTo>
                  <a:lnTo>
                    <a:pt x="10" y="7"/>
                  </a:lnTo>
                  <a:lnTo>
                    <a:pt x="10" y="7"/>
                  </a:lnTo>
                  <a:lnTo>
                    <a:pt x="5" y="17"/>
                  </a:lnTo>
                  <a:lnTo>
                    <a:pt x="2" y="26"/>
                  </a:lnTo>
                  <a:lnTo>
                    <a:pt x="0" y="43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F1D8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89" name="Freeform 116"/>
            <p:cNvSpPr>
              <a:spLocks/>
            </p:cNvSpPr>
            <p:nvPr/>
          </p:nvSpPr>
          <p:spPr bwMode="auto">
            <a:xfrm>
              <a:off x="924" y="2977"/>
              <a:ext cx="33" cy="46"/>
            </a:xfrm>
            <a:custGeom>
              <a:avLst/>
              <a:gdLst>
                <a:gd name="T0" fmla="*/ 0 w 33"/>
                <a:gd name="T1" fmla="*/ 41 h 46"/>
                <a:gd name="T2" fmla="*/ 0 w 33"/>
                <a:gd name="T3" fmla="*/ 41 h 46"/>
                <a:gd name="T4" fmla="*/ 2 w 33"/>
                <a:gd name="T5" fmla="*/ 44 h 46"/>
                <a:gd name="T6" fmla="*/ 2 w 33"/>
                <a:gd name="T7" fmla="*/ 44 h 46"/>
                <a:gd name="T8" fmla="*/ 10 w 33"/>
                <a:gd name="T9" fmla="*/ 46 h 46"/>
                <a:gd name="T10" fmla="*/ 19 w 33"/>
                <a:gd name="T11" fmla="*/ 46 h 46"/>
                <a:gd name="T12" fmla="*/ 21 w 33"/>
                <a:gd name="T13" fmla="*/ 46 h 46"/>
                <a:gd name="T14" fmla="*/ 21 w 33"/>
                <a:gd name="T15" fmla="*/ 46 h 46"/>
                <a:gd name="T16" fmla="*/ 29 w 33"/>
                <a:gd name="T17" fmla="*/ 44 h 46"/>
                <a:gd name="T18" fmla="*/ 31 w 33"/>
                <a:gd name="T19" fmla="*/ 41 h 46"/>
                <a:gd name="T20" fmla="*/ 31 w 33"/>
                <a:gd name="T21" fmla="*/ 41 h 46"/>
                <a:gd name="T22" fmla="*/ 33 w 33"/>
                <a:gd name="T23" fmla="*/ 36 h 46"/>
                <a:gd name="T24" fmla="*/ 31 w 33"/>
                <a:gd name="T25" fmla="*/ 29 h 46"/>
                <a:gd name="T26" fmla="*/ 29 w 33"/>
                <a:gd name="T27" fmla="*/ 24 h 46"/>
                <a:gd name="T28" fmla="*/ 26 w 33"/>
                <a:gd name="T29" fmla="*/ 15 h 46"/>
                <a:gd name="T30" fmla="*/ 24 w 33"/>
                <a:gd name="T31" fmla="*/ 5 h 46"/>
                <a:gd name="T32" fmla="*/ 24 w 33"/>
                <a:gd name="T33" fmla="*/ 5 h 46"/>
                <a:gd name="T34" fmla="*/ 19 w 33"/>
                <a:gd name="T35" fmla="*/ 0 h 46"/>
                <a:gd name="T36" fmla="*/ 19 w 33"/>
                <a:gd name="T37" fmla="*/ 0 h 46"/>
                <a:gd name="T38" fmla="*/ 14 w 33"/>
                <a:gd name="T39" fmla="*/ 0 h 46"/>
                <a:gd name="T40" fmla="*/ 12 w 33"/>
                <a:gd name="T41" fmla="*/ 5 h 46"/>
                <a:gd name="T42" fmla="*/ 12 w 33"/>
                <a:gd name="T43" fmla="*/ 5 h 46"/>
                <a:gd name="T44" fmla="*/ 7 w 33"/>
                <a:gd name="T45" fmla="*/ 15 h 46"/>
                <a:gd name="T46" fmla="*/ 2 w 33"/>
                <a:gd name="T47" fmla="*/ 24 h 46"/>
                <a:gd name="T48" fmla="*/ 0 w 33"/>
                <a:gd name="T49" fmla="*/ 41 h 46"/>
                <a:gd name="T50" fmla="*/ 0 w 33"/>
                <a:gd name="T51" fmla="*/ 41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3" h="46">
                  <a:moveTo>
                    <a:pt x="0" y="41"/>
                  </a:moveTo>
                  <a:lnTo>
                    <a:pt x="0" y="41"/>
                  </a:lnTo>
                  <a:lnTo>
                    <a:pt x="2" y="44"/>
                  </a:lnTo>
                  <a:lnTo>
                    <a:pt x="2" y="44"/>
                  </a:lnTo>
                  <a:lnTo>
                    <a:pt x="10" y="46"/>
                  </a:lnTo>
                  <a:lnTo>
                    <a:pt x="19" y="46"/>
                  </a:lnTo>
                  <a:lnTo>
                    <a:pt x="21" y="46"/>
                  </a:lnTo>
                  <a:lnTo>
                    <a:pt x="21" y="46"/>
                  </a:lnTo>
                  <a:lnTo>
                    <a:pt x="29" y="44"/>
                  </a:lnTo>
                  <a:lnTo>
                    <a:pt x="31" y="41"/>
                  </a:lnTo>
                  <a:lnTo>
                    <a:pt x="31" y="41"/>
                  </a:lnTo>
                  <a:lnTo>
                    <a:pt x="33" y="36"/>
                  </a:lnTo>
                  <a:lnTo>
                    <a:pt x="31" y="29"/>
                  </a:lnTo>
                  <a:lnTo>
                    <a:pt x="29" y="24"/>
                  </a:lnTo>
                  <a:lnTo>
                    <a:pt x="26" y="15"/>
                  </a:lnTo>
                  <a:lnTo>
                    <a:pt x="24" y="5"/>
                  </a:lnTo>
                  <a:lnTo>
                    <a:pt x="24" y="5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4" y="0"/>
                  </a:lnTo>
                  <a:lnTo>
                    <a:pt x="12" y="5"/>
                  </a:lnTo>
                  <a:lnTo>
                    <a:pt x="12" y="5"/>
                  </a:lnTo>
                  <a:lnTo>
                    <a:pt x="7" y="15"/>
                  </a:lnTo>
                  <a:lnTo>
                    <a:pt x="2" y="24"/>
                  </a:lnTo>
                  <a:lnTo>
                    <a:pt x="0" y="41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F1D9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0" name="Freeform 117"/>
            <p:cNvSpPr>
              <a:spLocks/>
            </p:cNvSpPr>
            <p:nvPr/>
          </p:nvSpPr>
          <p:spPr bwMode="auto">
            <a:xfrm>
              <a:off x="926" y="2977"/>
              <a:ext cx="31" cy="46"/>
            </a:xfrm>
            <a:custGeom>
              <a:avLst/>
              <a:gdLst>
                <a:gd name="T0" fmla="*/ 0 w 31"/>
                <a:gd name="T1" fmla="*/ 39 h 46"/>
                <a:gd name="T2" fmla="*/ 0 w 31"/>
                <a:gd name="T3" fmla="*/ 39 h 46"/>
                <a:gd name="T4" fmla="*/ 0 w 31"/>
                <a:gd name="T5" fmla="*/ 44 h 46"/>
                <a:gd name="T6" fmla="*/ 0 w 31"/>
                <a:gd name="T7" fmla="*/ 44 h 46"/>
                <a:gd name="T8" fmla="*/ 8 w 31"/>
                <a:gd name="T9" fmla="*/ 46 h 46"/>
                <a:gd name="T10" fmla="*/ 17 w 31"/>
                <a:gd name="T11" fmla="*/ 46 h 46"/>
                <a:gd name="T12" fmla="*/ 19 w 31"/>
                <a:gd name="T13" fmla="*/ 46 h 46"/>
                <a:gd name="T14" fmla="*/ 19 w 31"/>
                <a:gd name="T15" fmla="*/ 46 h 46"/>
                <a:gd name="T16" fmla="*/ 27 w 31"/>
                <a:gd name="T17" fmla="*/ 44 h 46"/>
                <a:gd name="T18" fmla="*/ 29 w 31"/>
                <a:gd name="T19" fmla="*/ 41 h 46"/>
                <a:gd name="T20" fmla="*/ 29 w 31"/>
                <a:gd name="T21" fmla="*/ 41 h 46"/>
                <a:gd name="T22" fmla="*/ 31 w 31"/>
                <a:gd name="T23" fmla="*/ 36 h 46"/>
                <a:gd name="T24" fmla="*/ 29 w 31"/>
                <a:gd name="T25" fmla="*/ 29 h 46"/>
                <a:gd name="T26" fmla="*/ 27 w 31"/>
                <a:gd name="T27" fmla="*/ 24 h 46"/>
                <a:gd name="T28" fmla="*/ 24 w 31"/>
                <a:gd name="T29" fmla="*/ 17 h 46"/>
                <a:gd name="T30" fmla="*/ 22 w 31"/>
                <a:gd name="T31" fmla="*/ 5 h 46"/>
                <a:gd name="T32" fmla="*/ 22 w 31"/>
                <a:gd name="T33" fmla="*/ 5 h 46"/>
                <a:gd name="T34" fmla="*/ 17 w 31"/>
                <a:gd name="T35" fmla="*/ 0 h 46"/>
                <a:gd name="T36" fmla="*/ 17 w 31"/>
                <a:gd name="T37" fmla="*/ 0 h 46"/>
                <a:gd name="T38" fmla="*/ 12 w 31"/>
                <a:gd name="T39" fmla="*/ 3 h 46"/>
                <a:gd name="T40" fmla="*/ 10 w 31"/>
                <a:gd name="T41" fmla="*/ 8 h 46"/>
                <a:gd name="T42" fmla="*/ 10 w 31"/>
                <a:gd name="T43" fmla="*/ 8 h 46"/>
                <a:gd name="T44" fmla="*/ 5 w 31"/>
                <a:gd name="T45" fmla="*/ 17 h 46"/>
                <a:gd name="T46" fmla="*/ 3 w 31"/>
                <a:gd name="T47" fmla="*/ 27 h 46"/>
                <a:gd name="T48" fmla="*/ 0 w 31"/>
                <a:gd name="T49" fmla="*/ 39 h 46"/>
                <a:gd name="T50" fmla="*/ 0 w 31"/>
                <a:gd name="T51" fmla="*/ 39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1" h="46">
                  <a:moveTo>
                    <a:pt x="0" y="39"/>
                  </a:moveTo>
                  <a:lnTo>
                    <a:pt x="0" y="39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8" y="46"/>
                  </a:lnTo>
                  <a:lnTo>
                    <a:pt x="17" y="46"/>
                  </a:lnTo>
                  <a:lnTo>
                    <a:pt x="19" y="46"/>
                  </a:lnTo>
                  <a:lnTo>
                    <a:pt x="19" y="46"/>
                  </a:lnTo>
                  <a:lnTo>
                    <a:pt x="27" y="44"/>
                  </a:lnTo>
                  <a:lnTo>
                    <a:pt x="29" y="41"/>
                  </a:lnTo>
                  <a:lnTo>
                    <a:pt x="29" y="41"/>
                  </a:lnTo>
                  <a:lnTo>
                    <a:pt x="31" y="36"/>
                  </a:lnTo>
                  <a:lnTo>
                    <a:pt x="29" y="29"/>
                  </a:lnTo>
                  <a:lnTo>
                    <a:pt x="27" y="24"/>
                  </a:lnTo>
                  <a:lnTo>
                    <a:pt x="24" y="17"/>
                  </a:lnTo>
                  <a:lnTo>
                    <a:pt x="22" y="5"/>
                  </a:lnTo>
                  <a:lnTo>
                    <a:pt x="22" y="5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2" y="3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5" y="17"/>
                  </a:lnTo>
                  <a:lnTo>
                    <a:pt x="3" y="27"/>
                  </a:lnTo>
                  <a:lnTo>
                    <a:pt x="0" y="3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2DA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1" name="Freeform 118"/>
            <p:cNvSpPr>
              <a:spLocks/>
            </p:cNvSpPr>
            <p:nvPr/>
          </p:nvSpPr>
          <p:spPr bwMode="auto">
            <a:xfrm>
              <a:off x="926" y="2980"/>
              <a:ext cx="29" cy="43"/>
            </a:xfrm>
            <a:custGeom>
              <a:avLst/>
              <a:gdLst>
                <a:gd name="T0" fmla="*/ 0 w 29"/>
                <a:gd name="T1" fmla="*/ 36 h 43"/>
                <a:gd name="T2" fmla="*/ 0 w 29"/>
                <a:gd name="T3" fmla="*/ 36 h 43"/>
                <a:gd name="T4" fmla="*/ 0 w 29"/>
                <a:gd name="T5" fmla="*/ 41 h 43"/>
                <a:gd name="T6" fmla="*/ 0 w 29"/>
                <a:gd name="T7" fmla="*/ 41 h 43"/>
                <a:gd name="T8" fmla="*/ 10 w 29"/>
                <a:gd name="T9" fmla="*/ 43 h 43"/>
                <a:gd name="T10" fmla="*/ 17 w 29"/>
                <a:gd name="T11" fmla="*/ 43 h 43"/>
                <a:gd name="T12" fmla="*/ 19 w 29"/>
                <a:gd name="T13" fmla="*/ 43 h 43"/>
                <a:gd name="T14" fmla="*/ 19 w 29"/>
                <a:gd name="T15" fmla="*/ 43 h 43"/>
                <a:gd name="T16" fmla="*/ 27 w 29"/>
                <a:gd name="T17" fmla="*/ 41 h 43"/>
                <a:gd name="T18" fmla="*/ 29 w 29"/>
                <a:gd name="T19" fmla="*/ 38 h 43"/>
                <a:gd name="T20" fmla="*/ 29 w 29"/>
                <a:gd name="T21" fmla="*/ 38 h 43"/>
                <a:gd name="T22" fmla="*/ 29 w 29"/>
                <a:gd name="T23" fmla="*/ 33 h 43"/>
                <a:gd name="T24" fmla="*/ 27 w 29"/>
                <a:gd name="T25" fmla="*/ 26 h 43"/>
                <a:gd name="T26" fmla="*/ 27 w 29"/>
                <a:gd name="T27" fmla="*/ 21 h 43"/>
                <a:gd name="T28" fmla="*/ 24 w 29"/>
                <a:gd name="T29" fmla="*/ 14 h 43"/>
                <a:gd name="T30" fmla="*/ 22 w 29"/>
                <a:gd name="T31" fmla="*/ 2 h 43"/>
                <a:gd name="T32" fmla="*/ 22 w 29"/>
                <a:gd name="T33" fmla="*/ 2 h 43"/>
                <a:gd name="T34" fmla="*/ 17 w 29"/>
                <a:gd name="T35" fmla="*/ 0 h 43"/>
                <a:gd name="T36" fmla="*/ 17 w 29"/>
                <a:gd name="T37" fmla="*/ 0 h 43"/>
                <a:gd name="T38" fmla="*/ 12 w 29"/>
                <a:gd name="T39" fmla="*/ 0 h 43"/>
                <a:gd name="T40" fmla="*/ 10 w 29"/>
                <a:gd name="T41" fmla="*/ 5 h 43"/>
                <a:gd name="T42" fmla="*/ 10 w 29"/>
                <a:gd name="T43" fmla="*/ 5 h 43"/>
                <a:gd name="T44" fmla="*/ 5 w 29"/>
                <a:gd name="T45" fmla="*/ 14 h 43"/>
                <a:gd name="T46" fmla="*/ 3 w 29"/>
                <a:gd name="T47" fmla="*/ 24 h 43"/>
                <a:gd name="T48" fmla="*/ 0 w 29"/>
                <a:gd name="T49" fmla="*/ 36 h 43"/>
                <a:gd name="T50" fmla="*/ 0 w 29"/>
                <a:gd name="T51" fmla="*/ 3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9" h="43">
                  <a:moveTo>
                    <a:pt x="0" y="36"/>
                  </a:moveTo>
                  <a:lnTo>
                    <a:pt x="0" y="36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10" y="43"/>
                  </a:lnTo>
                  <a:lnTo>
                    <a:pt x="17" y="43"/>
                  </a:lnTo>
                  <a:lnTo>
                    <a:pt x="19" y="43"/>
                  </a:lnTo>
                  <a:lnTo>
                    <a:pt x="19" y="43"/>
                  </a:lnTo>
                  <a:lnTo>
                    <a:pt x="27" y="41"/>
                  </a:lnTo>
                  <a:lnTo>
                    <a:pt x="29" y="38"/>
                  </a:lnTo>
                  <a:lnTo>
                    <a:pt x="29" y="38"/>
                  </a:lnTo>
                  <a:lnTo>
                    <a:pt x="29" y="33"/>
                  </a:lnTo>
                  <a:lnTo>
                    <a:pt x="27" y="26"/>
                  </a:lnTo>
                  <a:lnTo>
                    <a:pt x="27" y="21"/>
                  </a:lnTo>
                  <a:lnTo>
                    <a:pt x="24" y="14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5" y="14"/>
                  </a:lnTo>
                  <a:lnTo>
                    <a:pt x="3" y="24"/>
                  </a:lnTo>
                  <a:lnTo>
                    <a:pt x="0" y="36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F2DB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2" name="Freeform 119"/>
            <p:cNvSpPr>
              <a:spLocks/>
            </p:cNvSpPr>
            <p:nvPr/>
          </p:nvSpPr>
          <p:spPr bwMode="auto">
            <a:xfrm>
              <a:off x="926" y="2980"/>
              <a:ext cx="29" cy="43"/>
            </a:xfrm>
            <a:custGeom>
              <a:avLst/>
              <a:gdLst>
                <a:gd name="T0" fmla="*/ 0 w 29"/>
                <a:gd name="T1" fmla="*/ 36 h 43"/>
                <a:gd name="T2" fmla="*/ 0 w 29"/>
                <a:gd name="T3" fmla="*/ 36 h 43"/>
                <a:gd name="T4" fmla="*/ 3 w 29"/>
                <a:gd name="T5" fmla="*/ 41 h 43"/>
                <a:gd name="T6" fmla="*/ 3 w 29"/>
                <a:gd name="T7" fmla="*/ 41 h 43"/>
                <a:gd name="T8" fmla="*/ 10 w 29"/>
                <a:gd name="T9" fmla="*/ 43 h 43"/>
                <a:gd name="T10" fmla="*/ 17 w 29"/>
                <a:gd name="T11" fmla="*/ 43 h 43"/>
                <a:gd name="T12" fmla="*/ 19 w 29"/>
                <a:gd name="T13" fmla="*/ 43 h 43"/>
                <a:gd name="T14" fmla="*/ 19 w 29"/>
                <a:gd name="T15" fmla="*/ 43 h 43"/>
                <a:gd name="T16" fmla="*/ 27 w 29"/>
                <a:gd name="T17" fmla="*/ 41 h 43"/>
                <a:gd name="T18" fmla="*/ 29 w 29"/>
                <a:gd name="T19" fmla="*/ 38 h 43"/>
                <a:gd name="T20" fmla="*/ 29 w 29"/>
                <a:gd name="T21" fmla="*/ 38 h 43"/>
                <a:gd name="T22" fmla="*/ 29 w 29"/>
                <a:gd name="T23" fmla="*/ 33 h 43"/>
                <a:gd name="T24" fmla="*/ 27 w 29"/>
                <a:gd name="T25" fmla="*/ 26 h 43"/>
                <a:gd name="T26" fmla="*/ 27 w 29"/>
                <a:gd name="T27" fmla="*/ 21 h 43"/>
                <a:gd name="T28" fmla="*/ 24 w 29"/>
                <a:gd name="T29" fmla="*/ 14 h 43"/>
                <a:gd name="T30" fmla="*/ 22 w 29"/>
                <a:gd name="T31" fmla="*/ 5 h 43"/>
                <a:gd name="T32" fmla="*/ 22 w 29"/>
                <a:gd name="T33" fmla="*/ 5 h 43"/>
                <a:gd name="T34" fmla="*/ 17 w 29"/>
                <a:gd name="T35" fmla="*/ 0 h 43"/>
                <a:gd name="T36" fmla="*/ 17 w 29"/>
                <a:gd name="T37" fmla="*/ 0 h 43"/>
                <a:gd name="T38" fmla="*/ 15 w 29"/>
                <a:gd name="T39" fmla="*/ 2 h 43"/>
                <a:gd name="T40" fmla="*/ 10 w 29"/>
                <a:gd name="T41" fmla="*/ 5 h 43"/>
                <a:gd name="T42" fmla="*/ 10 w 29"/>
                <a:gd name="T43" fmla="*/ 5 h 43"/>
                <a:gd name="T44" fmla="*/ 5 w 29"/>
                <a:gd name="T45" fmla="*/ 14 h 43"/>
                <a:gd name="T46" fmla="*/ 3 w 29"/>
                <a:gd name="T47" fmla="*/ 24 h 43"/>
                <a:gd name="T48" fmla="*/ 0 w 29"/>
                <a:gd name="T49" fmla="*/ 36 h 43"/>
                <a:gd name="T50" fmla="*/ 0 w 29"/>
                <a:gd name="T51" fmla="*/ 3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9" h="43">
                  <a:moveTo>
                    <a:pt x="0" y="36"/>
                  </a:moveTo>
                  <a:lnTo>
                    <a:pt x="0" y="36"/>
                  </a:lnTo>
                  <a:lnTo>
                    <a:pt x="3" y="41"/>
                  </a:lnTo>
                  <a:lnTo>
                    <a:pt x="3" y="41"/>
                  </a:lnTo>
                  <a:lnTo>
                    <a:pt x="10" y="43"/>
                  </a:lnTo>
                  <a:lnTo>
                    <a:pt x="17" y="43"/>
                  </a:lnTo>
                  <a:lnTo>
                    <a:pt x="19" y="43"/>
                  </a:lnTo>
                  <a:lnTo>
                    <a:pt x="19" y="43"/>
                  </a:lnTo>
                  <a:lnTo>
                    <a:pt x="27" y="41"/>
                  </a:lnTo>
                  <a:lnTo>
                    <a:pt x="29" y="38"/>
                  </a:lnTo>
                  <a:lnTo>
                    <a:pt x="29" y="38"/>
                  </a:lnTo>
                  <a:lnTo>
                    <a:pt x="29" y="33"/>
                  </a:lnTo>
                  <a:lnTo>
                    <a:pt x="27" y="26"/>
                  </a:lnTo>
                  <a:lnTo>
                    <a:pt x="27" y="21"/>
                  </a:lnTo>
                  <a:lnTo>
                    <a:pt x="24" y="14"/>
                  </a:lnTo>
                  <a:lnTo>
                    <a:pt x="22" y="5"/>
                  </a:lnTo>
                  <a:lnTo>
                    <a:pt x="22" y="5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5" y="2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5" y="14"/>
                  </a:lnTo>
                  <a:lnTo>
                    <a:pt x="3" y="24"/>
                  </a:lnTo>
                  <a:lnTo>
                    <a:pt x="0" y="36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F2DC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3" name="Freeform 120"/>
            <p:cNvSpPr>
              <a:spLocks/>
            </p:cNvSpPr>
            <p:nvPr/>
          </p:nvSpPr>
          <p:spPr bwMode="auto">
            <a:xfrm>
              <a:off x="926" y="2980"/>
              <a:ext cx="29" cy="43"/>
            </a:xfrm>
            <a:custGeom>
              <a:avLst/>
              <a:gdLst>
                <a:gd name="T0" fmla="*/ 0 w 29"/>
                <a:gd name="T1" fmla="*/ 36 h 43"/>
                <a:gd name="T2" fmla="*/ 0 w 29"/>
                <a:gd name="T3" fmla="*/ 36 h 43"/>
                <a:gd name="T4" fmla="*/ 3 w 29"/>
                <a:gd name="T5" fmla="*/ 41 h 43"/>
                <a:gd name="T6" fmla="*/ 3 w 29"/>
                <a:gd name="T7" fmla="*/ 41 h 43"/>
                <a:gd name="T8" fmla="*/ 10 w 29"/>
                <a:gd name="T9" fmla="*/ 43 h 43"/>
                <a:gd name="T10" fmla="*/ 17 w 29"/>
                <a:gd name="T11" fmla="*/ 43 h 43"/>
                <a:gd name="T12" fmla="*/ 19 w 29"/>
                <a:gd name="T13" fmla="*/ 43 h 43"/>
                <a:gd name="T14" fmla="*/ 19 w 29"/>
                <a:gd name="T15" fmla="*/ 43 h 43"/>
                <a:gd name="T16" fmla="*/ 27 w 29"/>
                <a:gd name="T17" fmla="*/ 41 h 43"/>
                <a:gd name="T18" fmla="*/ 29 w 29"/>
                <a:gd name="T19" fmla="*/ 38 h 43"/>
                <a:gd name="T20" fmla="*/ 29 w 29"/>
                <a:gd name="T21" fmla="*/ 38 h 43"/>
                <a:gd name="T22" fmla="*/ 29 w 29"/>
                <a:gd name="T23" fmla="*/ 33 h 43"/>
                <a:gd name="T24" fmla="*/ 27 w 29"/>
                <a:gd name="T25" fmla="*/ 26 h 43"/>
                <a:gd name="T26" fmla="*/ 27 w 29"/>
                <a:gd name="T27" fmla="*/ 21 h 43"/>
                <a:gd name="T28" fmla="*/ 24 w 29"/>
                <a:gd name="T29" fmla="*/ 14 h 43"/>
                <a:gd name="T30" fmla="*/ 22 w 29"/>
                <a:gd name="T31" fmla="*/ 5 h 43"/>
                <a:gd name="T32" fmla="*/ 22 w 29"/>
                <a:gd name="T33" fmla="*/ 5 h 43"/>
                <a:gd name="T34" fmla="*/ 17 w 29"/>
                <a:gd name="T35" fmla="*/ 0 h 43"/>
                <a:gd name="T36" fmla="*/ 17 w 29"/>
                <a:gd name="T37" fmla="*/ 0 h 43"/>
                <a:gd name="T38" fmla="*/ 15 w 29"/>
                <a:gd name="T39" fmla="*/ 2 h 43"/>
                <a:gd name="T40" fmla="*/ 10 w 29"/>
                <a:gd name="T41" fmla="*/ 7 h 43"/>
                <a:gd name="T42" fmla="*/ 10 w 29"/>
                <a:gd name="T43" fmla="*/ 7 h 43"/>
                <a:gd name="T44" fmla="*/ 5 w 29"/>
                <a:gd name="T45" fmla="*/ 14 h 43"/>
                <a:gd name="T46" fmla="*/ 3 w 29"/>
                <a:gd name="T47" fmla="*/ 24 h 43"/>
                <a:gd name="T48" fmla="*/ 0 w 29"/>
                <a:gd name="T49" fmla="*/ 36 h 43"/>
                <a:gd name="T50" fmla="*/ 0 w 29"/>
                <a:gd name="T51" fmla="*/ 3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9" h="43">
                  <a:moveTo>
                    <a:pt x="0" y="36"/>
                  </a:moveTo>
                  <a:lnTo>
                    <a:pt x="0" y="36"/>
                  </a:lnTo>
                  <a:lnTo>
                    <a:pt x="3" y="41"/>
                  </a:lnTo>
                  <a:lnTo>
                    <a:pt x="3" y="41"/>
                  </a:lnTo>
                  <a:lnTo>
                    <a:pt x="10" y="43"/>
                  </a:lnTo>
                  <a:lnTo>
                    <a:pt x="17" y="43"/>
                  </a:lnTo>
                  <a:lnTo>
                    <a:pt x="19" y="43"/>
                  </a:lnTo>
                  <a:lnTo>
                    <a:pt x="19" y="43"/>
                  </a:lnTo>
                  <a:lnTo>
                    <a:pt x="27" y="41"/>
                  </a:lnTo>
                  <a:lnTo>
                    <a:pt x="29" y="38"/>
                  </a:lnTo>
                  <a:lnTo>
                    <a:pt x="29" y="38"/>
                  </a:lnTo>
                  <a:lnTo>
                    <a:pt x="29" y="33"/>
                  </a:lnTo>
                  <a:lnTo>
                    <a:pt x="27" y="26"/>
                  </a:lnTo>
                  <a:lnTo>
                    <a:pt x="27" y="21"/>
                  </a:lnTo>
                  <a:lnTo>
                    <a:pt x="24" y="14"/>
                  </a:lnTo>
                  <a:lnTo>
                    <a:pt x="22" y="5"/>
                  </a:lnTo>
                  <a:lnTo>
                    <a:pt x="22" y="5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5" y="2"/>
                  </a:lnTo>
                  <a:lnTo>
                    <a:pt x="10" y="7"/>
                  </a:lnTo>
                  <a:lnTo>
                    <a:pt x="10" y="7"/>
                  </a:lnTo>
                  <a:lnTo>
                    <a:pt x="5" y="14"/>
                  </a:lnTo>
                  <a:lnTo>
                    <a:pt x="3" y="24"/>
                  </a:lnTo>
                  <a:lnTo>
                    <a:pt x="0" y="36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F3DD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4" name="Freeform 121"/>
            <p:cNvSpPr>
              <a:spLocks/>
            </p:cNvSpPr>
            <p:nvPr/>
          </p:nvSpPr>
          <p:spPr bwMode="auto">
            <a:xfrm>
              <a:off x="929" y="2982"/>
              <a:ext cx="26" cy="41"/>
            </a:xfrm>
            <a:custGeom>
              <a:avLst/>
              <a:gdLst>
                <a:gd name="T0" fmla="*/ 0 w 26"/>
                <a:gd name="T1" fmla="*/ 34 h 41"/>
                <a:gd name="T2" fmla="*/ 0 w 26"/>
                <a:gd name="T3" fmla="*/ 34 h 41"/>
                <a:gd name="T4" fmla="*/ 0 w 26"/>
                <a:gd name="T5" fmla="*/ 39 h 41"/>
                <a:gd name="T6" fmla="*/ 0 w 26"/>
                <a:gd name="T7" fmla="*/ 39 h 41"/>
                <a:gd name="T8" fmla="*/ 7 w 26"/>
                <a:gd name="T9" fmla="*/ 41 h 41"/>
                <a:gd name="T10" fmla="*/ 14 w 26"/>
                <a:gd name="T11" fmla="*/ 39 h 41"/>
                <a:gd name="T12" fmla="*/ 16 w 26"/>
                <a:gd name="T13" fmla="*/ 39 h 41"/>
                <a:gd name="T14" fmla="*/ 16 w 26"/>
                <a:gd name="T15" fmla="*/ 39 h 41"/>
                <a:gd name="T16" fmla="*/ 21 w 26"/>
                <a:gd name="T17" fmla="*/ 39 h 41"/>
                <a:gd name="T18" fmla="*/ 26 w 26"/>
                <a:gd name="T19" fmla="*/ 36 h 41"/>
                <a:gd name="T20" fmla="*/ 26 w 26"/>
                <a:gd name="T21" fmla="*/ 36 h 41"/>
                <a:gd name="T22" fmla="*/ 26 w 26"/>
                <a:gd name="T23" fmla="*/ 31 h 41"/>
                <a:gd name="T24" fmla="*/ 24 w 26"/>
                <a:gd name="T25" fmla="*/ 24 h 41"/>
                <a:gd name="T26" fmla="*/ 21 w 26"/>
                <a:gd name="T27" fmla="*/ 22 h 41"/>
                <a:gd name="T28" fmla="*/ 21 w 26"/>
                <a:gd name="T29" fmla="*/ 15 h 41"/>
                <a:gd name="T30" fmla="*/ 19 w 26"/>
                <a:gd name="T31" fmla="*/ 3 h 41"/>
                <a:gd name="T32" fmla="*/ 19 w 26"/>
                <a:gd name="T33" fmla="*/ 3 h 41"/>
                <a:gd name="T34" fmla="*/ 14 w 26"/>
                <a:gd name="T35" fmla="*/ 0 h 41"/>
                <a:gd name="T36" fmla="*/ 14 w 26"/>
                <a:gd name="T37" fmla="*/ 0 h 41"/>
                <a:gd name="T38" fmla="*/ 12 w 26"/>
                <a:gd name="T39" fmla="*/ 0 h 41"/>
                <a:gd name="T40" fmla="*/ 7 w 26"/>
                <a:gd name="T41" fmla="*/ 5 h 41"/>
                <a:gd name="T42" fmla="*/ 7 w 26"/>
                <a:gd name="T43" fmla="*/ 5 h 41"/>
                <a:gd name="T44" fmla="*/ 2 w 26"/>
                <a:gd name="T45" fmla="*/ 12 h 41"/>
                <a:gd name="T46" fmla="*/ 0 w 26"/>
                <a:gd name="T47" fmla="*/ 22 h 41"/>
                <a:gd name="T48" fmla="*/ 0 w 26"/>
                <a:gd name="T49" fmla="*/ 34 h 41"/>
                <a:gd name="T50" fmla="*/ 0 w 26"/>
                <a:gd name="T51" fmla="*/ 3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" h="41">
                  <a:moveTo>
                    <a:pt x="0" y="34"/>
                  </a:moveTo>
                  <a:lnTo>
                    <a:pt x="0" y="34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7" y="41"/>
                  </a:lnTo>
                  <a:lnTo>
                    <a:pt x="14" y="39"/>
                  </a:lnTo>
                  <a:lnTo>
                    <a:pt x="16" y="39"/>
                  </a:lnTo>
                  <a:lnTo>
                    <a:pt x="16" y="39"/>
                  </a:lnTo>
                  <a:lnTo>
                    <a:pt x="21" y="39"/>
                  </a:lnTo>
                  <a:lnTo>
                    <a:pt x="26" y="36"/>
                  </a:lnTo>
                  <a:lnTo>
                    <a:pt x="26" y="36"/>
                  </a:lnTo>
                  <a:lnTo>
                    <a:pt x="26" y="31"/>
                  </a:lnTo>
                  <a:lnTo>
                    <a:pt x="24" y="24"/>
                  </a:lnTo>
                  <a:lnTo>
                    <a:pt x="21" y="22"/>
                  </a:lnTo>
                  <a:lnTo>
                    <a:pt x="21" y="15"/>
                  </a:lnTo>
                  <a:lnTo>
                    <a:pt x="19" y="3"/>
                  </a:lnTo>
                  <a:lnTo>
                    <a:pt x="19" y="3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7" y="5"/>
                  </a:lnTo>
                  <a:lnTo>
                    <a:pt x="7" y="5"/>
                  </a:lnTo>
                  <a:lnTo>
                    <a:pt x="2" y="12"/>
                  </a:lnTo>
                  <a:lnTo>
                    <a:pt x="0" y="22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F3DD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5" name="Freeform 122"/>
            <p:cNvSpPr>
              <a:spLocks/>
            </p:cNvSpPr>
            <p:nvPr/>
          </p:nvSpPr>
          <p:spPr bwMode="auto">
            <a:xfrm>
              <a:off x="929" y="2982"/>
              <a:ext cx="26" cy="39"/>
            </a:xfrm>
            <a:custGeom>
              <a:avLst/>
              <a:gdLst>
                <a:gd name="T0" fmla="*/ 0 w 26"/>
                <a:gd name="T1" fmla="*/ 34 h 39"/>
                <a:gd name="T2" fmla="*/ 0 w 26"/>
                <a:gd name="T3" fmla="*/ 34 h 39"/>
                <a:gd name="T4" fmla="*/ 0 w 26"/>
                <a:gd name="T5" fmla="*/ 39 h 39"/>
                <a:gd name="T6" fmla="*/ 0 w 26"/>
                <a:gd name="T7" fmla="*/ 39 h 39"/>
                <a:gd name="T8" fmla="*/ 7 w 26"/>
                <a:gd name="T9" fmla="*/ 39 h 39"/>
                <a:gd name="T10" fmla="*/ 14 w 26"/>
                <a:gd name="T11" fmla="*/ 39 h 39"/>
                <a:gd name="T12" fmla="*/ 16 w 26"/>
                <a:gd name="T13" fmla="*/ 39 h 39"/>
                <a:gd name="T14" fmla="*/ 16 w 26"/>
                <a:gd name="T15" fmla="*/ 39 h 39"/>
                <a:gd name="T16" fmla="*/ 21 w 26"/>
                <a:gd name="T17" fmla="*/ 39 h 39"/>
                <a:gd name="T18" fmla="*/ 26 w 26"/>
                <a:gd name="T19" fmla="*/ 36 h 39"/>
                <a:gd name="T20" fmla="*/ 26 w 26"/>
                <a:gd name="T21" fmla="*/ 36 h 39"/>
                <a:gd name="T22" fmla="*/ 26 w 26"/>
                <a:gd name="T23" fmla="*/ 31 h 39"/>
                <a:gd name="T24" fmla="*/ 24 w 26"/>
                <a:gd name="T25" fmla="*/ 24 h 39"/>
                <a:gd name="T26" fmla="*/ 21 w 26"/>
                <a:gd name="T27" fmla="*/ 22 h 39"/>
                <a:gd name="T28" fmla="*/ 21 w 26"/>
                <a:gd name="T29" fmla="*/ 15 h 39"/>
                <a:gd name="T30" fmla="*/ 16 w 26"/>
                <a:gd name="T31" fmla="*/ 5 h 39"/>
                <a:gd name="T32" fmla="*/ 16 w 26"/>
                <a:gd name="T33" fmla="*/ 5 h 39"/>
                <a:gd name="T34" fmla="*/ 14 w 26"/>
                <a:gd name="T35" fmla="*/ 0 h 39"/>
                <a:gd name="T36" fmla="*/ 14 w 26"/>
                <a:gd name="T37" fmla="*/ 0 h 39"/>
                <a:gd name="T38" fmla="*/ 12 w 26"/>
                <a:gd name="T39" fmla="*/ 3 h 39"/>
                <a:gd name="T40" fmla="*/ 7 w 26"/>
                <a:gd name="T41" fmla="*/ 5 h 39"/>
                <a:gd name="T42" fmla="*/ 7 w 26"/>
                <a:gd name="T43" fmla="*/ 5 h 39"/>
                <a:gd name="T44" fmla="*/ 5 w 26"/>
                <a:gd name="T45" fmla="*/ 15 h 39"/>
                <a:gd name="T46" fmla="*/ 2 w 26"/>
                <a:gd name="T47" fmla="*/ 22 h 39"/>
                <a:gd name="T48" fmla="*/ 0 w 26"/>
                <a:gd name="T49" fmla="*/ 34 h 39"/>
                <a:gd name="T50" fmla="*/ 0 w 26"/>
                <a:gd name="T51" fmla="*/ 3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" h="39">
                  <a:moveTo>
                    <a:pt x="0" y="34"/>
                  </a:moveTo>
                  <a:lnTo>
                    <a:pt x="0" y="34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7" y="39"/>
                  </a:lnTo>
                  <a:lnTo>
                    <a:pt x="14" y="39"/>
                  </a:lnTo>
                  <a:lnTo>
                    <a:pt x="16" y="39"/>
                  </a:lnTo>
                  <a:lnTo>
                    <a:pt x="16" y="39"/>
                  </a:lnTo>
                  <a:lnTo>
                    <a:pt x="21" y="39"/>
                  </a:lnTo>
                  <a:lnTo>
                    <a:pt x="26" y="36"/>
                  </a:lnTo>
                  <a:lnTo>
                    <a:pt x="26" y="36"/>
                  </a:lnTo>
                  <a:lnTo>
                    <a:pt x="26" y="31"/>
                  </a:lnTo>
                  <a:lnTo>
                    <a:pt x="24" y="24"/>
                  </a:lnTo>
                  <a:lnTo>
                    <a:pt x="21" y="22"/>
                  </a:lnTo>
                  <a:lnTo>
                    <a:pt x="21" y="15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2" y="3"/>
                  </a:lnTo>
                  <a:lnTo>
                    <a:pt x="7" y="5"/>
                  </a:lnTo>
                  <a:lnTo>
                    <a:pt x="7" y="5"/>
                  </a:lnTo>
                  <a:lnTo>
                    <a:pt x="5" y="15"/>
                  </a:lnTo>
                  <a:lnTo>
                    <a:pt x="2" y="22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F3DE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6" name="Freeform 123"/>
            <p:cNvSpPr>
              <a:spLocks/>
            </p:cNvSpPr>
            <p:nvPr/>
          </p:nvSpPr>
          <p:spPr bwMode="auto">
            <a:xfrm>
              <a:off x="929" y="2985"/>
              <a:ext cx="26" cy="36"/>
            </a:xfrm>
            <a:custGeom>
              <a:avLst/>
              <a:gdLst>
                <a:gd name="T0" fmla="*/ 12 w 26"/>
                <a:gd name="T1" fmla="*/ 0 h 36"/>
                <a:gd name="T2" fmla="*/ 7 w 26"/>
                <a:gd name="T3" fmla="*/ 4 h 36"/>
                <a:gd name="T4" fmla="*/ 7 w 26"/>
                <a:gd name="T5" fmla="*/ 4 h 36"/>
                <a:gd name="T6" fmla="*/ 5 w 26"/>
                <a:gd name="T7" fmla="*/ 12 h 36"/>
                <a:gd name="T8" fmla="*/ 2 w 26"/>
                <a:gd name="T9" fmla="*/ 19 h 36"/>
                <a:gd name="T10" fmla="*/ 0 w 26"/>
                <a:gd name="T11" fmla="*/ 31 h 36"/>
                <a:gd name="T12" fmla="*/ 0 w 26"/>
                <a:gd name="T13" fmla="*/ 31 h 36"/>
                <a:gd name="T14" fmla="*/ 2 w 26"/>
                <a:gd name="T15" fmla="*/ 36 h 36"/>
                <a:gd name="T16" fmla="*/ 2 w 26"/>
                <a:gd name="T17" fmla="*/ 36 h 36"/>
                <a:gd name="T18" fmla="*/ 7 w 26"/>
                <a:gd name="T19" fmla="*/ 36 h 36"/>
                <a:gd name="T20" fmla="*/ 14 w 26"/>
                <a:gd name="T21" fmla="*/ 36 h 36"/>
                <a:gd name="T22" fmla="*/ 16 w 26"/>
                <a:gd name="T23" fmla="*/ 36 h 36"/>
                <a:gd name="T24" fmla="*/ 16 w 26"/>
                <a:gd name="T25" fmla="*/ 36 h 36"/>
                <a:gd name="T26" fmla="*/ 21 w 26"/>
                <a:gd name="T27" fmla="*/ 36 h 36"/>
                <a:gd name="T28" fmla="*/ 26 w 26"/>
                <a:gd name="T29" fmla="*/ 33 h 36"/>
                <a:gd name="T30" fmla="*/ 26 w 26"/>
                <a:gd name="T31" fmla="*/ 33 h 36"/>
                <a:gd name="T32" fmla="*/ 26 w 26"/>
                <a:gd name="T33" fmla="*/ 28 h 36"/>
                <a:gd name="T34" fmla="*/ 24 w 26"/>
                <a:gd name="T35" fmla="*/ 21 h 36"/>
                <a:gd name="T36" fmla="*/ 21 w 26"/>
                <a:gd name="T37" fmla="*/ 19 h 36"/>
                <a:gd name="T38" fmla="*/ 21 w 26"/>
                <a:gd name="T39" fmla="*/ 12 h 36"/>
                <a:gd name="T40" fmla="*/ 16 w 26"/>
                <a:gd name="T41" fmla="*/ 2 h 36"/>
                <a:gd name="T42" fmla="*/ 16 w 26"/>
                <a:gd name="T43" fmla="*/ 2 h 36"/>
                <a:gd name="T44" fmla="*/ 14 w 26"/>
                <a:gd name="T45" fmla="*/ 0 h 36"/>
                <a:gd name="T46" fmla="*/ 14 w 26"/>
                <a:gd name="T47" fmla="*/ 0 h 36"/>
                <a:gd name="T48" fmla="*/ 12 w 26"/>
                <a:gd name="T49" fmla="*/ 0 h 36"/>
                <a:gd name="T50" fmla="*/ 12 w 26"/>
                <a:gd name="T51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" h="36">
                  <a:moveTo>
                    <a:pt x="12" y="0"/>
                  </a:moveTo>
                  <a:lnTo>
                    <a:pt x="7" y="4"/>
                  </a:lnTo>
                  <a:lnTo>
                    <a:pt x="7" y="4"/>
                  </a:lnTo>
                  <a:lnTo>
                    <a:pt x="5" y="12"/>
                  </a:lnTo>
                  <a:lnTo>
                    <a:pt x="2" y="19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7" y="36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21" y="36"/>
                  </a:lnTo>
                  <a:lnTo>
                    <a:pt x="26" y="33"/>
                  </a:lnTo>
                  <a:lnTo>
                    <a:pt x="26" y="33"/>
                  </a:lnTo>
                  <a:lnTo>
                    <a:pt x="26" y="28"/>
                  </a:lnTo>
                  <a:lnTo>
                    <a:pt x="24" y="21"/>
                  </a:lnTo>
                  <a:lnTo>
                    <a:pt x="21" y="19"/>
                  </a:lnTo>
                  <a:lnTo>
                    <a:pt x="21" y="12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3DF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7" name="Freeform 124"/>
            <p:cNvSpPr>
              <a:spLocks/>
            </p:cNvSpPr>
            <p:nvPr/>
          </p:nvSpPr>
          <p:spPr bwMode="auto">
            <a:xfrm>
              <a:off x="830" y="3078"/>
              <a:ext cx="228" cy="106"/>
            </a:xfrm>
            <a:custGeom>
              <a:avLst/>
              <a:gdLst>
                <a:gd name="T0" fmla="*/ 0 w 228"/>
                <a:gd name="T1" fmla="*/ 24 h 106"/>
                <a:gd name="T2" fmla="*/ 0 w 228"/>
                <a:gd name="T3" fmla="*/ 24 h 106"/>
                <a:gd name="T4" fmla="*/ 17 w 228"/>
                <a:gd name="T5" fmla="*/ 17 h 106"/>
                <a:gd name="T6" fmla="*/ 39 w 228"/>
                <a:gd name="T7" fmla="*/ 10 h 106"/>
                <a:gd name="T8" fmla="*/ 65 w 228"/>
                <a:gd name="T9" fmla="*/ 3 h 106"/>
                <a:gd name="T10" fmla="*/ 99 w 228"/>
                <a:gd name="T11" fmla="*/ 0 h 106"/>
                <a:gd name="T12" fmla="*/ 137 w 228"/>
                <a:gd name="T13" fmla="*/ 0 h 106"/>
                <a:gd name="T14" fmla="*/ 159 w 228"/>
                <a:gd name="T15" fmla="*/ 3 h 106"/>
                <a:gd name="T16" fmla="*/ 180 w 228"/>
                <a:gd name="T17" fmla="*/ 7 h 106"/>
                <a:gd name="T18" fmla="*/ 204 w 228"/>
                <a:gd name="T19" fmla="*/ 15 h 106"/>
                <a:gd name="T20" fmla="*/ 228 w 228"/>
                <a:gd name="T21" fmla="*/ 24 h 106"/>
                <a:gd name="T22" fmla="*/ 228 w 228"/>
                <a:gd name="T23" fmla="*/ 24 h 106"/>
                <a:gd name="T24" fmla="*/ 223 w 228"/>
                <a:gd name="T25" fmla="*/ 36 h 106"/>
                <a:gd name="T26" fmla="*/ 219 w 228"/>
                <a:gd name="T27" fmla="*/ 51 h 106"/>
                <a:gd name="T28" fmla="*/ 209 w 228"/>
                <a:gd name="T29" fmla="*/ 65 h 106"/>
                <a:gd name="T30" fmla="*/ 195 w 228"/>
                <a:gd name="T31" fmla="*/ 82 h 106"/>
                <a:gd name="T32" fmla="*/ 185 w 228"/>
                <a:gd name="T33" fmla="*/ 89 h 106"/>
                <a:gd name="T34" fmla="*/ 173 w 228"/>
                <a:gd name="T35" fmla="*/ 94 h 106"/>
                <a:gd name="T36" fmla="*/ 161 w 228"/>
                <a:gd name="T37" fmla="*/ 99 h 106"/>
                <a:gd name="T38" fmla="*/ 144 w 228"/>
                <a:gd name="T39" fmla="*/ 103 h 106"/>
                <a:gd name="T40" fmla="*/ 127 w 228"/>
                <a:gd name="T41" fmla="*/ 106 h 106"/>
                <a:gd name="T42" fmla="*/ 108 w 228"/>
                <a:gd name="T43" fmla="*/ 106 h 106"/>
                <a:gd name="T44" fmla="*/ 108 w 228"/>
                <a:gd name="T45" fmla="*/ 106 h 106"/>
                <a:gd name="T46" fmla="*/ 92 w 228"/>
                <a:gd name="T47" fmla="*/ 106 h 106"/>
                <a:gd name="T48" fmla="*/ 75 w 228"/>
                <a:gd name="T49" fmla="*/ 103 h 106"/>
                <a:gd name="T50" fmla="*/ 56 w 228"/>
                <a:gd name="T51" fmla="*/ 99 h 106"/>
                <a:gd name="T52" fmla="*/ 36 w 228"/>
                <a:gd name="T53" fmla="*/ 89 h 106"/>
                <a:gd name="T54" fmla="*/ 29 w 228"/>
                <a:gd name="T55" fmla="*/ 82 h 106"/>
                <a:gd name="T56" fmla="*/ 20 w 228"/>
                <a:gd name="T57" fmla="*/ 75 h 106"/>
                <a:gd name="T58" fmla="*/ 12 w 228"/>
                <a:gd name="T59" fmla="*/ 65 h 106"/>
                <a:gd name="T60" fmla="*/ 8 w 228"/>
                <a:gd name="T61" fmla="*/ 53 h 106"/>
                <a:gd name="T62" fmla="*/ 3 w 228"/>
                <a:gd name="T63" fmla="*/ 39 h 106"/>
                <a:gd name="T64" fmla="*/ 0 w 228"/>
                <a:gd name="T65" fmla="*/ 24 h 106"/>
                <a:gd name="T66" fmla="*/ 0 w 228"/>
                <a:gd name="T67" fmla="*/ 24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8" h="106">
                  <a:moveTo>
                    <a:pt x="0" y="24"/>
                  </a:moveTo>
                  <a:lnTo>
                    <a:pt x="0" y="24"/>
                  </a:lnTo>
                  <a:lnTo>
                    <a:pt x="17" y="17"/>
                  </a:lnTo>
                  <a:lnTo>
                    <a:pt x="39" y="10"/>
                  </a:lnTo>
                  <a:lnTo>
                    <a:pt x="65" y="3"/>
                  </a:lnTo>
                  <a:lnTo>
                    <a:pt x="99" y="0"/>
                  </a:lnTo>
                  <a:lnTo>
                    <a:pt x="137" y="0"/>
                  </a:lnTo>
                  <a:lnTo>
                    <a:pt x="159" y="3"/>
                  </a:lnTo>
                  <a:lnTo>
                    <a:pt x="180" y="7"/>
                  </a:lnTo>
                  <a:lnTo>
                    <a:pt x="204" y="15"/>
                  </a:lnTo>
                  <a:lnTo>
                    <a:pt x="228" y="24"/>
                  </a:lnTo>
                  <a:lnTo>
                    <a:pt x="228" y="24"/>
                  </a:lnTo>
                  <a:lnTo>
                    <a:pt x="223" y="36"/>
                  </a:lnTo>
                  <a:lnTo>
                    <a:pt x="219" y="51"/>
                  </a:lnTo>
                  <a:lnTo>
                    <a:pt x="209" y="65"/>
                  </a:lnTo>
                  <a:lnTo>
                    <a:pt x="195" y="82"/>
                  </a:lnTo>
                  <a:lnTo>
                    <a:pt x="185" y="89"/>
                  </a:lnTo>
                  <a:lnTo>
                    <a:pt x="173" y="94"/>
                  </a:lnTo>
                  <a:lnTo>
                    <a:pt x="161" y="99"/>
                  </a:lnTo>
                  <a:lnTo>
                    <a:pt x="144" y="103"/>
                  </a:lnTo>
                  <a:lnTo>
                    <a:pt x="127" y="106"/>
                  </a:lnTo>
                  <a:lnTo>
                    <a:pt x="108" y="106"/>
                  </a:lnTo>
                  <a:lnTo>
                    <a:pt x="108" y="106"/>
                  </a:lnTo>
                  <a:lnTo>
                    <a:pt x="92" y="106"/>
                  </a:lnTo>
                  <a:lnTo>
                    <a:pt x="75" y="103"/>
                  </a:lnTo>
                  <a:lnTo>
                    <a:pt x="56" y="99"/>
                  </a:lnTo>
                  <a:lnTo>
                    <a:pt x="36" y="89"/>
                  </a:lnTo>
                  <a:lnTo>
                    <a:pt x="29" y="82"/>
                  </a:lnTo>
                  <a:lnTo>
                    <a:pt x="20" y="75"/>
                  </a:lnTo>
                  <a:lnTo>
                    <a:pt x="12" y="65"/>
                  </a:lnTo>
                  <a:lnTo>
                    <a:pt x="8" y="53"/>
                  </a:lnTo>
                  <a:lnTo>
                    <a:pt x="3" y="39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167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8" name="Freeform 125"/>
            <p:cNvSpPr>
              <a:spLocks/>
            </p:cNvSpPr>
            <p:nvPr/>
          </p:nvSpPr>
          <p:spPr bwMode="auto">
            <a:xfrm>
              <a:off x="847" y="3105"/>
              <a:ext cx="192" cy="48"/>
            </a:xfrm>
            <a:custGeom>
              <a:avLst/>
              <a:gdLst>
                <a:gd name="T0" fmla="*/ 0 w 192"/>
                <a:gd name="T1" fmla="*/ 0 h 48"/>
                <a:gd name="T2" fmla="*/ 0 w 192"/>
                <a:gd name="T3" fmla="*/ 0 h 48"/>
                <a:gd name="T4" fmla="*/ 58 w 192"/>
                <a:gd name="T5" fmla="*/ 0 h 48"/>
                <a:gd name="T6" fmla="*/ 120 w 192"/>
                <a:gd name="T7" fmla="*/ 0 h 48"/>
                <a:gd name="T8" fmla="*/ 192 w 192"/>
                <a:gd name="T9" fmla="*/ 2 h 48"/>
                <a:gd name="T10" fmla="*/ 192 w 192"/>
                <a:gd name="T11" fmla="*/ 2 h 48"/>
                <a:gd name="T12" fmla="*/ 190 w 192"/>
                <a:gd name="T13" fmla="*/ 9 h 48"/>
                <a:gd name="T14" fmla="*/ 185 w 192"/>
                <a:gd name="T15" fmla="*/ 16 h 48"/>
                <a:gd name="T16" fmla="*/ 178 w 192"/>
                <a:gd name="T17" fmla="*/ 26 h 48"/>
                <a:gd name="T18" fmla="*/ 166 w 192"/>
                <a:gd name="T19" fmla="*/ 33 h 48"/>
                <a:gd name="T20" fmla="*/ 149 w 192"/>
                <a:gd name="T21" fmla="*/ 40 h 48"/>
                <a:gd name="T22" fmla="*/ 127 w 192"/>
                <a:gd name="T23" fmla="*/ 45 h 48"/>
                <a:gd name="T24" fmla="*/ 98 w 192"/>
                <a:gd name="T25" fmla="*/ 48 h 48"/>
                <a:gd name="T26" fmla="*/ 98 w 192"/>
                <a:gd name="T27" fmla="*/ 48 h 48"/>
                <a:gd name="T28" fmla="*/ 84 w 192"/>
                <a:gd name="T29" fmla="*/ 48 h 48"/>
                <a:gd name="T30" fmla="*/ 72 w 192"/>
                <a:gd name="T31" fmla="*/ 45 h 48"/>
                <a:gd name="T32" fmla="*/ 55 w 192"/>
                <a:gd name="T33" fmla="*/ 43 h 48"/>
                <a:gd name="T34" fmla="*/ 39 w 192"/>
                <a:gd name="T35" fmla="*/ 38 h 48"/>
                <a:gd name="T36" fmla="*/ 22 w 192"/>
                <a:gd name="T37" fmla="*/ 28 h 48"/>
                <a:gd name="T38" fmla="*/ 7 w 192"/>
                <a:gd name="T39" fmla="*/ 16 h 48"/>
                <a:gd name="T40" fmla="*/ 3 w 192"/>
                <a:gd name="T41" fmla="*/ 9 h 48"/>
                <a:gd name="T42" fmla="*/ 0 w 192"/>
                <a:gd name="T43" fmla="*/ 0 h 48"/>
                <a:gd name="T44" fmla="*/ 0 w 192"/>
                <a:gd name="T4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2" h="48">
                  <a:moveTo>
                    <a:pt x="0" y="0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120" y="0"/>
                  </a:lnTo>
                  <a:lnTo>
                    <a:pt x="192" y="2"/>
                  </a:lnTo>
                  <a:lnTo>
                    <a:pt x="192" y="2"/>
                  </a:lnTo>
                  <a:lnTo>
                    <a:pt x="190" y="9"/>
                  </a:lnTo>
                  <a:lnTo>
                    <a:pt x="185" y="16"/>
                  </a:lnTo>
                  <a:lnTo>
                    <a:pt x="178" y="26"/>
                  </a:lnTo>
                  <a:lnTo>
                    <a:pt x="166" y="33"/>
                  </a:lnTo>
                  <a:lnTo>
                    <a:pt x="149" y="40"/>
                  </a:lnTo>
                  <a:lnTo>
                    <a:pt x="127" y="45"/>
                  </a:lnTo>
                  <a:lnTo>
                    <a:pt x="98" y="48"/>
                  </a:lnTo>
                  <a:lnTo>
                    <a:pt x="98" y="48"/>
                  </a:lnTo>
                  <a:lnTo>
                    <a:pt x="84" y="48"/>
                  </a:lnTo>
                  <a:lnTo>
                    <a:pt x="72" y="45"/>
                  </a:lnTo>
                  <a:lnTo>
                    <a:pt x="55" y="43"/>
                  </a:lnTo>
                  <a:lnTo>
                    <a:pt x="39" y="38"/>
                  </a:lnTo>
                  <a:lnTo>
                    <a:pt x="22" y="28"/>
                  </a:lnTo>
                  <a:lnTo>
                    <a:pt x="7" y="16"/>
                  </a:lnTo>
                  <a:lnTo>
                    <a:pt x="3" y="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99" name="Freeform 126"/>
            <p:cNvSpPr>
              <a:spLocks/>
            </p:cNvSpPr>
            <p:nvPr/>
          </p:nvSpPr>
          <p:spPr bwMode="auto">
            <a:xfrm>
              <a:off x="430" y="2620"/>
              <a:ext cx="122" cy="264"/>
            </a:xfrm>
            <a:custGeom>
              <a:avLst/>
              <a:gdLst>
                <a:gd name="T0" fmla="*/ 120 w 122"/>
                <a:gd name="T1" fmla="*/ 84 h 264"/>
                <a:gd name="T2" fmla="*/ 120 w 122"/>
                <a:gd name="T3" fmla="*/ 84 h 264"/>
                <a:gd name="T4" fmla="*/ 108 w 122"/>
                <a:gd name="T5" fmla="*/ 110 h 264"/>
                <a:gd name="T6" fmla="*/ 79 w 122"/>
                <a:gd name="T7" fmla="*/ 165 h 264"/>
                <a:gd name="T8" fmla="*/ 62 w 122"/>
                <a:gd name="T9" fmla="*/ 194 h 264"/>
                <a:gd name="T10" fmla="*/ 41 w 122"/>
                <a:gd name="T11" fmla="*/ 223 h 264"/>
                <a:gd name="T12" fmla="*/ 22 w 122"/>
                <a:gd name="T13" fmla="*/ 247 h 264"/>
                <a:gd name="T14" fmla="*/ 12 w 122"/>
                <a:gd name="T15" fmla="*/ 257 h 264"/>
                <a:gd name="T16" fmla="*/ 0 w 122"/>
                <a:gd name="T17" fmla="*/ 264 h 264"/>
                <a:gd name="T18" fmla="*/ 0 w 122"/>
                <a:gd name="T19" fmla="*/ 264 h 264"/>
                <a:gd name="T20" fmla="*/ 10 w 122"/>
                <a:gd name="T21" fmla="*/ 249 h 264"/>
                <a:gd name="T22" fmla="*/ 29 w 122"/>
                <a:gd name="T23" fmla="*/ 206 h 264"/>
                <a:gd name="T24" fmla="*/ 60 w 122"/>
                <a:gd name="T25" fmla="*/ 139 h 264"/>
                <a:gd name="T26" fmla="*/ 74 w 122"/>
                <a:gd name="T27" fmla="*/ 98 h 264"/>
                <a:gd name="T28" fmla="*/ 91 w 122"/>
                <a:gd name="T29" fmla="*/ 50 h 264"/>
                <a:gd name="T30" fmla="*/ 91 w 122"/>
                <a:gd name="T31" fmla="*/ 50 h 264"/>
                <a:gd name="T32" fmla="*/ 105 w 122"/>
                <a:gd name="T33" fmla="*/ 14 h 264"/>
                <a:gd name="T34" fmla="*/ 110 w 122"/>
                <a:gd name="T35" fmla="*/ 5 h 264"/>
                <a:gd name="T36" fmla="*/ 113 w 122"/>
                <a:gd name="T37" fmla="*/ 2 h 264"/>
                <a:gd name="T38" fmla="*/ 117 w 122"/>
                <a:gd name="T39" fmla="*/ 0 h 264"/>
                <a:gd name="T40" fmla="*/ 120 w 122"/>
                <a:gd name="T41" fmla="*/ 5 h 264"/>
                <a:gd name="T42" fmla="*/ 122 w 122"/>
                <a:gd name="T43" fmla="*/ 19 h 264"/>
                <a:gd name="T44" fmla="*/ 120 w 122"/>
                <a:gd name="T45" fmla="*/ 60 h 264"/>
                <a:gd name="T46" fmla="*/ 120 w 122"/>
                <a:gd name="T47" fmla="*/ 84 h 264"/>
                <a:gd name="T48" fmla="*/ 120 w 122"/>
                <a:gd name="T49" fmla="*/ 8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2" h="264">
                  <a:moveTo>
                    <a:pt x="120" y="84"/>
                  </a:moveTo>
                  <a:lnTo>
                    <a:pt x="120" y="84"/>
                  </a:lnTo>
                  <a:lnTo>
                    <a:pt x="108" y="110"/>
                  </a:lnTo>
                  <a:lnTo>
                    <a:pt x="79" y="165"/>
                  </a:lnTo>
                  <a:lnTo>
                    <a:pt x="62" y="194"/>
                  </a:lnTo>
                  <a:lnTo>
                    <a:pt x="41" y="223"/>
                  </a:lnTo>
                  <a:lnTo>
                    <a:pt x="22" y="247"/>
                  </a:lnTo>
                  <a:lnTo>
                    <a:pt x="12" y="257"/>
                  </a:lnTo>
                  <a:lnTo>
                    <a:pt x="0" y="264"/>
                  </a:lnTo>
                  <a:lnTo>
                    <a:pt x="0" y="264"/>
                  </a:lnTo>
                  <a:lnTo>
                    <a:pt x="10" y="249"/>
                  </a:lnTo>
                  <a:lnTo>
                    <a:pt x="29" y="206"/>
                  </a:lnTo>
                  <a:lnTo>
                    <a:pt x="60" y="139"/>
                  </a:lnTo>
                  <a:lnTo>
                    <a:pt x="74" y="98"/>
                  </a:lnTo>
                  <a:lnTo>
                    <a:pt x="91" y="50"/>
                  </a:lnTo>
                  <a:lnTo>
                    <a:pt x="91" y="50"/>
                  </a:lnTo>
                  <a:lnTo>
                    <a:pt x="105" y="14"/>
                  </a:lnTo>
                  <a:lnTo>
                    <a:pt x="110" y="5"/>
                  </a:lnTo>
                  <a:lnTo>
                    <a:pt x="113" y="2"/>
                  </a:lnTo>
                  <a:lnTo>
                    <a:pt x="117" y="0"/>
                  </a:lnTo>
                  <a:lnTo>
                    <a:pt x="120" y="5"/>
                  </a:lnTo>
                  <a:lnTo>
                    <a:pt x="122" y="19"/>
                  </a:lnTo>
                  <a:lnTo>
                    <a:pt x="120" y="60"/>
                  </a:lnTo>
                  <a:lnTo>
                    <a:pt x="120" y="84"/>
                  </a:lnTo>
                  <a:lnTo>
                    <a:pt x="120" y="84"/>
                  </a:lnTo>
                  <a:close/>
                </a:path>
              </a:pathLst>
            </a:custGeom>
            <a:solidFill>
              <a:srgbClr val="C74D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00" name="Freeform 127"/>
            <p:cNvSpPr>
              <a:spLocks/>
            </p:cNvSpPr>
            <p:nvPr/>
          </p:nvSpPr>
          <p:spPr bwMode="auto">
            <a:xfrm>
              <a:off x="392" y="2519"/>
              <a:ext cx="182" cy="223"/>
            </a:xfrm>
            <a:custGeom>
              <a:avLst/>
              <a:gdLst>
                <a:gd name="T0" fmla="*/ 160 w 182"/>
                <a:gd name="T1" fmla="*/ 82 h 223"/>
                <a:gd name="T2" fmla="*/ 160 w 182"/>
                <a:gd name="T3" fmla="*/ 82 h 223"/>
                <a:gd name="T4" fmla="*/ 143 w 182"/>
                <a:gd name="T5" fmla="*/ 103 h 223"/>
                <a:gd name="T6" fmla="*/ 100 w 182"/>
                <a:gd name="T7" fmla="*/ 149 h 223"/>
                <a:gd name="T8" fmla="*/ 76 w 182"/>
                <a:gd name="T9" fmla="*/ 173 h 223"/>
                <a:gd name="T10" fmla="*/ 50 w 182"/>
                <a:gd name="T11" fmla="*/ 194 h 223"/>
                <a:gd name="T12" fmla="*/ 24 w 182"/>
                <a:gd name="T13" fmla="*/ 211 h 223"/>
                <a:gd name="T14" fmla="*/ 12 w 182"/>
                <a:gd name="T15" fmla="*/ 218 h 223"/>
                <a:gd name="T16" fmla="*/ 0 w 182"/>
                <a:gd name="T17" fmla="*/ 223 h 223"/>
                <a:gd name="T18" fmla="*/ 0 w 182"/>
                <a:gd name="T19" fmla="*/ 223 h 223"/>
                <a:gd name="T20" fmla="*/ 12 w 182"/>
                <a:gd name="T21" fmla="*/ 211 h 223"/>
                <a:gd name="T22" fmla="*/ 43 w 182"/>
                <a:gd name="T23" fmla="*/ 175 h 223"/>
                <a:gd name="T24" fmla="*/ 88 w 182"/>
                <a:gd name="T25" fmla="*/ 118 h 223"/>
                <a:gd name="T26" fmla="*/ 115 w 182"/>
                <a:gd name="T27" fmla="*/ 82 h 223"/>
                <a:gd name="T28" fmla="*/ 143 w 182"/>
                <a:gd name="T29" fmla="*/ 41 h 223"/>
                <a:gd name="T30" fmla="*/ 143 w 182"/>
                <a:gd name="T31" fmla="*/ 41 h 223"/>
                <a:gd name="T32" fmla="*/ 165 w 182"/>
                <a:gd name="T33" fmla="*/ 10 h 223"/>
                <a:gd name="T34" fmla="*/ 172 w 182"/>
                <a:gd name="T35" fmla="*/ 3 h 223"/>
                <a:gd name="T36" fmla="*/ 177 w 182"/>
                <a:gd name="T37" fmla="*/ 0 h 223"/>
                <a:gd name="T38" fmla="*/ 179 w 182"/>
                <a:gd name="T39" fmla="*/ 0 h 223"/>
                <a:gd name="T40" fmla="*/ 182 w 182"/>
                <a:gd name="T41" fmla="*/ 5 h 223"/>
                <a:gd name="T42" fmla="*/ 179 w 182"/>
                <a:gd name="T43" fmla="*/ 19 h 223"/>
                <a:gd name="T44" fmla="*/ 170 w 182"/>
                <a:gd name="T45" fmla="*/ 60 h 223"/>
                <a:gd name="T46" fmla="*/ 160 w 182"/>
                <a:gd name="T47" fmla="*/ 82 h 223"/>
                <a:gd name="T48" fmla="*/ 160 w 182"/>
                <a:gd name="T49" fmla="*/ 82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2" h="223">
                  <a:moveTo>
                    <a:pt x="160" y="82"/>
                  </a:moveTo>
                  <a:lnTo>
                    <a:pt x="160" y="82"/>
                  </a:lnTo>
                  <a:lnTo>
                    <a:pt x="143" y="103"/>
                  </a:lnTo>
                  <a:lnTo>
                    <a:pt x="100" y="149"/>
                  </a:lnTo>
                  <a:lnTo>
                    <a:pt x="76" y="173"/>
                  </a:lnTo>
                  <a:lnTo>
                    <a:pt x="50" y="194"/>
                  </a:lnTo>
                  <a:lnTo>
                    <a:pt x="24" y="211"/>
                  </a:lnTo>
                  <a:lnTo>
                    <a:pt x="12" y="218"/>
                  </a:lnTo>
                  <a:lnTo>
                    <a:pt x="0" y="223"/>
                  </a:lnTo>
                  <a:lnTo>
                    <a:pt x="0" y="223"/>
                  </a:lnTo>
                  <a:lnTo>
                    <a:pt x="12" y="211"/>
                  </a:lnTo>
                  <a:lnTo>
                    <a:pt x="43" y="175"/>
                  </a:lnTo>
                  <a:lnTo>
                    <a:pt x="88" y="118"/>
                  </a:lnTo>
                  <a:lnTo>
                    <a:pt x="115" y="82"/>
                  </a:lnTo>
                  <a:lnTo>
                    <a:pt x="143" y="41"/>
                  </a:lnTo>
                  <a:lnTo>
                    <a:pt x="143" y="41"/>
                  </a:lnTo>
                  <a:lnTo>
                    <a:pt x="165" y="10"/>
                  </a:lnTo>
                  <a:lnTo>
                    <a:pt x="172" y="3"/>
                  </a:lnTo>
                  <a:lnTo>
                    <a:pt x="177" y="0"/>
                  </a:lnTo>
                  <a:lnTo>
                    <a:pt x="179" y="0"/>
                  </a:lnTo>
                  <a:lnTo>
                    <a:pt x="182" y="5"/>
                  </a:lnTo>
                  <a:lnTo>
                    <a:pt x="179" y="19"/>
                  </a:lnTo>
                  <a:lnTo>
                    <a:pt x="170" y="60"/>
                  </a:lnTo>
                  <a:lnTo>
                    <a:pt x="160" y="82"/>
                  </a:lnTo>
                  <a:lnTo>
                    <a:pt x="160" y="82"/>
                  </a:lnTo>
                  <a:close/>
                </a:path>
              </a:pathLst>
            </a:custGeom>
            <a:solidFill>
              <a:srgbClr val="C74D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01" name="Freeform 128"/>
            <p:cNvSpPr>
              <a:spLocks/>
            </p:cNvSpPr>
            <p:nvPr/>
          </p:nvSpPr>
          <p:spPr bwMode="auto">
            <a:xfrm>
              <a:off x="425" y="2740"/>
              <a:ext cx="79" cy="41"/>
            </a:xfrm>
            <a:custGeom>
              <a:avLst/>
              <a:gdLst>
                <a:gd name="T0" fmla="*/ 0 w 79"/>
                <a:gd name="T1" fmla="*/ 14 h 41"/>
                <a:gd name="T2" fmla="*/ 0 w 79"/>
                <a:gd name="T3" fmla="*/ 14 h 41"/>
                <a:gd name="T4" fmla="*/ 5 w 79"/>
                <a:gd name="T5" fmla="*/ 21 h 41"/>
                <a:gd name="T6" fmla="*/ 12 w 79"/>
                <a:gd name="T7" fmla="*/ 29 h 41"/>
                <a:gd name="T8" fmla="*/ 22 w 79"/>
                <a:gd name="T9" fmla="*/ 33 h 41"/>
                <a:gd name="T10" fmla="*/ 34 w 79"/>
                <a:gd name="T11" fmla="*/ 38 h 41"/>
                <a:gd name="T12" fmla="*/ 46 w 79"/>
                <a:gd name="T13" fmla="*/ 41 h 41"/>
                <a:gd name="T14" fmla="*/ 60 w 79"/>
                <a:gd name="T15" fmla="*/ 38 h 41"/>
                <a:gd name="T16" fmla="*/ 74 w 79"/>
                <a:gd name="T17" fmla="*/ 31 h 41"/>
                <a:gd name="T18" fmla="*/ 79 w 79"/>
                <a:gd name="T19" fmla="*/ 0 h 41"/>
                <a:gd name="T20" fmla="*/ 79 w 79"/>
                <a:gd name="T21" fmla="*/ 0 h 41"/>
                <a:gd name="T22" fmla="*/ 74 w 79"/>
                <a:gd name="T23" fmla="*/ 5 h 41"/>
                <a:gd name="T24" fmla="*/ 67 w 79"/>
                <a:gd name="T25" fmla="*/ 9 h 41"/>
                <a:gd name="T26" fmla="*/ 60 w 79"/>
                <a:gd name="T27" fmla="*/ 14 h 41"/>
                <a:gd name="T28" fmla="*/ 48 w 79"/>
                <a:gd name="T29" fmla="*/ 19 h 41"/>
                <a:gd name="T30" fmla="*/ 34 w 79"/>
                <a:gd name="T31" fmla="*/ 21 h 41"/>
                <a:gd name="T32" fmla="*/ 19 w 79"/>
                <a:gd name="T33" fmla="*/ 21 h 41"/>
                <a:gd name="T34" fmla="*/ 0 w 79"/>
                <a:gd name="T35" fmla="*/ 14 h 41"/>
                <a:gd name="T36" fmla="*/ 0 w 79"/>
                <a:gd name="T37" fmla="*/ 1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9" h="41">
                  <a:moveTo>
                    <a:pt x="0" y="14"/>
                  </a:moveTo>
                  <a:lnTo>
                    <a:pt x="0" y="14"/>
                  </a:lnTo>
                  <a:lnTo>
                    <a:pt x="5" y="21"/>
                  </a:lnTo>
                  <a:lnTo>
                    <a:pt x="12" y="29"/>
                  </a:lnTo>
                  <a:lnTo>
                    <a:pt x="22" y="33"/>
                  </a:lnTo>
                  <a:lnTo>
                    <a:pt x="34" y="38"/>
                  </a:lnTo>
                  <a:lnTo>
                    <a:pt x="46" y="41"/>
                  </a:lnTo>
                  <a:lnTo>
                    <a:pt x="60" y="38"/>
                  </a:lnTo>
                  <a:lnTo>
                    <a:pt x="74" y="31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74" y="5"/>
                  </a:lnTo>
                  <a:lnTo>
                    <a:pt x="67" y="9"/>
                  </a:lnTo>
                  <a:lnTo>
                    <a:pt x="60" y="14"/>
                  </a:lnTo>
                  <a:lnTo>
                    <a:pt x="48" y="19"/>
                  </a:lnTo>
                  <a:lnTo>
                    <a:pt x="34" y="21"/>
                  </a:lnTo>
                  <a:lnTo>
                    <a:pt x="19" y="21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C74D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02" name="Freeform 129"/>
            <p:cNvSpPr>
              <a:spLocks/>
            </p:cNvSpPr>
            <p:nvPr/>
          </p:nvSpPr>
          <p:spPr bwMode="auto">
            <a:xfrm>
              <a:off x="435" y="2658"/>
              <a:ext cx="93" cy="130"/>
            </a:xfrm>
            <a:custGeom>
              <a:avLst/>
              <a:gdLst>
                <a:gd name="T0" fmla="*/ 76 w 93"/>
                <a:gd name="T1" fmla="*/ 0 h 130"/>
                <a:gd name="T2" fmla="*/ 76 w 93"/>
                <a:gd name="T3" fmla="*/ 0 h 130"/>
                <a:gd name="T4" fmla="*/ 64 w 93"/>
                <a:gd name="T5" fmla="*/ 12 h 130"/>
                <a:gd name="T6" fmla="*/ 40 w 93"/>
                <a:gd name="T7" fmla="*/ 39 h 130"/>
                <a:gd name="T8" fmla="*/ 28 w 93"/>
                <a:gd name="T9" fmla="*/ 58 h 130"/>
                <a:gd name="T10" fmla="*/ 17 w 93"/>
                <a:gd name="T11" fmla="*/ 79 h 130"/>
                <a:gd name="T12" fmla="*/ 7 w 93"/>
                <a:gd name="T13" fmla="*/ 103 h 130"/>
                <a:gd name="T14" fmla="*/ 0 w 93"/>
                <a:gd name="T15" fmla="*/ 130 h 130"/>
                <a:gd name="T16" fmla="*/ 0 w 93"/>
                <a:gd name="T17" fmla="*/ 130 h 130"/>
                <a:gd name="T18" fmla="*/ 7 w 93"/>
                <a:gd name="T19" fmla="*/ 120 h 130"/>
                <a:gd name="T20" fmla="*/ 24 w 93"/>
                <a:gd name="T21" fmla="*/ 96 h 130"/>
                <a:gd name="T22" fmla="*/ 36 w 93"/>
                <a:gd name="T23" fmla="*/ 84 h 130"/>
                <a:gd name="T24" fmla="*/ 52 w 93"/>
                <a:gd name="T25" fmla="*/ 72 h 130"/>
                <a:gd name="T26" fmla="*/ 72 w 93"/>
                <a:gd name="T27" fmla="*/ 63 h 130"/>
                <a:gd name="T28" fmla="*/ 93 w 93"/>
                <a:gd name="T29" fmla="*/ 58 h 130"/>
                <a:gd name="T30" fmla="*/ 93 w 93"/>
                <a:gd name="T31" fmla="*/ 58 h 130"/>
                <a:gd name="T32" fmla="*/ 86 w 93"/>
                <a:gd name="T33" fmla="*/ 27 h 130"/>
                <a:gd name="T34" fmla="*/ 81 w 93"/>
                <a:gd name="T35" fmla="*/ 5 h 130"/>
                <a:gd name="T36" fmla="*/ 79 w 93"/>
                <a:gd name="T37" fmla="*/ 0 h 130"/>
                <a:gd name="T38" fmla="*/ 76 w 93"/>
                <a:gd name="T39" fmla="*/ 0 h 130"/>
                <a:gd name="T40" fmla="*/ 76 w 93"/>
                <a:gd name="T4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3" h="130">
                  <a:moveTo>
                    <a:pt x="76" y="0"/>
                  </a:moveTo>
                  <a:lnTo>
                    <a:pt x="76" y="0"/>
                  </a:lnTo>
                  <a:lnTo>
                    <a:pt x="64" y="12"/>
                  </a:lnTo>
                  <a:lnTo>
                    <a:pt x="40" y="39"/>
                  </a:lnTo>
                  <a:lnTo>
                    <a:pt x="28" y="58"/>
                  </a:lnTo>
                  <a:lnTo>
                    <a:pt x="17" y="79"/>
                  </a:lnTo>
                  <a:lnTo>
                    <a:pt x="7" y="103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7" y="120"/>
                  </a:lnTo>
                  <a:lnTo>
                    <a:pt x="24" y="96"/>
                  </a:lnTo>
                  <a:lnTo>
                    <a:pt x="36" y="84"/>
                  </a:lnTo>
                  <a:lnTo>
                    <a:pt x="52" y="72"/>
                  </a:lnTo>
                  <a:lnTo>
                    <a:pt x="72" y="63"/>
                  </a:lnTo>
                  <a:lnTo>
                    <a:pt x="93" y="58"/>
                  </a:lnTo>
                  <a:lnTo>
                    <a:pt x="93" y="58"/>
                  </a:lnTo>
                  <a:lnTo>
                    <a:pt x="86" y="27"/>
                  </a:lnTo>
                  <a:lnTo>
                    <a:pt x="81" y="5"/>
                  </a:lnTo>
                  <a:lnTo>
                    <a:pt x="79" y="0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C74D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03" name="Freeform 130"/>
            <p:cNvSpPr>
              <a:spLocks/>
            </p:cNvSpPr>
            <p:nvPr/>
          </p:nvSpPr>
          <p:spPr bwMode="auto">
            <a:xfrm>
              <a:off x="473" y="2464"/>
              <a:ext cx="130" cy="139"/>
            </a:xfrm>
            <a:custGeom>
              <a:avLst/>
              <a:gdLst>
                <a:gd name="T0" fmla="*/ 65 w 130"/>
                <a:gd name="T1" fmla="*/ 115 h 139"/>
                <a:gd name="T2" fmla="*/ 65 w 130"/>
                <a:gd name="T3" fmla="*/ 115 h 139"/>
                <a:gd name="T4" fmla="*/ 58 w 130"/>
                <a:gd name="T5" fmla="*/ 120 h 139"/>
                <a:gd name="T6" fmla="*/ 46 w 130"/>
                <a:gd name="T7" fmla="*/ 130 h 139"/>
                <a:gd name="T8" fmla="*/ 36 w 130"/>
                <a:gd name="T9" fmla="*/ 134 h 139"/>
                <a:gd name="T10" fmla="*/ 24 w 130"/>
                <a:gd name="T11" fmla="*/ 139 h 139"/>
                <a:gd name="T12" fmla="*/ 12 w 130"/>
                <a:gd name="T13" fmla="*/ 139 h 139"/>
                <a:gd name="T14" fmla="*/ 0 w 130"/>
                <a:gd name="T15" fmla="*/ 137 h 139"/>
                <a:gd name="T16" fmla="*/ 0 w 130"/>
                <a:gd name="T17" fmla="*/ 137 h 139"/>
                <a:gd name="T18" fmla="*/ 7 w 130"/>
                <a:gd name="T19" fmla="*/ 132 h 139"/>
                <a:gd name="T20" fmla="*/ 29 w 130"/>
                <a:gd name="T21" fmla="*/ 115 h 139"/>
                <a:gd name="T22" fmla="*/ 62 w 130"/>
                <a:gd name="T23" fmla="*/ 82 h 139"/>
                <a:gd name="T24" fmla="*/ 84 w 130"/>
                <a:gd name="T25" fmla="*/ 55 h 139"/>
                <a:gd name="T26" fmla="*/ 108 w 130"/>
                <a:gd name="T27" fmla="*/ 26 h 139"/>
                <a:gd name="T28" fmla="*/ 108 w 130"/>
                <a:gd name="T29" fmla="*/ 26 h 139"/>
                <a:gd name="T30" fmla="*/ 125 w 130"/>
                <a:gd name="T31" fmla="*/ 5 h 139"/>
                <a:gd name="T32" fmla="*/ 130 w 130"/>
                <a:gd name="T33" fmla="*/ 0 h 139"/>
                <a:gd name="T34" fmla="*/ 130 w 130"/>
                <a:gd name="T35" fmla="*/ 2 h 139"/>
                <a:gd name="T36" fmla="*/ 122 w 130"/>
                <a:gd name="T37" fmla="*/ 14 h 139"/>
                <a:gd name="T38" fmla="*/ 110 w 130"/>
                <a:gd name="T39" fmla="*/ 36 h 139"/>
                <a:gd name="T40" fmla="*/ 65 w 130"/>
                <a:gd name="T41" fmla="*/ 115 h 139"/>
                <a:gd name="T42" fmla="*/ 65 w 130"/>
                <a:gd name="T43" fmla="*/ 11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0" h="139">
                  <a:moveTo>
                    <a:pt x="65" y="115"/>
                  </a:moveTo>
                  <a:lnTo>
                    <a:pt x="65" y="115"/>
                  </a:lnTo>
                  <a:lnTo>
                    <a:pt x="58" y="120"/>
                  </a:lnTo>
                  <a:lnTo>
                    <a:pt x="46" y="130"/>
                  </a:lnTo>
                  <a:lnTo>
                    <a:pt x="36" y="134"/>
                  </a:lnTo>
                  <a:lnTo>
                    <a:pt x="24" y="139"/>
                  </a:lnTo>
                  <a:lnTo>
                    <a:pt x="12" y="139"/>
                  </a:lnTo>
                  <a:lnTo>
                    <a:pt x="0" y="137"/>
                  </a:lnTo>
                  <a:lnTo>
                    <a:pt x="0" y="137"/>
                  </a:lnTo>
                  <a:lnTo>
                    <a:pt x="7" y="132"/>
                  </a:lnTo>
                  <a:lnTo>
                    <a:pt x="29" y="115"/>
                  </a:lnTo>
                  <a:lnTo>
                    <a:pt x="62" y="82"/>
                  </a:lnTo>
                  <a:lnTo>
                    <a:pt x="84" y="55"/>
                  </a:lnTo>
                  <a:lnTo>
                    <a:pt x="108" y="26"/>
                  </a:lnTo>
                  <a:lnTo>
                    <a:pt x="108" y="26"/>
                  </a:lnTo>
                  <a:lnTo>
                    <a:pt x="125" y="5"/>
                  </a:lnTo>
                  <a:lnTo>
                    <a:pt x="130" y="0"/>
                  </a:lnTo>
                  <a:lnTo>
                    <a:pt x="130" y="2"/>
                  </a:lnTo>
                  <a:lnTo>
                    <a:pt x="122" y="14"/>
                  </a:lnTo>
                  <a:lnTo>
                    <a:pt x="110" y="36"/>
                  </a:lnTo>
                  <a:lnTo>
                    <a:pt x="65" y="115"/>
                  </a:lnTo>
                  <a:lnTo>
                    <a:pt x="65" y="115"/>
                  </a:lnTo>
                  <a:close/>
                </a:path>
              </a:pathLst>
            </a:custGeom>
            <a:solidFill>
              <a:srgbClr val="C74D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04" name="Freeform 131"/>
            <p:cNvSpPr>
              <a:spLocks/>
            </p:cNvSpPr>
            <p:nvPr/>
          </p:nvSpPr>
          <p:spPr bwMode="auto">
            <a:xfrm>
              <a:off x="1140" y="2932"/>
              <a:ext cx="64" cy="65"/>
            </a:xfrm>
            <a:custGeom>
              <a:avLst/>
              <a:gdLst>
                <a:gd name="T0" fmla="*/ 64 w 64"/>
                <a:gd name="T1" fmla="*/ 33 h 65"/>
                <a:gd name="T2" fmla="*/ 64 w 64"/>
                <a:gd name="T3" fmla="*/ 33 h 65"/>
                <a:gd name="T4" fmla="*/ 62 w 64"/>
                <a:gd name="T5" fmla="*/ 45 h 65"/>
                <a:gd name="T6" fmla="*/ 55 w 64"/>
                <a:gd name="T7" fmla="*/ 55 h 65"/>
                <a:gd name="T8" fmla="*/ 45 w 64"/>
                <a:gd name="T9" fmla="*/ 62 h 65"/>
                <a:gd name="T10" fmla="*/ 33 w 64"/>
                <a:gd name="T11" fmla="*/ 65 h 65"/>
                <a:gd name="T12" fmla="*/ 33 w 64"/>
                <a:gd name="T13" fmla="*/ 65 h 65"/>
                <a:gd name="T14" fmla="*/ 21 w 64"/>
                <a:gd name="T15" fmla="*/ 62 h 65"/>
                <a:gd name="T16" fmla="*/ 9 w 64"/>
                <a:gd name="T17" fmla="*/ 55 h 65"/>
                <a:gd name="T18" fmla="*/ 2 w 64"/>
                <a:gd name="T19" fmla="*/ 45 h 65"/>
                <a:gd name="T20" fmla="*/ 0 w 64"/>
                <a:gd name="T21" fmla="*/ 33 h 65"/>
                <a:gd name="T22" fmla="*/ 0 w 64"/>
                <a:gd name="T23" fmla="*/ 33 h 65"/>
                <a:gd name="T24" fmla="*/ 2 w 64"/>
                <a:gd name="T25" fmla="*/ 19 h 65"/>
                <a:gd name="T26" fmla="*/ 9 w 64"/>
                <a:gd name="T27" fmla="*/ 9 h 65"/>
                <a:gd name="T28" fmla="*/ 21 w 64"/>
                <a:gd name="T29" fmla="*/ 2 h 65"/>
                <a:gd name="T30" fmla="*/ 33 w 64"/>
                <a:gd name="T31" fmla="*/ 0 h 65"/>
                <a:gd name="T32" fmla="*/ 33 w 64"/>
                <a:gd name="T33" fmla="*/ 0 h 65"/>
                <a:gd name="T34" fmla="*/ 45 w 64"/>
                <a:gd name="T35" fmla="*/ 2 h 65"/>
                <a:gd name="T36" fmla="*/ 55 w 64"/>
                <a:gd name="T37" fmla="*/ 9 h 65"/>
                <a:gd name="T38" fmla="*/ 62 w 64"/>
                <a:gd name="T39" fmla="*/ 19 h 65"/>
                <a:gd name="T40" fmla="*/ 64 w 64"/>
                <a:gd name="T41" fmla="*/ 33 h 65"/>
                <a:gd name="T42" fmla="*/ 64 w 64"/>
                <a:gd name="T43" fmla="*/ 33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4" h="65">
                  <a:moveTo>
                    <a:pt x="64" y="33"/>
                  </a:moveTo>
                  <a:lnTo>
                    <a:pt x="64" y="33"/>
                  </a:lnTo>
                  <a:lnTo>
                    <a:pt x="62" y="45"/>
                  </a:lnTo>
                  <a:lnTo>
                    <a:pt x="55" y="55"/>
                  </a:lnTo>
                  <a:lnTo>
                    <a:pt x="45" y="62"/>
                  </a:lnTo>
                  <a:lnTo>
                    <a:pt x="33" y="65"/>
                  </a:lnTo>
                  <a:lnTo>
                    <a:pt x="33" y="65"/>
                  </a:lnTo>
                  <a:lnTo>
                    <a:pt x="21" y="62"/>
                  </a:lnTo>
                  <a:lnTo>
                    <a:pt x="9" y="55"/>
                  </a:lnTo>
                  <a:lnTo>
                    <a:pt x="2" y="45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2" y="19"/>
                  </a:lnTo>
                  <a:lnTo>
                    <a:pt x="9" y="9"/>
                  </a:lnTo>
                  <a:lnTo>
                    <a:pt x="21" y="2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45" y="2"/>
                  </a:lnTo>
                  <a:lnTo>
                    <a:pt x="55" y="9"/>
                  </a:lnTo>
                  <a:lnTo>
                    <a:pt x="62" y="19"/>
                  </a:lnTo>
                  <a:lnTo>
                    <a:pt x="64" y="33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05" name="Freeform 132"/>
            <p:cNvSpPr>
              <a:spLocks/>
            </p:cNvSpPr>
            <p:nvPr/>
          </p:nvSpPr>
          <p:spPr bwMode="auto">
            <a:xfrm>
              <a:off x="682" y="2932"/>
              <a:ext cx="64" cy="65"/>
            </a:xfrm>
            <a:custGeom>
              <a:avLst/>
              <a:gdLst>
                <a:gd name="T0" fmla="*/ 64 w 64"/>
                <a:gd name="T1" fmla="*/ 33 h 65"/>
                <a:gd name="T2" fmla="*/ 64 w 64"/>
                <a:gd name="T3" fmla="*/ 33 h 65"/>
                <a:gd name="T4" fmla="*/ 62 w 64"/>
                <a:gd name="T5" fmla="*/ 45 h 65"/>
                <a:gd name="T6" fmla="*/ 55 w 64"/>
                <a:gd name="T7" fmla="*/ 55 h 65"/>
                <a:gd name="T8" fmla="*/ 45 w 64"/>
                <a:gd name="T9" fmla="*/ 62 h 65"/>
                <a:gd name="T10" fmla="*/ 33 w 64"/>
                <a:gd name="T11" fmla="*/ 65 h 65"/>
                <a:gd name="T12" fmla="*/ 33 w 64"/>
                <a:gd name="T13" fmla="*/ 65 h 65"/>
                <a:gd name="T14" fmla="*/ 19 w 64"/>
                <a:gd name="T15" fmla="*/ 62 h 65"/>
                <a:gd name="T16" fmla="*/ 9 w 64"/>
                <a:gd name="T17" fmla="*/ 55 h 65"/>
                <a:gd name="T18" fmla="*/ 2 w 64"/>
                <a:gd name="T19" fmla="*/ 45 h 65"/>
                <a:gd name="T20" fmla="*/ 0 w 64"/>
                <a:gd name="T21" fmla="*/ 33 h 65"/>
                <a:gd name="T22" fmla="*/ 0 w 64"/>
                <a:gd name="T23" fmla="*/ 33 h 65"/>
                <a:gd name="T24" fmla="*/ 2 w 64"/>
                <a:gd name="T25" fmla="*/ 19 h 65"/>
                <a:gd name="T26" fmla="*/ 9 w 64"/>
                <a:gd name="T27" fmla="*/ 9 h 65"/>
                <a:gd name="T28" fmla="*/ 19 w 64"/>
                <a:gd name="T29" fmla="*/ 2 h 65"/>
                <a:gd name="T30" fmla="*/ 33 w 64"/>
                <a:gd name="T31" fmla="*/ 0 h 65"/>
                <a:gd name="T32" fmla="*/ 33 w 64"/>
                <a:gd name="T33" fmla="*/ 0 h 65"/>
                <a:gd name="T34" fmla="*/ 45 w 64"/>
                <a:gd name="T35" fmla="*/ 2 h 65"/>
                <a:gd name="T36" fmla="*/ 55 w 64"/>
                <a:gd name="T37" fmla="*/ 9 h 65"/>
                <a:gd name="T38" fmla="*/ 62 w 64"/>
                <a:gd name="T39" fmla="*/ 19 h 65"/>
                <a:gd name="T40" fmla="*/ 64 w 64"/>
                <a:gd name="T41" fmla="*/ 33 h 65"/>
                <a:gd name="T42" fmla="*/ 64 w 64"/>
                <a:gd name="T43" fmla="*/ 33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4" h="65">
                  <a:moveTo>
                    <a:pt x="64" y="33"/>
                  </a:moveTo>
                  <a:lnTo>
                    <a:pt x="64" y="33"/>
                  </a:lnTo>
                  <a:lnTo>
                    <a:pt x="62" y="45"/>
                  </a:lnTo>
                  <a:lnTo>
                    <a:pt x="55" y="55"/>
                  </a:lnTo>
                  <a:lnTo>
                    <a:pt x="45" y="62"/>
                  </a:lnTo>
                  <a:lnTo>
                    <a:pt x="33" y="65"/>
                  </a:lnTo>
                  <a:lnTo>
                    <a:pt x="33" y="65"/>
                  </a:lnTo>
                  <a:lnTo>
                    <a:pt x="19" y="62"/>
                  </a:lnTo>
                  <a:lnTo>
                    <a:pt x="9" y="55"/>
                  </a:lnTo>
                  <a:lnTo>
                    <a:pt x="2" y="45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2" y="19"/>
                  </a:lnTo>
                  <a:lnTo>
                    <a:pt x="9" y="9"/>
                  </a:lnTo>
                  <a:lnTo>
                    <a:pt x="19" y="2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45" y="2"/>
                  </a:lnTo>
                  <a:lnTo>
                    <a:pt x="55" y="9"/>
                  </a:lnTo>
                  <a:lnTo>
                    <a:pt x="62" y="19"/>
                  </a:lnTo>
                  <a:lnTo>
                    <a:pt x="64" y="33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06" name="Freeform 133"/>
            <p:cNvSpPr>
              <a:spLocks noEditPoints="1"/>
            </p:cNvSpPr>
            <p:nvPr/>
          </p:nvSpPr>
          <p:spPr bwMode="auto">
            <a:xfrm>
              <a:off x="547" y="2896"/>
              <a:ext cx="346" cy="137"/>
            </a:xfrm>
            <a:custGeom>
              <a:avLst/>
              <a:gdLst>
                <a:gd name="T0" fmla="*/ 8 w 346"/>
                <a:gd name="T1" fmla="*/ 12 h 137"/>
                <a:gd name="T2" fmla="*/ 0 w 346"/>
                <a:gd name="T3" fmla="*/ 14 h 137"/>
                <a:gd name="T4" fmla="*/ 0 w 346"/>
                <a:gd name="T5" fmla="*/ 26 h 137"/>
                <a:gd name="T6" fmla="*/ 0 w 346"/>
                <a:gd name="T7" fmla="*/ 26 h 137"/>
                <a:gd name="T8" fmla="*/ 5 w 346"/>
                <a:gd name="T9" fmla="*/ 60 h 137"/>
                <a:gd name="T10" fmla="*/ 10 w 346"/>
                <a:gd name="T11" fmla="*/ 91 h 137"/>
                <a:gd name="T12" fmla="*/ 20 w 346"/>
                <a:gd name="T13" fmla="*/ 125 h 137"/>
                <a:gd name="T14" fmla="*/ 22 w 346"/>
                <a:gd name="T15" fmla="*/ 129 h 137"/>
                <a:gd name="T16" fmla="*/ 27 w 346"/>
                <a:gd name="T17" fmla="*/ 132 h 137"/>
                <a:gd name="T18" fmla="*/ 27 w 346"/>
                <a:gd name="T19" fmla="*/ 132 h 137"/>
                <a:gd name="T20" fmla="*/ 75 w 346"/>
                <a:gd name="T21" fmla="*/ 134 h 137"/>
                <a:gd name="T22" fmla="*/ 125 w 346"/>
                <a:gd name="T23" fmla="*/ 137 h 137"/>
                <a:gd name="T24" fmla="*/ 219 w 346"/>
                <a:gd name="T25" fmla="*/ 137 h 137"/>
                <a:gd name="T26" fmla="*/ 291 w 346"/>
                <a:gd name="T27" fmla="*/ 132 h 137"/>
                <a:gd name="T28" fmla="*/ 319 w 346"/>
                <a:gd name="T29" fmla="*/ 132 h 137"/>
                <a:gd name="T30" fmla="*/ 322 w 346"/>
                <a:gd name="T31" fmla="*/ 129 h 137"/>
                <a:gd name="T32" fmla="*/ 324 w 346"/>
                <a:gd name="T33" fmla="*/ 127 h 137"/>
                <a:gd name="T34" fmla="*/ 324 w 346"/>
                <a:gd name="T35" fmla="*/ 127 h 137"/>
                <a:gd name="T36" fmla="*/ 334 w 346"/>
                <a:gd name="T37" fmla="*/ 115 h 137"/>
                <a:gd name="T38" fmla="*/ 339 w 346"/>
                <a:gd name="T39" fmla="*/ 98 h 137"/>
                <a:gd name="T40" fmla="*/ 343 w 346"/>
                <a:gd name="T41" fmla="*/ 81 h 137"/>
                <a:gd name="T42" fmla="*/ 346 w 346"/>
                <a:gd name="T43" fmla="*/ 65 h 137"/>
                <a:gd name="T44" fmla="*/ 346 w 346"/>
                <a:gd name="T45" fmla="*/ 36 h 137"/>
                <a:gd name="T46" fmla="*/ 346 w 346"/>
                <a:gd name="T47" fmla="*/ 24 h 137"/>
                <a:gd name="T48" fmla="*/ 343 w 346"/>
                <a:gd name="T49" fmla="*/ 14 h 137"/>
                <a:gd name="T50" fmla="*/ 339 w 346"/>
                <a:gd name="T51" fmla="*/ 12 h 137"/>
                <a:gd name="T52" fmla="*/ 339 w 346"/>
                <a:gd name="T53" fmla="*/ 12 h 137"/>
                <a:gd name="T54" fmla="*/ 274 w 346"/>
                <a:gd name="T55" fmla="*/ 5 h 137"/>
                <a:gd name="T56" fmla="*/ 214 w 346"/>
                <a:gd name="T57" fmla="*/ 0 h 137"/>
                <a:gd name="T58" fmla="*/ 156 w 346"/>
                <a:gd name="T59" fmla="*/ 0 h 137"/>
                <a:gd name="T60" fmla="*/ 108 w 346"/>
                <a:gd name="T61" fmla="*/ 2 h 137"/>
                <a:gd name="T62" fmla="*/ 68 w 346"/>
                <a:gd name="T63" fmla="*/ 5 h 137"/>
                <a:gd name="T64" fmla="*/ 34 w 346"/>
                <a:gd name="T65" fmla="*/ 9 h 137"/>
                <a:gd name="T66" fmla="*/ 8 w 346"/>
                <a:gd name="T67" fmla="*/ 12 h 137"/>
                <a:gd name="T68" fmla="*/ 8 w 346"/>
                <a:gd name="T69" fmla="*/ 12 h 137"/>
                <a:gd name="T70" fmla="*/ 329 w 346"/>
                <a:gd name="T71" fmla="*/ 31 h 137"/>
                <a:gd name="T72" fmla="*/ 329 w 346"/>
                <a:gd name="T73" fmla="*/ 31 h 137"/>
                <a:gd name="T74" fmla="*/ 329 w 346"/>
                <a:gd name="T75" fmla="*/ 43 h 137"/>
                <a:gd name="T76" fmla="*/ 329 w 346"/>
                <a:gd name="T77" fmla="*/ 43 h 137"/>
                <a:gd name="T78" fmla="*/ 329 w 346"/>
                <a:gd name="T79" fmla="*/ 60 h 137"/>
                <a:gd name="T80" fmla="*/ 327 w 346"/>
                <a:gd name="T81" fmla="*/ 79 h 137"/>
                <a:gd name="T82" fmla="*/ 322 w 346"/>
                <a:gd name="T83" fmla="*/ 98 h 137"/>
                <a:gd name="T84" fmla="*/ 315 w 346"/>
                <a:gd name="T85" fmla="*/ 115 h 137"/>
                <a:gd name="T86" fmla="*/ 315 w 346"/>
                <a:gd name="T87" fmla="*/ 115 h 137"/>
                <a:gd name="T88" fmla="*/ 274 w 346"/>
                <a:gd name="T89" fmla="*/ 117 h 137"/>
                <a:gd name="T90" fmla="*/ 207 w 346"/>
                <a:gd name="T91" fmla="*/ 120 h 137"/>
                <a:gd name="T92" fmla="*/ 120 w 346"/>
                <a:gd name="T93" fmla="*/ 120 h 137"/>
                <a:gd name="T94" fmla="*/ 77 w 346"/>
                <a:gd name="T95" fmla="*/ 120 h 137"/>
                <a:gd name="T96" fmla="*/ 34 w 346"/>
                <a:gd name="T97" fmla="*/ 115 h 137"/>
                <a:gd name="T98" fmla="*/ 34 w 346"/>
                <a:gd name="T99" fmla="*/ 115 h 137"/>
                <a:gd name="T100" fmla="*/ 24 w 346"/>
                <a:gd name="T101" fmla="*/ 81 h 137"/>
                <a:gd name="T102" fmla="*/ 20 w 346"/>
                <a:gd name="T103" fmla="*/ 57 h 137"/>
                <a:gd name="T104" fmla="*/ 17 w 346"/>
                <a:gd name="T105" fmla="*/ 31 h 137"/>
                <a:gd name="T106" fmla="*/ 17 w 346"/>
                <a:gd name="T107" fmla="*/ 31 h 137"/>
                <a:gd name="T108" fmla="*/ 58 w 346"/>
                <a:gd name="T109" fmla="*/ 26 h 137"/>
                <a:gd name="T110" fmla="*/ 128 w 346"/>
                <a:gd name="T111" fmla="*/ 21 h 137"/>
                <a:gd name="T112" fmla="*/ 173 w 346"/>
                <a:gd name="T113" fmla="*/ 21 h 137"/>
                <a:gd name="T114" fmla="*/ 221 w 346"/>
                <a:gd name="T115" fmla="*/ 21 h 137"/>
                <a:gd name="T116" fmla="*/ 274 w 346"/>
                <a:gd name="T117" fmla="*/ 26 h 137"/>
                <a:gd name="T118" fmla="*/ 329 w 346"/>
                <a:gd name="T119" fmla="*/ 31 h 137"/>
                <a:gd name="T120" fmla="*/ 329 w 346"/>
                <a:gd name="T121" fmla="*/ 31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6" h="137">
                  <a:moveTo>
                    <a:pt x="8" y="12"/>
                  </a:moveTo>
                  <a:lnTo>
                    <a:pt x="0" y="14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5" y="60"/>
                  </a:lnTo>
                  <a:lnTo>
                    <a:pt x="10" y="91"/>
                  </a:lnTo>
                  <a:lnTo>
                    <a:pt x="20" y="125"/>
                  </a:lnTo>
                  <a:lnTo>
                    <a:pt x="22" y="129"/>
                  </a:lnTo>
                  <a:lnTo>
                    <a:pt x="27" y="132"/>
                  </a:lnTo>
                  <a:lnTo>
                    <a:pt x="27" y="132"/>
                  </a:lnTo>
                  <a:lnTo>
                    <a:pt x="75" y="134"/>
                  </a:lnTo>
                  <a:lnTo>
                    <a:pt x="125" y="137"/>
                  </a:lnTo>
                  <a:lnTo>
                    <a:pt x="219" y="137"/>
                  </a:lnTo>
                  <a:lnTo>
                    <a:pt x="291" y="132"/>
                  </a:lnTo>
                  <a:lnTo>
                    <a:pt x="319" y="132"/>
                  </a:lnTo>
                  <a:lnTo>
                    <a:pt x="322" y="129"/>
                  </a:lnTo>
                  <a:lnTo>
                    <a:pt x="324" y="127"/>
                  </a:lnTo>
                  <a:lnTo>
                    <a:pt x="324" y="127"/>
                  </a:lnTo>
                  <a:lnTo>
                    <a:pt x="334" y="115"/>
                  </a:lnTo>
                  <a:lnTo>
                    <a:pt x="339" y="98"/>
                  </a:lnTo>
                  <a:lnTo>
                    <a:pt x="343" y="81"/>
                  </a:lnTo>
                  <a:lnTo>
                    <a:pt x="346" y="65"/>
                  </a:lnTo>
                  <a:lnTo>
                    <a:pt x="346" y="36"/>
                  </a:lnTo>
                  <a:lnTo>
                    <a:pt x="346" y="24"/>
                  </a:lnTo>
                  <a:lnTo>
                    <a:pt x="343" y="14"/>
                  </a:lnTo>
                  <a:lnTo>
                    <a:pt x="339" y="12"/>
                  </a:lnTo>
                  <a:lnTo>
                    <a:pt x="339" y="12"/>
                  </a:lnTo>
                  <a:lnTo>
                    <a:pt x="274" y="5"/>
                  </a:lnTo>
                  <a:lnTo>
                    <a:pt x="214" y="0"/>
                  </a:lnTo>
                  <a:lnTo>
                    <a:pt x="156" y="0"/>
                  </a:lnTo>
                  <a:lnTo>
                    <a:pt x="108" y="2"/>
                  </a:lnTo>
                  <a:lnTo>
                    <a:pt x="68" y="5"/>
                  </a:lnTo>
                  <a:lnTo>
                    <a:pt x="34" y="9"/>
                  </a:lnTo>
                  <a:lnTo>
                    <a:pt x="8" y="12"/>
                  </a:lnTo>
                  <a:lnTo>
                    <a:pt x="8" y="12"/>
                  </a:lnTo>
                  <a:close/>
                  <a:moveTo>
                    <a:pt x="329" y="31"/>
                  </a:moveTo>
                  <a:lnTo>
                    <a:pt x="329" y="31"/>
                  </a:lnTo>
                  <a:lnTo>
                    <a:pt x="329" y="43"/>
                  </a:lnTo>
                  <a:lnTo>
                    <a:pt x="329" y="43"/>
                  </a:lnTo>
                  <a:lnTo>
                    <a:pt x="329" y="60"/>
                  </a:lnTo>
                  <a:lnTo>
                    <a:pt x="327" y="79"/>
                  </a:lnTo>
                  <a:lnTo>
                    <a:pt x="322" y="98"/>
                  </a:lnTo>
                  <a:lnTo>
                    <a:pt x="315" y="115"/>
                  </a:lnTo>
                  <a:lnTo>
                    <a:pt x="315" y="115"/>
                  </a:lnTo>
                  <a:lnTo>
                    <a:pt x="274" y="117"/>
                  </a:lnTo>
                  <a:lnTo>
                    <a:pt x="207" y="120"/>
                  </a:lnTo>
                  <a:lnTo>
                    <a:pt x="120" y="120"/>
                  </a:lnTo>
                  <a:lnTo>
                    <a:pt x="77" y="120"/>
                  </a:lnTo>
                  <a:lnTo>
                    <a:pt x="34" y="115"/>
                  </a:lnTo>
                  <a:lnTo>
                    <a:pt x="34" y="115"/>
                  </a:lnTo>
                  <a:lnTo>
                    <a:pt x="24" y="81"/>
                  </a:lnTo>
                  <a:lnTo>
                    <a:pt x="20" y="57"/>
                  </a:lnTo>
                  <a:lnTo>
                    <a:pt x="17" y="31"/>
                  </a:lnTo>
                  <a:lnTo>
                    <a:pt x="17" y="31"/>
                  </a:lnTo>
                  <a:lnTo>
                    <a:pt x="58" y="26"/>
                  </a:lnTo>
                  <a:lnTo>
                    <a:pt x="128" y="21"/>
                  </a:lnTo>
                  <a:lnTo>
                    <a:pt x="173" y="21"/>
                  </a:lnTo>
                  <a:lnTo>
                    <a:pt x="221" y="21"/>
                  </a:lnTo>
                  <a:lnTo>
                    <a:pt x="274" y="26"/>
                  </a:lnTo>
                  <a:lnTo>
                    <a:pt x="329" y="31"/>
                  </a:lnTo>
                  <a:lnTo>
                    <a:pt x="329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07" name="Freeform 134"/>
            <p:cNvSpPr>
              <a:spLocks noEditPoints="1"/>
            </p:cNvSpPr>
            <p:nvPr/>
          </p:nvSpPr>
          <p:spPr bwMode="auto">
            <a:xfrm>
              <a:off x="984" y="2898"/>
              <a:ext cx="340" cy="137"/>
            </a:xfrm>
            <a:custGeom>
              <a:avLst/>
              <a:gdLst>
                <a:gd name="T0" fmla="*/ 7 w 340"/>
                <a:gd name="T1" fmla="*/ 12 h 137"/>
                <a:gd name="T2" fmla="*/ 2 w 340"/>
                <a:gd name="T3" fmla="*/ 15 h 137"/>
                <a:gd name="T4" fmla="*/ 2 w 340"/>
                <a:gd name="T5" fmla="*/ 24 h 137"/>
                <a:gd name="T6" fmla="*/ 2 w 340"/>
                <a:gd name="T7" fmla="*/ 24 h 137"/>
                <a:gd name="T8" fmla="*/ 0 w 340"/>
                <a:gd name="T9" fmla="*/ 36 h 137"/>
                <a:gd name="T10" fmla="*/ 2 w 340"/>
                <a:gd name="T11" fmla="*/ 65 h 137"/>
                <a:gd name="T12" fmla="*/ 5 w 340"/>
                <a:gd name="T13" fmla="*/ 82 h 137"/>
                <a:gd name="T14" fmla="*/ 7 w 340"/>
                <a:gd name="T15" fmla="*/ 99 h 137"/>
                <a:gd name="T16" fmla="*/ 14 w 340"/>
                <a:gd name="T17" fmla="*/ 113 h 137"/>
                <a:gd name="T18" fmla="*/ 21 w 340"/>
                <a:gd name="T19" fmla="*/ 127 h 137"/>
                <a:gd name="T20" fmla="*/ 24 w 340"/>
                <a:gd name="T21" fmla="*/ 130 h 137"/>
                <a:gd name="T22" fmla="*/ 26 w 340"/>
                <a:gd name="T23" fmla="*/ 130 h 137"/>
                <a:gd name="T24" fmla="*/ 26 w 340"/>
                <a:gd name="T25" fmla="*/ 130 h 137"/>
                <a:gd name="T26" fmla="*/ 55 w 340"/>
                <a:gd name="T27" fmla="*/ 132 h 137"/>
                <a:gd name="T28" fmla="*/ 125 w 340"/>
                <a:gd name="T29" fmla="*/ 135 h 137"/>
                <a:gd name="T30" fmla="*/ 218 w 340"/>
                <a:gd name="T31" fmla="*/ 137 h 137"/>
                <a:gd name="T32" fmla="*/ 266 w 340"/>
                <a:gd name="T33" fmla="*/ 135 h 137"/>
                <a:gd name="T34" fmla="*/ 314 w 340"/>
                <a:gd name="T35" fmla="*/ 130 h 137"/>
                <a:gd name="T36" fmla="*/ 319 w 340"/>
                <a:gd name="T37" fmla="*/ 130 h 137"/>
                <a:gd name="T38" fmla="*/ 321 w 340"/>
                <a:gd name="T39" fmla="*/ 125 h 137"/>
                <a:gd name="T40" fmla="*/ 321 w 340"/>
                <a:gd name="T41" fmla="*/ 125 h 137"/>
                <a:gd name="T42" fmla="*/ 328 w 340"/>
                <a:gd name="T43" fmla="*/ 91 h 137"/>
                <a:gd name="T44" fmla="*/ 336 w 340"/>
                <a:gd name="T45" fmla="*/ 60 h 137"/>
                <a:gd name="T46" fmla="*/ 338 w 340"/>
                <a:gd name="T47" fmla="*/ 24 h 137"/>
                <a:gd name="T48" fmla="*/ 340 w 340"/>
                <a:gd name="T49" fmla="*/ 15 h 137"/>
                <a:gd name="T50" fmla="*/ 333 w 340"/>
                <a:gd name="T51" fmla="*/ 12 h 137"/>
                <a:gd name="T52" fmla="*/ 333 w 340"/>
                <a:gd name="T53" fmla="*/ 12 h 137"/>
                <a:gd name="T54" fmla="*/ 304 w 340"/>
                <a:gd name="T55" fmla="*/ 7 h 137"/>
                <a:gd name="T56" fmla="*/ 276 w 340"/>
                <a:gd name="T57" fmla="*/ 5 h 137"/>
                <a:gd name="T58" fmla="*/ 235 w 340"/>
                <a:gd name="T59" fmla="*/ 3 h 137"/>
                <a:gd name="T60" fmla="*/ 187 w 340"/>
                <a:gd name="T61" fmla="*/ 0 h 137"/>
                <a:gd name="T62" fmla="*/ 132 w 340"/>
                <a:gd name="T63" fmla="*/ 0 h 137"/>
                <a:gd name="T64" fmla="*/ 72 w 340"/>
                <a:gd name="T65" fmla="*/ 5 h 137"/>
                <a:gd name="T66" fmla="*/ 7 w 340"/>
                <a:gd name="T67" fmla="*/ 12 h 137"/>
                <a:gd name="T68" fmla="*/ 7 w 340"/>
                <a:gd name="T69" fmla="*/ 12 h 137"/>
                <a:gd name="T70" fmla="*/ 324 w 340"/>
                <a:gd name="T71" fmla="*/ 31 h 137"/>
                <a:gd name="T72" fmla="*/ 324 w 340"/>
                <a:gd name="T73" fmla="*/ 31 h 137"/>
                <a:gd name="T74" fmla="*/ 319 w 340"/>
                <a:gd name="T75" fmla="*/ 58 h 137"/>
                <a:gd name="T76" fmla="*/ 316 w 340"/>
                <a:gd name="T77" fmla="*/ 82 h 137"/>
                <a:gd name="T78" fmla="*/ 307 w 340"/>
                <a:gd name="T79" fmla="*/ 115 h 137"/>
                <a:gd name="T80" fmla="*/ 307 w 340"/>
                <a:gd name="T81" fmla="*/ 115 h 137"/>
                <a:gd name="T82" fmla="*/ 264 w 340"/>
                <a:gd name="T83" fmla="*/ 118 h 137"/>
                <a:gd name="T84" fmla="*/ 220 w 340"/>
                <a:gd name="T85" fmla="*/ 120 h 137"/>
                <a:gd name="T86" fmla="*/ 139 w 340"/>
                <a:gd name="T87" fmla="*/ 120 h 137"/>
                <a:gd name="T88" fmla="*/ 69 w 340"/>
                <a:gd name="T89" fmla="*/ 118 h 137"/>
                <a:gd name="T90" fmla="*/ 33 w 340"/>
                <a:gd name="T91" fmla="*/ 115 h 137"/>
                <a:gd name="T92" fmla="*/ 33 w 340"/>
                <a:gd name="T93" fmla="*/ 115 h 137"/>
                <a:gd name="T94" fmla="*/ 24 w 340"/>
                <a:gd name="T95" fmla="*/ 99 h 137"/>
                <a:gd name="T96" fmla="*/ 19 w 340"/>
                <a:gd name="T97" fmla="*/ 79 h 137"/>
                <a:gd name="T98" fmla="*/ 17 w 340"/>
                <a:gd name="T99" fmla="*/ 60 h 137"/>
                <a:gd name="T100" fmla="*/ 17 w 340"/>
                <a:gd name="T101" fmla="*/ 43 h 137"/>
                <a:gd name="T102" fmla="*/ 17 w 340"/>
                <a:gd name="T103" fmla="*/ 43 h 137"/>
                <a:gd name="T104" fmla="*/ 17 w 340"/>
                <a:gd name="T105" fmla="*/ 31 h 137"/>
                <a:gd name="T106" fmla="*/ 17 w 340"/>
                <a:gd name="T107" fmla="*/ 31 h 137"/>
                <a:gd name="T108" fmla="*/ 72 w 340"/>
                <a:gd name="T109" fmla="*/ 24 h 137"/>
                <a:gd name="T110" fmla="*/ 122 w 340"/>
                <a:gd name="T111" fmla="*/ 22 h 137"/>
                <a:gd name="T112" fmla="*/ 170 w 340"/>
                <a:gd name="T113" fmla="*/ 19 h 137"/>
                <a:gd name="T114" fmla="*/ 213 w 340"/>
                <a:gd name="T115" fmla="*/ 22 h 137"/>
                <a:gd name="T116" fmla="*/ 283 w 340"/>
                <a:gd name="T117" fmla="*/ 27 h 137"/>
                <a:gd name="T118" fmla="*/ 324 w 340"/>
                <a:gd name="T119" fmla="*/ 31 h 137"/>
                <a:gd name="T120" fmla="*/ 324 w 340"/>
                <a:gd name="T121" fmla="*/ 31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0" h="137">
                  <a:moveTo>
                    <a:pt x="7" y="12"/>
                  </a:moveTo>
                  <a:lnTo>
                    <a:pt x="2" y="15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0" y="36"/>
                  </a:lnTo>
                  <a:lnTo>
                    <a:pt x="2" y="65"/>
                  </a:lnTo>
                  <a:lnTo>
                    <a:pt x="5" y="82"/>
                  </a:lnTo>
                  <a:lnTo>
                    <a:pt x="7" y="99"/>
                  </a:lnTo>
                  <a:lnTo>
                    <a:pt x="14" y="113"/>
                  </a:lnTo>
                  <a:lnTo>
                    <a:pt x="21" y="127"/>
                  </a:lnTo>
                  <a:lnTo>
                    <a:pt x="24" y="130"/>
                  </a:lnTo>
                  <a:lnTo>
                    <a:pt x="26" y="130"/>
                  </a:lnTo>
                  <a:lnTo>
                    <a:pt x="26" y="130"/>
                  </a:lnTo>
                  <a:lnTo>
                    <a:pt x="55" y="132"/>
                  </a:lnTo>
                  <a:lnTo>
                    <a:pt x="125" y="135"/>
                  </a:lnTo>
                  <a:lnTo>
                    <a:pt x="218" y="137"/>
                  </a:lnTo>
                  <a:lnTo>
                    <a:pt x="266" y="135"/>
                  </a:lnTo>
                  <a:lnTo>
                    <a:pt x="314" y="130"/>
                  </a:lnTo>
                  <a:lnTo>
                    <a:pt x="319" y="130"/>
                  </a:lnTo>
                  <a:lnTo>
                    <a:pt x="321" y="125"/>
                  </a:lnTo>
                  <a:lnTo>
                    <a:pt x="321" y="125"/>
                  </a:lnTo>
                  <a:lnTo>
                    <a:pt x="328" y="91"/>
                  </a:lnTo>
                  <a:lnTo>
                    <a:pt x="336" y="60"/>
                  </a:lnTo>
                  <a:lnTo>
                    <a:pt x="338" y="24"/>
                  </a:lnTo>
                  <a:lnTo>
                    <a:pt x="340" y="15"/>
                  </a:lnTo>
                  <a:lnTo>
                    <a:pt x="333" y="12"/>
                  </a:lnTo>
                  <a:lnTo>
                    <a:pt x="333" y="12"/>
                  </a:lnTo>
                  <a:lnTo>
                    <a:pt x="304" y="7"/>
                  </a:lnTo>
                  <a:lnTo>
                    <a:pt x="276" y="5"/>
                  </a:lnTo>
                  <a:lnTo>
                    <a:pt x="235" y="3"/>
                  </a:lnTo>
                  <a:lnTo>
                    <a:pt x="187" y="0"/>
                  </a:lnTo>
                  <a:lnTo>
                    <a:pt x="132" y="0"/>
                  </a:lnTo>
                  <a:lnTo>
                    <a:pt x="72" y="5"/>
                  </a:lnTo>
                  <a:lnTo>
                    <a:pt x="7" y="12"/>
                  </a:lnTo>
                  <a:lnTo>
                    <a:pt x="7" y="12"/>
                  </a:lnTo>
                  <a:close/>
                  <a:moveTo>
                    <a:pt x="324" y="31"/>
                  </a:moveTo>
                  <a:lnTo>
                    <a:pt x="324" y="31"/>
                  </a:lnTo>
                  <a:lnTo>
                    <a:pt x="319" y="58"/>
                  </a:lnTo>
                  <a:lnTo>
                    <a:pt x="316" y="82"/>
                  </a:lnTo>
                  <a:lnTo>
                    <a:pt x="307" y="115"/>
                  </a:lnTo>
                  <a:lnTo>
                    <a:pt x="307" y="115"/>
                  </a:lnTo>
                  <a:lnTo>
                    <a:pt x="264" y="118"/>
                  </a:lnTo>
                  <a:lnTo>
                    <a:pt x="220" y="120"/>
                  </a:lnTo>
                  <a:lnTo>
                    <a:pt x="139" y="120"/>
                  </a:lnTo>
                  <a:lnTo>
                    <a:pt x="69" y="118"/>
                  </a:lnTo>
                  <a:lnTo>
                    <a:pt x="33" y="115"/>
                  </a:lnTo>
                  <a:lnTo>
                    <a:pt x="33" y="115"/>
                  </a:lnTo>
                  <a:lnTo>
                    <a:pt x="24" y="99"/>
                  </a:lnTo>
                  <a:lnTo>
                    <a:pt x="19" y="79"/>
                  </a:lnTo>
                  <a:lnTo>
                    <a:pt x="17" y="60"/>
                  </a:lnTo>
                  <a:lnTo>
                    <a:pt x="17" y="43"/>
                  </a:lnTo>
                  <a:lnTo>
                    <a:pt x="17" y="43"/>
                  </a:lnTo>
                  <a:lnTo>
                    <a:pt x="17" y="31"/>
                  </a:lnTo>
                  <a:lnTo>
                    <a:pt x="17" y="31"/>
                  </a:lnTo>
                  <a:lnTo>
                    <a:pt x="72" y="24"/>
                  </a:lnTo>
                  <a:lnTo>
                    <a:pt x="122" y="22"/>
                  </a:lnTo>
                  <a:lnTo>
                    <a:pt x="170" y="19"/>
                  </a:lnTo>
                  <a:lnTo>
                    <a:pt x="213" y="22"/>
                  </a:lnTo>
                  <a:lnTo>
                    <a:pt x="283" y="27"/>
                  </a:lnTo>
                  <a:lnTo>
                    <a:pt x="324" y="31"/>
                  </a:lnTo>
                  <a:lnTo>
                    <a:pt x="324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08" name="Freeform 135"/>
            <p:cNvSpPr>
              <a:spLocks/>
            </p:cNvSpPr>
            <p:nvPr/>
          </p:nvSpPr>
          <p:spPr bwMode="auto">
            <a:xfrm>
              <a:off x="886" y="2922"/>
              <a:ext cx="115" cy="31"/>
            </a:xfrm>
            <a:custGeom>
              <a:avLst/>
              <a:gdLst>
                <a:gd name="T0" fmla="*/ 0 w 115"/>
                <a:gd name="T1" fmla="*/ 5 h 31"/>
                <a:gd name="T2" fmla="*/ 0 w 115"/>
                <a:gd name="T3" fmla="*/ 5 h 31"/>
                <a:gd name="T4" fmla="*/ 9 w 115"/>
                <a:gd name="T5" fmla="*/ 3 h 31"/>
                <a:gd name="T6" fmla="*/ 36 w 115"/>
                <a:gd name="T7" fmla="*/ 0 h 31"/>
                <a:gd name="T8" fmla="*/ 71 w 115"/>
                <a:gd name="T9" fmla="*/ 0 h 31"/>
                <a:gd name="T10" fmla="*/ 93 w 115"/>
                <a:gd name="T11" fmla="*/ 3 h 31"/>
                <a:gd name="T12" fmla="*/ 115 w 115"/>
                <a:gd name="T13" fmla="*/ 5 h 31"/>
                <a:gd name="T14" fmla="*/ 110 w 115"/>
                <a:gd name="T15" fmla="*/ 29 h 31"/>
                <a:gd name="T16" fmla="*/ 110 w 115"/>
                <a:gd name="T17" fmla="*/ 29 h 31"/>
                <a:gd name="T18" fmla="*/ 100 w 115"/>
                <a:gd name="T19" fmla="*/ 24 h 31"/>
                <a:gd name="T20" fmla="*/ 88 w 115"/>
                <a:gd name="T21" fmla="*/ 19 h 31"/>
                <a:gd name="T22" fmla="*/ 76 w 115"/>
                <a:gd name="T23" fmla="*/ 15 h 31"/>
                <a:gd name="T24" fmla="*/ 59 w 115"/>
                <a:gd name="T25" fmla="*/ 12 h 31"/>
                <a:gd name="T26" fmla="*/ 40 w 115"/>
                <a:gd name="T27" fmla="*/ 15 h 31"/>
                <a:gd name="T28" fmla="*/ 21 w 115"/>
                <a:gd name="T29" fmla="*/ 19 h 31"/>
                <a:gd name="T30" fmla="*/ 2 w 115"/>
                <a:gd name="T31" fmla="*/ 31 h 31"/>
                <a:gd name="T32" fmla="*/ 0 w 115"/>
                <a:gd name="T33" fmla="*/ 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5" h="31">
                  <a:moveTo>
                    <a:pt x="0" y="5"/>
                  </a:moveTo>
                  <a:lnTo>
                    <a:pt x="0" y="5"/>
                  </a:lnTo>
                  <a:lnTo>
                    <a:pt x="9" y="3"/>
                  </a:lnTo>
                  <a:lnTo>
                    <a:pt x="36" y="0"/>
                  </a:lnTo>
                  <a:lnTo>
                    <a:pt x="71" y="0"/>
                  </a:lnTo>
                  <a:lnTo>
                    <a:pt x="93" y="3"/>
                  </a:lnTo>
                  <a:lnTo>
                    <a:pt x="115" y="5"/>
                  </a:lnTo>
                  <a:lnTo>
                    <a:pt x="110" y="29"/>
                  </a:lnTo>
                  <a:lnTo>
                    <a:pt x="110" y="29"/>
                  </a:lnTo>
                  <a:lnTo>
                    <a:pt x="100" y="24"/>
                  </a:lnTo>
                  <a:lnTo>
                    <a:pt x="88" y="19"/>
                  </a:lnTo>
                  <a:lnTo>
                    <a:pt x="76" y="15"/>
                  </a:lnTo>
                  <a:lnTo>
                    <a:pt x="59" y="12"/>
                  </a:lnTo>
                  <a:lnTo>
                    <a:pt x="40" y="15"/>
                  </a:lnTo>
                  <a:lnTo>
                    <a:pt x="21" y="19"/>
                  </a:lnTo>
                  <a:lnTo>
                    <a:pt x="2" y="31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09" name="Freeform 136"/>
            <p:cNvSpPr>
              <a:spLocks/>
            </p:cNvSpPr>
            <p:nvPr/>
          </p:nvSpPr>
          <p:spPr bwMode="auto">
            <a:xfrm>
              <a:off x="1317" y="2522"/>
              <a:ext cx="113" cy="86"/>
            </a:xfrm>
            <a:custGeom>
              <a:avLst/>
              <a:gdLst>
                <a:gd name="T0" fmla="*/ 19 w 113"/>
                <a:gd name="T1" fmla="*/ 0 h 86"/>
                <a:gd name="T2" fmla="*/ 19 w 113"/>
                <a:gd name="T3" fmla="*/ 0 h 86"/>
                <a:gd name="T4" fmla="*/ 29 w 113"/>
                <a:gd name="T5" fmla="*/ 14 h 86"/>
                <a:gd name="T6" fmla="*/ 53 w 113"/>
                <a:gd name="T7" fmla="*/ 40 h 86"/>
                <a:gd name="T8" fmla="*/ 67 w 113"/>
                <a:gd name="T9" fmla="*/ 55 h 86"/>
                <a:gd name="T10" fmla="*/ 82 w 113"/>
                <a:gd name="T11" fmla="*/ 67 h 86"/>
                <a:gd name="T12" fmla="*/ 96 w 113"/>
                <a:gd name="T13" fmla="*/ 79 h 86"/>
                <a:gd name="T14" fmla="*/ 113 w 113"/>
                <a:gd name="T15" fmla="*/ 86 h 86"/>
                <a:gd name="T16" fmla="*/ 113 w 113"/>
                <a:gd name="T17" fmla="*/ 86 h 86"/>
                <a:gd name="T18" fmla="*/ 101 w 113"/>
                <a:gd name="T19" fmla="*/ 83 h 86"/>
                <a:gd name="T20" fmla="*/ 87 w 113"/>
                <a:gd name="T21" fmla="*/ 81 h 86"/>
                <a:gd name="T22" fmla="*/ 70 w 113"/>
                <a:gd name="T23" fmla="*/ 74 h 86"/>
                <a:gd name="T24" fmla="*/ 53 w 113"/>
                <a:gd name="T25" fmla="*/ 67 h 86"/>
                <a:gd name="T26" fmla="*/ 34 w 113"/>
                <a:gd name="T27" fmla="*/ 55 h 86"/>
                <a:gd name="T28" fmla="*/ 17 w 113"/>
                <a:gd name="T29" fmla="*/ 38 h 86"/>
                <a:gd name="T30" fmla="*/ 0 w 113"/>
                <a:gd name="T31" fmla="*/ 19 h 86"/>
                <a:gd name="T32" fmla="*/ 19 w 113"/>
                <a:gd name="T33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3" h="86">
                  <a:moveTo>
                    <a:pt x="19" y="0"/>
                  </a:moveTo>
                  <a:lnTo>
                    <a:pt x="19" y="0"/>
                  </a:lnTo>
                  <a:lnTo>
                    <a:pt x="29" y="14"/>
                  </a:lnTo>
                  <a:lnTo>
                    <a:pt x="53" y="40"/>
                  </a:lnTo>
                  <a:lnTo>
                    <a:pt x="67" y="55"/>
                  </a:lnTo>
                  <a:lnTo>
                    <a:pt x="82" y="67"/>
                  </a:lnTo>
                  <a:lnTo>
                    <a:pt x="96" y="79"/>
                  </a:lnTo>
                  <a:lnTo>
                    <a:pt x="113" y="86"/>
                  </a:lnTo>
                  <a:lnTo>
                    <a:pt x="113" y="86"/>
                  </a:lnTo>
                  <a:lnTo>
                    <a:pt x="101" y="83"/>
                  </a:lnTo>
                  <a:lnTo>
                    <a:pt x="87" y="81"/>
                  </a:lnTo>
                  <a:lnTo>
                    <a:pt x="70" y="74"/>
                  </a:lnTo>
                  <a:lnTo>
                    <a:pt x="53" y="67"/>
                  </a:lnTo>
                  <a:lnTo>
                    <a:pt x="34" y="55"/>
                  </a:lnTo>
                  <a:lnTo>
                    <a:pt x="17" y="38"/>
                  </a:lnTo>
                  <a:lnTo>
                    <a:pt x="0" y="1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C74D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10" name="Freeform 137"/>
            <p:cNvSpPr>
              <a:spLocks/>
            </p:cNvSpPr>
            <p:nvPr/>
          </p:nvSpPr>
          <p:spPr bwMode="auto">
            <a:xfrm>
              <a:off x="1341" y="2562"/>
              <a:ext cx="113" cy="87"/>
            </a:xfrm>
            <a:custGeom>
              <a:avLst/>
              <a:gdLst>
                <a:gd name="T0" fmla="*/ 19 w 113"/>
                <a:gd name="T1" fmla="*/ 0 h 87"/>
                <a:gd name="T2" fmla="*/ 19 w 113"/>
                <a:gd name="T3" fmla="*/ 0 h 87"/>
                <a:gd name="T4" fmla="*/ 29 w 113"/>
                <a:gd name="T5" fmla="*/ 15 h 87"/>
                <a:gd name="T6" fmla="*/ 51 w 113"/>
                <a:gd name="T7" fmla="*/ 41 h 87"/>
                <a:gd name="T8" fmla="*/ 65 w 113"/>
                <a:gd name="T9" fmla="*/ 55 h 87"/>
                <a:gd name="T10" fmla="*/ 82 w 113"/>
                <a:gd name="T11" fmla="*/ 70 h 87"/>
                <a:gd name="T12" fmla="*/ 96 w 113"/>
                <a:gd name="T13" fmla="*/ 79 h 87"/>
                <a:gd name="T14" fmla="*/ 113 w 113"/>
                <a:gd name="T15" fmla="*/ 87 h 87"/>
                <a:gd name="T16" fmla="*/ 113 w 113"/>
                <a:gd name="T17" fmla="*/ 87 h 87"/>
                <a:gd name="T18" fmla="*/ 101 w 113"/>
                <a:gd name="T19" fmla="*/ 84 h 87"/>
                <a:gd name="T20" fmla="*/ 86 w 113"/>
                <a:gd name="T21" fmla="*/ 82 h 87"/>
                <a:gd name="T22" fmla="*/ 70 w 113"/>
                <a:gd name="T23" fmla="*/ 75 h 87"/>
                <a:gd name="T24" fmla="*/ 53 w 113"/>
                <a:gd name="T25" fmla="*/ 67 h 87"/>
                <a:gd name="T26" fmla="*/ 34 w 113"/>
                <a:gd name="T27" fmla="*/ 55 h 87"/>
                <a:gd name="T28" fmla="*/ 17 w 113"/>
                <a:gd name="T29" fmla="*/ 39 h 87"/>
                <a:gd name="T30" fmla="*/ 0 w 113"/>
                <a:gd name="T31" fmla="*/ 20 h 87"/>
                <a:gd name="T32" fmla="*/ 19 w 113"/>
                <a:gd name="T33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3" h="87">
                  <a:moveTo>
                    <a:pt x="19" y="0"/>
                  </a:moveTo>
                  <a:lnTo>
                    <a:pt x="19" y="0"/>
                  </a:lnTo>
                  <a:lnTo>
                    <a:pt x="29" y="15"/>
                  </a:lnTo>
                  <a:lnTo>
                    <a:pt x="51" y="41"/>
                  </a:lnTo>
                  <a:lnTo>
                    <a:pt x="65" y="55"/>
                  </a:lnTo>
                  <a:lnTo>
                    <a:pt x="82" y="70"/>
                  </a:lnTo>
                  <a:lnTo>
                    <a:pt x="96" y="79"/>
                  </a:lnTo>
                  <a:lnTo>
                    <a:pt x="113" y="87"/>
                  </a:lnTo>
                  <a:lnTo>
                    <a:pt x="113" y="87"/>
                  </a:lnTo>
                  <a:lnTo>
                    <a:pt x="101" y="84"/>
                  </a:lnTo>
                  <a:lnTo>
                    <a:pt x="86" y="82"/>
                  </a:lnTo>
                  <a:lnTo>
                    <a:pt x="70" y="75"/>
                  </a:lnTo>
                  <a:lnTo>
                    <a:pt x="53" y="67"/>
                  </a:lnTo>
                  <a:lnTo>
                    <a:pt x="34" y="55"/>
                  </a:lnTo>
                  <a:lnTo>
                    <a:pt x="17" y="39"/>
                  </a:lnTo>
                  <a:lnTo>
                    <a:pt x="0" y="2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C74D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11" name="Freeform 138"/>
            <p:cNvSpPr>
              <a:spLocks/>
            </p:cNvSpPr>
            <p:nvPr/>
          </p:nvSpPr>
          <p:spPr bwMode="auto">
            <a:xfrm>
              <a:off x="1358" y="2656"/>
              <a:ext cx="108" cy="89"/>
            </a:xfrm>
            <a:custGeom>
              <a:avLst/>
              <a:gdLst>
                <a:gd name="T0" fmla="*/ 0 w 108"/>
                <a:gd name="T1" fmla="*/ 65 h 89"/>
                <a:gd name="T2" fmla="*/ 0 w 108"/>
                <a:gd name="T3" fmla="*/ 65 h 89"/>
                <a:gd name="T4" fmla="*/ 14 w 108"/>
                <a:gd name="T5" fmla="*/ 60 h 89"/>
                <a:gd name="T6" fmla="*/ 48 w 108"/>
                <a:gd name="T7" fmla="*/ 45 h 89"/>
                <a:gd name="T8" fmla="*/ 65 w 108"/>
                <a:gd name="T9" fmla="*/ 36 h 89"/>
                <a:gd name="T10" fmla="*/ 84 w 108"/>
                <a:gd name="T11" fmla="*/ 24 h 89"/>
                <a:gd name="T12" fmla="*/ 98 w 108"/>
                <a:gd name="T13" fmla="*/ 12 h 89"/>
                <a:gd name="T14" fmla="*/ 108 w 108"/>
                <a:gd name="T15" fmla="*/ 0 h 89"/>
                <a:gd name="T16" fmla="*/ 108 w 108"/>
                <a:gd name="T17" fmla="*/ 0 h 89"/>
                <a:gd name="T18" fmla="*/ 103 w 108"/>
                <a:gd name="T19" fmla="*/ 12 h 89"/>
                <a:gd name="T20" fmla="*/ 96 w 108"/>
                <a:gd name="T21" fmla="*/ 21 h 89"/>
                <a:gd name="T22" fmla="*/ 86 w 108"/>
                <a:gd name="T23" fmla="*/ 36 h 89"/>
                <a:gd name="T24" fmla="*/ 72 w 108"/>
                <a:gd name="T25" fmla="*/ 50 h 89"/>
                <a:gd name="T26" fmla="*/ 55 w 108"/>
                <a:gd name="T27" fmla="*/ 65 h 89"/>
                <a:gd name="T28" fmla="*/ 36 w 108"/>
                <a:gd name="T29" fmla="*/ 79 h 89"/>
                <a:gd name="T30" fmla="*/ 12 w 108"/>
                <a:gd name="T31" fmla="*/ 89 h 89"/>
                <a:gd name="T32" fmla="*/ 0 w 108"/>
                <a:gd name="T33" fmla="*/ 6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8" h="89">
                  <a:moveTo>
                    <a:pt x="0" y="65"/>
                  </a:moveTo>
                  <a:lnTo>
                    <a:pt x="0" y="65"/>
                  </a:lnTo>
                  <a:lnTo>
                    <a:pt x="14" y="60"/>
                  </a:lnTo>
                  <a:lnTo>
                    <a:pt x="48" y="45"/>
                  </a:lnTo>
                  <a:lnTo>
                    <a:pt x="65" y="36"/>
                  </a:lnTo>
                  <a:lnTo>
                    <a:pt x="84" y="24"/>
                  </a:lnTo>
                  <a:lnTo>
                    <a:pt x="98" y="12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3" y="12"/>
                  </a:lnTo>
                  <a:lnTo>
                    <a:pt x="96" y="21"/>
                  </a:lnTo>
                  <a:lnTo>
                    <a:pt x="86" y="36"/>
                  </a:lnTo>
                  <a:lnTo>
                    <a:pt x="72" y="50"/>
                  </a:lnTo>
                  <a:lnTo>
                    <a:pt x="55" y="65"/>
                  </a:lnTo>
                  <a:lnTo>
                    <a:pt x="36" y="79"/>
                  </a:lnTo>
                  <a:lnTo>
                    <a:pt x="12" y="89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C74D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12" name="Freeform 139"/>
            <p:cNvSpPr>
              <a:spLocks/>
            </p:cNvSpPr>
            <p:nvPr/>
          </p:nvSpPr>
          <p:spPr bwMode="auto">
            <a:xfrm>
              <a:off x="1312" y="2625"/>
              <a:ext cx="178" cy="417"/>
            </a:xfrm>
            <a:custGeom>
              <a:avLst/>
              <a:gdLst>
                <a:gd name="T0" fmla="*/ 68 w 178"/>
                <a:gd name="T1" fmla="*/ 0 h 417"/>
                <a:gd name="T2" fmla="*/ 101 w 178"/>
                <a:gd name="T3" fmla="*/ 57 h 417"/>
                <a:gd name="T4" fmla="*/ 132 w 178"/>
                <a:gd name="T5" fmla="*/ 98 h 417"/>
                <a:gd name="T6" fmla="*/ 156 w 178"/>
                <a:gd name="T7" fmla="*/ 120 h 417"/>
                <a:gd name="T8" fmla="*/ 163 w 178"/>
                <a:gd name="T9" fmla="*/ 122 h 417"/>
                <a:gd name="T10" fmla="*/ 144 w 178"/>
                <a:gd name="T11" fmla="*/ 122 h 417"/>
                <a:gd name="T12" fmla="*/ 118 w 178"/>
                <a:gd name="T13" fmla="*/ 112 h 417"/>
                <a:gd name="T14" fmla="*/ 87 w 178"/>
                <a:gd name="T15" fmla="*/ 93 h 417"/>
                <a:gd name="T16" fmla="*/ 75 w 178"/>
                <a:gd name="T17" fmla="*/ 79 h 417"/>
                <a:gd name="T18" fmla="*/ 96 w 178"/>
                <a:gd name="T19" fmla="*/ 108 h 417"/>
                <a:gd name="T20" fmla="*/ 125 w 178"/>
                <a:gd name="T21" fmla="*/ 141 h 417"/>
                <a:gd name="T22" fmla="*/ 151 w 178"/>
                <a:gd name="T23" fmla="*/ 158 h 417"/>
                <a:gd name="T24" fmla="*/ 168 w 178"/>
                <a:gd name="T25" fmla="*/ 163 h 417"/>
                <a:gd name="T26" fmla="*/ 178 w 178"/>
                <a:gd name="T27" fmla="*/ 160 h 417"/>
                <a:gd name="T28" fmla="*/ 161 w 178"/>
                <a:gd name="T29" fmla="*/ 175 h 417"/>
                <a:gd name="T30" fmla="*/ 137 w 178"/>
                <a:gd name="T31" fmla="*/ 182 h 417"/>
                <a:gd name="T32" fmla="*/ 113 w 178"/>
                <a:gd name="T33" fmla="*/ 177 h 417"/>
                <a:gd name="T34" fmla="*/ 96 w 178"/>
                <a:gd name="T35" fmla="*/ 165 h 417"/>
                <a:gd name="T36" fmla="*/ 87 w 178"/>
                <a:gd name="T37" fmla="*/ 156 h 417"/>
                <a:gd name="T38" fmla="*/ 96 w 178"/>
                <a:gd name="T39" fmla="*/ 213 h 417"/>
                <a:gd name="T40" fmla="*/ 108 w 178"/>
                <a:gd name="T41" fmla="*/ 261 h 417"/>
                <a:gd name="T42" fmla="*/ 123 w 178"/>
                <a:gd name="T43" fmla="*/ 290 h 417"/>
                <a:gd name="T44" fmla="*/ 130 w 178"/>
                <a:gd name="T45" fmla="*/ 295 h 417"/>
                <a:gd name="T46" fmla="*/ 106 w 178"/>
                <a:gd name="T47" fmla="*/ 278 h 417"/>
                <a:gd name="T48" fmla="*/ 89 w 178"/>
                <a:gd name="T49" fmla="*/ 261 h 417"/>
                <a:gd name="T50" fmla="*/ 77 w 178"/>
                <a:gd name="T51" fmla="*/ 240 h 417"/>
                <a:gd name="T52" fmla="*/ 82 w 178"/>
                <a:gd name="T53" fmla="*/ 259 h 417"/>
                <a:gd name="T54" fmla="*/ 106 w 178"/>
                <a:gd name="T55" fmla="*/ 336 h 417"/>
                <a:gd name="T56" fmla="*/ 132 w 178"/>
                <a:gd name="T57" fmla="*/ 388 h 417"/>
                <a:gd name="T58" fmla="*/ 147 w 178"/>
                <a:gd name="T59" fmla="*/ 408 h 417"/>
                <a:gd name="T60" fmla="*/ 111 w 178"/>
                <a:gd name="T61" fmla="*/ 374 h 417"/>
                <a:gd name="T62" fmla="*/ 82 w 178"/>
                <a:gd name="T63" fmla="*/ 338 h 417"/>
                <a:gd name="T64" fmla="*/ 63 w 178"/>
                <a:gd name="T65" fmla="*/ 290 h 417"/>
                <a:gd name="T66" fmla="*/ 77 w 178"/>
                <a:gd name="T67" fmla="*/ 340 h 417"/>
                <a:gd name="T68" fmla="*/ 99 w 178"/>
                <a:gd name="T69" fmla="*/ 403 h 417"/>
                <a:gd name="T70" fmla="*/ 108 w 178"/>
                <a:gd name="T71" fmla="*/ 417 h 417"/>
                <a:gd name="T72" fmla="*/ 63 w 178"/>
                <a:gd name="T73" fmla="*/ 379 h 417"/>
                <a:gd name="T74" fmla="*/ 27 w 178"/>
                <a:gd name="T75" fmla="*/ 338 h 417"/>
                <a:gd name="T76" fmla="*/ 10 w 178"/>
                <a:gd name="T77" fmla="*/ 307 h 417"/>
                <a:gd name="T78" fmla="*/ 8 w 178"/>
                <a:gd name="T79" fmla="*/ 295 h 417"/>
                <a:gd name="T80" fmla="*/ 0 w 178"/>
                <a:gd name="T81" fmla="*/ 235 h 417"/>
                <a:gd name="T82" fmla="*/ 3 w 178"/>
                <a:gd name="T83" fmla="*/ 218 h 417"/>
                <a:gd name="T84" fmla="*/ 68 w 178"/>
                <a:gd name="T85" fmla="*/ 0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8" h="417">
                  <a:moveTo>
                    <a:pt x="68" y="0"/>
                  </a:moveTo>
                  <a:lnTo>
                    <a:pt x="68" y="0"/>
                  </a:lnTo>
                  <a:lnTo>
                    <a:pt x="77" y="19"/>
                  </a:lnTo>
                  <a:lnTo>
                    <a:pt x="101" y="57"/>
                  </a:lnTo>
                  <a:lnTo>
                    <a:pt x="115" y="79"/>
                  </a:lnTo>
                  <a:lnTo>
                    <a:pt x="132" y="98"/>
                  </a:lnTo>
                  <a:lnTo>
                    <a:pt x="149" y="112"/>
                  </a:lnTo>
                  <a:lnTo>
                    <a:pt x="156" y="120"/>
                  </a:lnTo>
                  <a:lnTo>
                    <a:pt x="163" y="122"/>
                  </a:lnTo>
                  <a:lnTo>
                    <a:pt x="163" y="122"/>
                  </a:lnTo>
                  <a:lnTo>
                    <a:pt x="154" y="122"/>
                  </a:lnTo>
                  <a:lnTo>
                    <a:pt x="144" y="122"/>
                  </a:lnTo>
                  <a:lnTo>
                    <a:pt x="132" y="117"/>
                  </a:lnTo>
                  <a:lnTo>
                    <a:pt x="118" y="112"/>
                  </a:lnTo>
                  <a:lnTo>
                    <a:pt x="101" y="105"/>
                  </a:lnTo>
                  <a:lnTo>
                    <a:pt x="87" y="93"/>
                  </a:lnTo>
                  <a:lnTo>
                    <a:pt x="75" y="79"/>
                  </a:lnTo>
                  <a:lnTo>
                    <a:pt x="75" y="79"/>
                  </a:lnTo>
                  <a:lnTo>
                    <a:pt x="84" y="93"/>
                  </a:lnTo>
                  <a:lnTo>
                    <a:pt x="96" y="108"/>
                  </a:lnTo>
                  <a:lnTo>
                    <a:pt x="108" y="124"/>
                  </a:lnTo>
                  <a:lnTo>
                    <a:pt x="125" y="141"/>
                  </a:lnTo>
                  <a:lnTo>
                    <a:pt x="142" y="156"/>
                  </a:lnTo>
                  <a:lnTo>
                    <a:pt x="151" y="158"/>
                  </a:lnTo>
                  <a:lnTo>
                    <a:pt x="161" y="160"/>
                  </a:lnTo>
                  <a:lnTo>
                    <a:pt x="168" y="163"/>
                  </a:lnTo>
                  <a:lnTo>
                    <a:pt x="178" y="160"/>
                  </a:lnTo>
                  <a:lnTo>
                    <a:pt x="178" y="160"/>
                  </a:lnTo>
                  <a:lnTo>
                    <a:pt x="171" y="168"/>
                  </a:lnTo>
                  <a:lnTo>
                    <a:pt x="161" y="175"/>
                  </a:lnTo>
                  <a:lnTo>
                    <a:pt x="151" y="180"/>
                  </a:lnTo>
                  <a:lnTo>
                    <a:pt x="137" y="182"/>
                  </a:lnTo>
                  <a:lnTo>
                    <a:pt x="123" y="180"/>
                  </a:lnTo>
                  <a:lnTo>
                    <a:pt x="113" y="177"/>
                  </a:lnTo>
                  <a:lnTo>
                    <a:pt x="106" y="172"/>
                  </a:lnTo>
                  <a:lnTo>
                    <a:pt x="96" y="165"/>
                  </a:lnTo>
                  <a:lnTo>
                    <a:pt x="87" y="156"/>
                  </a:lnTo>
                  <a:lnTo>
                    <a:pt x="87" y="156"/>
                  </a:lnTo>
                  <a:lnTo>
                    <a:pt x="89" y="172"/>
                  </a:lnTo>
                  <a:lnTo>
                    <a:pt x="96" y="213"/>
                  </a:lnTo>
                  <a:lnTo>
                    <a:pt x="101" y="237"/>
                  </a:lnTo>
                  <a:lnTo>
                    <a:pt x="108" y="261"/>
                  </a:lnTo>
                  <a:lnTo>
                    <a:pt x="118" y="280"/>
                  </a:lnTo>
                  <a:lnTo>
                    <a:pt x="123" y="290"/>
                  </a:lnTo>
                  <a:lnTo>
                    <a:pt x="130" y="295"/>
                  </a:lnTo>
                  <a:lnTo>
                    <a:pt x="130" y="295"/>
                  </a:lnTo>
                  <a:lnTo>
                    <a:pt x="123" y="292"/>
                  </a:lnTo>
                  <a:lnTo>
                    <a:pt x="106" y="278"/>
                  </a:lnTo>
                  <a:lnTo>
                    <a:pt x="96" y="271"/>
                  </a:lnTo>
                  <a:lnTo>
                    <a:pt x="89" y="261"/>
                  </a:lnTo>
                  <a:lnTo>
                    <a:pt x="82" y="249"/>
                  </a:lnTo>
                  <a:lnTo>
                    <a:pt x="77" y="240"/>
                  </a:lnTo>
                  <a:lnTo>
                    <a:pt x="77" y="240"/>
                  </a:lnTo>
                  <a:lnTo>
                    <a:pt x="82" y="259"/>
                  </a:lnTo>
                  <a:lnTo>
                    <a:pt x="96" y="309"/>
                  </a:lnTo>
                  <a:lnTo>
                    <a:pt x="106" y="336"/>
                  </a:lnTo>
                  <a:lnTo>
                    <a:pt x="118" y="364"/>
                  </a:lnTo>
                  <a:lnTo>
                    <a:pt x="132" y="388"/>
                  </a:lnTo>
                  <a:lnTo>
                    <a:pt x="147" y="408"/>
                  </a:lnTo>
                  <a:lnTo>
                    <a:pt x="147" y="408"/>
                  </a:lnTo>
                  <a:lnTo>
                    <a:pt x="137" y="400"/>
                  </a:lnTo>
                  <a:lnTo>
                    <a:pt x="111" y="374"/>
                  </a:lnTo>
                  <a:lnTo>
                    <a:pt x="96" y="357"/>
                  </a:lnTo>
                  <a:lnTo>
                    <a:pt x="82" y="338"/>
                  </a:lnTo>
                  <a:lnTo>
                    <a:pt x="70" y="314"/>
                  </a:lnTo>
                  <a:lnTo>
                    <a:pt x="63" y="290"/>
                  </a:lnTo>
                  <a:lnTo>
                    <a:pt x="63" y="290"/>
                  </a:lnTo>
                  <a:lnTo>
                    <a:pt x="77" y="340"/>
                  </a:lnTo>
                  <a:lnTo>
                    <a:pt x="92" y="384"/>
                  </a:lnTo>
                  <a:lnTo>
                    <a:pt x="99" y="403"/>
                  </a:lnTo>
                  <a:lnTo>
                    <a:pt x="108" y="417"/>
                  </a:lnTo>
                  <a:lnTo>
                    <a:pt x="108" y="417"/>
                  </a:lnTo>
                  <a:lnTo>
                    <a:pt x="94" y="408"/>
                  </a:lnTo>
                  <a:lnTo>
                    <a:pt x="63" y="379"/>
                  </a:lnTo>
                  <a:lnTo>
                    <a:pt x="44" y="360"/>
                  </a:lnTo>
                  <a:lnTo>
                    <a:pt x="27" y="338"/>
                  </a:lnTo>
                  <a:lnTo>
                    <a:pt x="15" y="316"/>
                  </a:lnTo>
                  <a:lnTo>
                    <a:pt x="10" y="307"/>
                  </a:lnTo>
                  <a:lnTo>
                    <a:pt x="8" y="295"/>
                  </a:lnTo>
                  <a:lnTo>
                    <a:pt x="8" y="295"/>
                  </a:lnTo>
                  <a:lnTo>
                    <a:pt x="0" y="259"/>
                  </a:lnTo>
                  <a:lnTo>
                    <a:pt x="0" y="235"/>
                  </a:lnTo>
                  <a:lnTo>
                    <a:pt x="3" y="223"/>
                  </a:lnTo>
                  <a:lnTo>
                    <a:pt x="3" y="218"/>
                  </a:lnTo>
                  <a:lnTo>
                    <a:pt x="39" y="122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C74D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13" name="Freeform 140"/>
            <p:cNvSpPr>
              <a:spLocks/>
            </p:cNvSpPr>
            <p:nvPr/>
          </p:nvSpPr>
          <p:spPr bwMode="auto">
            <a:xfrm>
              <a:off x="1372" y="2819"/>
              <a:ext cx="87" cy="29"/>
            </a:xfrm>
            <a:custGeom>
              <a:avLst/>
              <a:gdLst>
                <a:gd name="T0" fmla="*/ 22 w 87"/>
                <a:gd name="T1" fmla="*/ 5 h 29"/>
                <a:gd name="T2" fmla="*/ 22 w 87"/>
                <a:gd name="T3" fmla="*/ 5 h 29"/>
                <a:gd name="T4" fmla="*/ 27 w 87"/>
                <a:gd name="T5" fmla="*/ 5 h 29"/>
                <a:gd name="T6" fmla="*/ 43 w 87"/>
                <a:gd name="T7" fmla="*/ 7 h 29"/>
                <a:gd name="T8" fmla="*/ 63 w 87"/>
                <a:gd name="T9" fmla="*/ 7 h 29"/>
                <a:gd name="T10" fmla="*/ 75 w 87"/>
                <a:gd name="T11" fmla="*/ 5 h 29"/>
                <a:gd name="T12" fmla="*/ 87 w 87"/>
                <a:gd name="T13" fmla="*/ 0 h 29"/>
                <a:gd name="T14" fmla="*/ 87 w 87"/>
                <a:gd name="T15" fmla="*/ 0 h 29"/>
                <a:gd name="T16" fmla="*/ 84 w 87"/>
                <a:gd name="T17" fmla="*/ 7 h 29"/>
                <a:gd name="T18" fmla="*/ 75 w 87"/>
                <a:gd name="T19" fmla="*/ 17 h 29"/>
                <a:gd name="T20" fmla="*/ 67 w 87"/>
                <a:gd name="T21" fmla="*/ 22 h 29"/>
                <a:gd name="T22" fmla="*/ 58 w 87"/>
                <a:gd name="T23" fmla="*/ 26 h 29"/>
                <a:gd name="T24" fmla="*/ 43 w 87"/>
                <a:gd name="T25" fmla="*/ 29 h 29"/>
                <a:gd name="T26" fmla="*/ 29 w 87"/>
                <a:gd name="T27" fmla="*/ 29 h 29"/>
                <a:gd name="T28" fmla="*/ 29 w 87"/>
                <a:gd name="T29" fmla="*/ 29 h 29"/>
                <a:gd name="T30" fmla="*/ 24 w 87"/>
                <a:gd name="T31" fmla="*/ 29 h 29"/>
                <a:gd name="T32" fmla="*/ 24 w 87"/>
                <a:gd name="T33" fmla="*/ 29 h 29"/>
                <a:gd name="T34" fmla="*/ 10 w 87"/>
                <a:gd name="T35" fmla="*/ 24 h 29"/>
                <a:gd name="T36" fmla="*/ 3 w 87"/>
                <a:gd name="T37" fmla="*/ 19 h 29"/>
                <a:gd name="T38" fmla="*/ 0 w 87"/>
                <a:gd name="T39" fmla="*/ 17 h 29"/>
                <a:gd name="T40" fmla="*/ 3 w 87"/>
                <a:gd name="T41" fmla="*/ 12 h 29"/>
                <a:gd name="T42" fmla="*/ 15 w 87"/>
                <a:gd name="T43" fmla="*/ 7 h 29"/>
                <a:gd name="T44" fmla="*/ 22 w 87"/>
                <a:gd name="T45" fmla="*/ 5 h 29"/>
                <a:gd name="T46" fmla="*/ 22 w 87"/>
                <a:gd name="T47" fmla="*/ 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7" h="29">
                  <a:moveTo>
                    <a:pt x="22" y="5"/>
                  </a:moveTo>
                  <a:lnTo>
                    <a:pt x="22" y="5"/>
                  </a:lnTo>
                  <a:lnTo>
                    <a:pt x="27" y="5"/>
                  </a:lnTo>
                  <a:lnTo>
                    <a:pt x="43" y="7"/>
                  </a:lnTo>
                  <a:lnTo>
                    <a:pt x="63" y="7"/>
                  </a:lnTo>
                  <a:lnTo>
                    <a:pt x="75" y="5"/>
                  </a:lnTo>
                  <a:lnTo>
                    <a:pt x="87" y="0"/>
                  </a:lnTo>
                  <a:lnTo>
                    <a:pt x="87" y="0"/>
                  </a:lnTo>
                  <a:lnTo>
                    <a:pt x="84" y="7"/>
                  </a:lnTo>
                  <a:lnTo>
                    <a:pt x="75" y="17"/>
                  </a:lnTo>
                  <a:lnTo>
                    <a:pt x="67" y="22"/>
                  </a:lnTo>
                  <a:lnTo>
                    <a:pt x="58" y="26"/>
                  </a:lnTo>
                  <a:lnTo>
                    <a:pt x="43" y="29"/>
                  </a:lnTo>
                  <a:lnTo>
                    <a:pt x="29" y="29"/>
                  </a:lnTo>
                  <a:lnTo>
                    <a:pt x="29" y="29"/>
                  </a:lnTo>
                  <a:lnTo>
                    <a:pt x="24" y="29"/>
                  </a:lnTo>
                  <a:lnTo>
                    <a:pt x="24" y="29"/>
                  </a:lnTo>
                  <a:lnTo>
                    <a:pt x="10" y="24"/>
                  </a:lnTo>
                  <a:lnTo>
                    <a:pt x="3" y="19"/>
                  </a:lnTo>
                  <a:lnTo>
                    <a:pt x="0" y="17"/>
                  </a:lnTo>
                  <a:lnTo>
                    <a:pt x="3" y="12"/>
                  </a:lnTo>
                  <a:lnTo>
                    <a:pt x="15" y="7"/>
                  </a:lnTo>
                  <a:lnTo>
                    <a:pt x="22" y="5"/>
                  </a:lnTo>
                  <a:lnTo>
                    <a:pt x="22" y="5"/>
                  </a:lnTo>
                  <a:close/>
                </a:path>
              </a:pathLst>
            </a:custGeom>
            <a:solidFill>
              <a:srgbClr val="C74D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14" name="Freeform 141"/>
            <p:cNvSpPr>
              <a:spLocks/>
            </p:cNvSpPr>
            <p:nvPr/>
          </p:nvSpPr>
          <p:spPr bwMode="auto">
            <a:xfrm>
              <a:off x="998" y="2322"/>
              <a:ext cx="365" cy="252"/>
            </a:xfrm>
            <a:custGeom>
              <a:avLst/>
              <a:gdLst>
                <a:gd name="T0" fmla="*/ 0 w 365"/>
                <a:gd name="T1" fmla="*/ 0 h 252"/>
                <a:gd name="T2" fmla="*/ 0 w 365"/>
                <a:gd name="T3" fmla="*/ 0 h 252"/>
                <a:gd name="T4" fmla="*/ 29 w 365"/>
                <a:gd name="T5" fmla="*/ 5 h 252"/>
                <a:gd name="T6" fmla="*/ 60 w 365"/>
                <a:gd name="T7" fmla="*/ 12 h 252"/>
                <a:gd name="T8" fmla="*/ 99 w 365"/>
                <a:gd name="T9" fmla="*/ 24 h 252"/>
                <a:gd name="T10" fmla="*/ 142 w 365"/>
                <a:gd name="T11" fmla="*/ 41 h 252"/>
                <a:gd name="T12" fmla="*/ 166 w 365"/>
                <a:gd name="T13" fmla="*/ 53 h 252"/>
                <a:gd name="T14" fmla="*/ 190 w 365"/>
                <a:gd name="T15" fmla="*/ 68 h 252"/>
                <a:gd name="T16" fmla="*/ 211 w 365"/>
                <a:gd name="T17" fmla="*/ 84 h 252"/>
                <a:gd name="T18" fmla="*/ 233 w 365"/>
                <a:gd name="T19" fmla="*/ 101 h 252"/>
                <a:gd name="T20" fmla="*/ 254 w 365"/>
                <a:gd name="T21" fmla="*/ 123 h 252"/>
                <a:gd name="T22" fmla="*/ 274 w 365"/>
                <a:gd name="T23" fmla="*/ 147 h 252"/>
                <a:gd name="T24" fmla="*/ 274 w 365"/>
                <a:gd name="T25" fmla="*/ 147 h 252"/>
                <a:gd name="T26" fmla="*/ 307 w 365"/>
                <a:gd name="T27" fmla="*/ 188 h 252"/>
                <a:gd name="T28" fmla="*/ 336 w 365"/>
                <a:gd name="T29" fmla="*/ 224 h 252"/>
                <a:gd name="T30" fmla="*/ 365 w 365"/>
                <a:gd name="T31" fmla="*/ 252 h 252"/>
                <a:gd name="T32" fmla="*/ 365 w 365"/>
                <a:gd name="T33" fmla="*/ 252 h 252"/>
                <a:gd name="T34" fmla="*/ 355 w 365"/>
                <a:gd name="T35" fmla="*/ 248 h 252"/>
                <a:gd name="T36" fmla="*/ 331 w 365"/>
                <a:gd name="T37" fmla="*/ 231 h 252"/>
                <a:gd name="T38" fmla="*/ 314 w 365"/>
                <a:gd name="T39" fmla="*/ 219 h 252"/>
                <a:gd name="T40" fmla="*/ 298 w 365"/>
                <a:gd name="T41" fmla="*/ 202 h 252"/>
                <a:gd name="T42" fmla="*/ 278 w 365"/>
                <a:gd name="T43" fmla="*/ 180 h 252"/>
                <a:gd name="T44" fmla="*/ 259 w 365"/>
                <a:gd name="T45" fmla="*/ 156 h 252"/>
                <a:gd name="T46" fmla="*/ 259 w 365"/>
                <a:gd name="T47" fmla="*/ 156 h 252"/>
                <a:gd name="T48" fmla="*/ 238 w 365"/>
                <a:gd name="T49" fmla="*/ 128 h 252"/>
                <a:gd name="T50" fmla="*/ 211 w 365"/>
                <a:gd name="T51" fmla="*/ 101 h 252"/>
                <a:gd name="T52" fmla="*/ 180 w 365"/>
                <a:gd name="T53" fmla="*/ 77 h 252"/>
                <a:gd name="T54" fmla="*/ 144 w 365"/>
                <a:gd name="T55" fmla="*/ 56 h 252"/>
                <a:gd name="T56" fmla="*/ 108 w 365"/>
                <a:gd name="T57" fmla="*/ 36 h 252"/>
                <a:gd name="T58" fmla="*/ 72 w 365"/>
                <a:gd name="T59" fmla="*/ 22 h 252"/>
                <a:gd name="T60" fmla="*/ 36 w 365"/>
                <a:gd name="T61" fmla="*/ 10 h 252"/>
                <a:gd name="T62" fmla="*/ 0 w 365"/>
                <a:gd name="T63" fmla="*/ 0 h 252"/>
                <a:gd name="T64" fmla="*/ 0 w 365"/>
                <a:gd name="T65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5" h="252">
                  <a:moveTo>
                    <a:pt x="0" y="0"/>
                  </a:moveTo>
                  <a:lnTo>
                    <a:pt x="0" y="0"/>
                  </a:lnTo>
                  <a:lnTo>
                    <a:pt x="29" y="5"/>
                  </a:lnTo>
                  <a:lnTo>
                    <a:pt x="60" y="12"/>
                  </a:lnTo>
                  <a:lnTo>
                    <a:pt x="99" y="24"/>
                  </a:lnTo>
                  <a:lnTo>
                    <a:pt x="142" y="41"/>
                  </a:lnTo>
                  <a:lnTo>
                    <a:pt x="166" y="53"/>
                  </a:lnTo>
                  <a:lnTo>
                    <a:pt x="190" y="68"/>
                  </a:lnTo>
                  <a:lnTo>
                    <a:pt x="211" y="84"/>
                  </a:lnTo>
                  <a:lnTo>
                    <a:pt x="233" y="101"/>
                  </a:lnTo>
                  <a:lnTo>
                    <a:pt x="254" y="123"/>
                  </a:lnTo>
                  <a:lnTo>
                    <a:pt x="274" y="147"/>
                  </a:lnTo>
                  <a:lnTo>
                    <a:pt x="274" y="147"/>
                  </a:lnTo>
                  <a:lnTo>
                    <a:pt x="307" y="188"/>
                  </a:lnTo>
                  <a:lnTo>
                    <a:pt x="336" y="224"/>
                  </a:lnTo>
                  <a:lnTo>
                    <a:pt x="365" y="252"/>
                  </a:lnTo>
                  <a:lnTo>
                    <a:pt x="365" y="252"/>
                  </a:lnTo>
                  <a:lnTo>
                    <a:pt x="355" y="248"/>
                  </a:lnTo>
                  <a:lnTo>
                    <a:pt x="331" y="231"/>
                  </a:lnTo>
                  <a:lnTo>
                    <a:pt x="314" y="219"/>
                  </a:lnTo>
                  <a:lnTo>
                    <a:pt x="298" y="202"/>
                  </a:lnTo>
                  <a:lnTo>
                    <a:pt x="278" y="180"/>
                  </a:lnTo>
                  <a:lnTo>
                    <a:pt x="259" y="156"/>
                  </a:lnTo>
                  <a:lnTo>
                    <a:pt x="259" y="156"/>
                  </a:lnTo>
                  <a:lnTo>
                    <a:pt x="238" y="128"/>
                  </a:lnTo>
                  <a:lnTo>
                    <a:pt x="211" y="101"/>
                  </a:lnTo>
                  <a:lnTo>
                    <a:pt x="180" y="77"/>
                  </a:lnTo>
                  <a:lnTo>
                    <a:pt x="144" y="56"/>
                  </a:lnTo>
                  <a:lnTo>
                    <a:pt x="108" y="36"/>
                  </a:lnTo>
                  <a:lnTo>
                    <a:pt x="72" y="22"/>
                  </a:lnTo>
                  <a:lnTo>
                    <a:pt x="36" y="1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70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15" name="Freeform 142"/>
            <p:cNvSpPr>
              <a:spLocks/>
            </p:cNvSpPr>
            <p:nvPr/>
          </p:nvSpPr>
          <p:spPr bwMode="auto">
            <a:xfrm>
              <a:off x="562" y="2399"/>
              <a:ext cx="839" cy="648"/>
            </a:xfrm>
            <a:custGeom>
              <a:avLst/>
              <a:gdLst>
                <a:gd name="T0" fmla="*/ 21 w 839"/>
                <a:gd name="T1" fmla="*/ 624 h 648"/>
                <a:gd name="T2" fmla="*/ 81 w 839"/>
                <a:gd name="T3" fmla="*/ 554 h 648"/>
                <a:gd name="T4" fmla="*/ 158 w 839"/>
                <a:gd name="T5" fmla="*/ 418 h 648"/>
                <a:gd name="T6" fmla="*/ 184 w 839"/>
                <a:gd name="T7" fmla="*/ 367 h 648"/>
                <a:gd name="T8" fmla="*/ 228 w 839"/>
                <a:gd name="T9" fmla="*/ 312 h 648"/>
                <a:gd name="T10" fmla="*/ 276 w 839"/>
                <a:gd name="T11" fmla="*/ 276 h 648"/>
                <a:gd name="T12" fmla="*/ 326 w 839"/>
                <a:gd name="T13" fmla="*/ 259 h 648"/>
                <a:gd name="T14" fmla="*/ 415 w 839"/>
                <a:gd name="T15" fmla="*/ 257 h 648"/>
                <a:gd name="T16" fmla="*/ 455 w 839"/>
                <a:gd name="T17" fmla="*/ 259 h 648"/>
                <a:gd name="T18" fmla="*/ 544 w 839"/>
                <a:gd name="T19" fmla="*/ 281 h 648"/>
                <a:gd name="T20" fmla="*/ 587 w 839"/>
                <a:gd name="T21" fmla="*/ 307 h 648"/>
                <a:gd name="T22" fmla="*/ 616 w 839"/>
                <a:gd name="T23" fmla="*/ 338 h 648"/>
                <a:gd name="T24" fmla="*/ 654 w 839"/>
                <a:gd name="T25" fmla="*/ 401 h 648"/>
                <a:gd name="T26" fmla="*/ 707 w 839"/>
                <a:gd name="T27" fmla="*/ 526 h 648"/>
                <a:gd name="T28" fmla="*/ 741 w 839"/>
                <a:gd name="T29" fmla="*/ 593 h 648"/>
                <a:gd name="T30" fmla="*/ 734 w 839"/>
                <a:gd name="T31" fmla="*/ 554 h 648"/>
                <a:gd name="T32" fmla="*/ 710 w 839"/>
                <a:gd name="T33" fmla="*/ 473 h 648"/>
                <a:gd name="T34" fmla="*/ 748 w 839"/>
                <a:gd name="T35" fmla="*/ 554 h 648"/>
                <a:gd name="T36" fmla="*/ 801 w 839"/>
                <a:gd name="T37" fmla="*/ 626 h 648"/>
                <a:gd name="T38" fmla="*/ 839 w 839"/>
                <a:gd name="T39" fmla="*/ 648 h 648"/>
                <a:gd name="T40" fmla="*/ 822 w 839"/>
                <a:gd name="T41" fmla="*/ 624 h 648"/>
                <a:gd name="T42" fmla="*/ 789 w 839"/>
                <a:gd name="T43" fmla="*/ 554 h 648"/>
                <a:gd name="T44" fmla="*/ 770 w 839"/>
                <a:gd name="T45" fmla="*/ 475 h 648"/>
                <a:gd name="T46" fmla="*/ 772 w 839"/>
                <a:gd name="T47" fmla="*/ 290 h 648"/>
                <a:gd name="T48" fmla="*/ 765 w 839"/>
                <a:gd name="T49" fmla="*/ 185 h 648"/>
                <a:gd name="T50" fmla="*/ 748 w 839"/>
                <a:gd name="T51" fmla="*/ 154 h 648"/>
                <a:gd name="T52" fmla="*/ 698 w 839"/>
                <a:gd name="T53" fmla="*/ 96 h 648"/>
                <a:gd name="T54" fmla="*/ 635 w 839"/>
                <a:gd name="T55" fmla="*/ 53 h 648"/>
                <a:gd name="T56" fmla="*/ 551 w 839"/>
                <a:gd name="T57" fmla="*/ 19 h 648"/>
                <a:gd name="T58" fmla="*/ 439 w 839"/>
                <a:gd name="T59" fmla="*/ 3 h 648"/>
                <a:gd name="T60" fmla="*/ 352 w 839"/>
                <a:gd name="T61" fmla="*/ 3 h 648"/>
                <a:gd name="T62" fmla="*/ 230 w 839"/>
                <a:gd name="T63" fmla="*/ 27 h 648"/>
                <a:gd name="T64" fmla="*/ 127 w 839"/>
                <a:gd name="T65" fmla="*/ 75 h 648"/>
                <a:gd name="T66" fmla="*/ 50 w 839"/>
                <a:gd name="T67" fmla="*/ 149 h 648"/>
                <a:gd name="T68" fmla="*/ 7 w 839"/>
                <a:gd name="T69" fmla="*/ 250 h 648"/>
                <a:gd name="T70" fmla="*/ 2 w 839"/>
                <a:gd name="T71" fmla="*/ 372 h 648"/>
                <a:gd name="T72" fmla="*/ 12 w 839"/>
                <a:gd name="T73" fmla="*/ 449 h 648"/>
                <a:gd name="T74" fmla="*/ 12 w 839"/>
                <a:gd name="T75" fmla="*/ 533 h 648"/>
                <a:gd name="T76" fmla="*/ 7 w 839"/>
                <a:gd name="T77" fmla="*/ 550 h 648"/>
                <a:gd name="T78" fmla="*/ 38 w 839"/>
                <a:gd name="T79" fmla="*/ 509 h 648"/>
                <a:gd name="T80" fmla="*/ 31 w 839"/>
                <a:gd name="T81" fmla="*/ 540 h 648"/>
                <a:gd name="T82" fmla="*/ 7 w 839"/>
                <a:gd name="T83" fmla="*/ 593 h 648"/>
                <a:gd name="T84" fmla="*/ 45 w 839"/>
                <a:gd name="T85" fmla="*/ 550 h 648"/>
                <a:gd name="T86" fmla="*/ 122 w 839"/>
                <a:gd name="T87" fmla="*/ 427 h 648"/>
                <a:gd name="T88" fmla="*/ 146 w 839"/>
                <a:gd name="T89" fmla="*/ 391 h 648"/>
                <a:gd name="T90" fmla="*/ 65 w 839"/>
                <a:gd name="T91" fmla="*/ 550 h 648"/>
                <a:gd name="T92" fmla="*/ 7 w 839"/>
                <a:gd name="T93" fmla="*/ 636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39" h="648">
                  <a:moveTo>
                    <a:pt x="7" y="636"/>
                  </a:moveTo>
                  <a:lnTo>
                    <a:pt x="7" y="636"/>
                  </a:lnTo>
                  <a:lnTo>
                    <a:pt x="21" y="624"/>
                  </a:lnTo>
                  <a:lnTo>
                    <a:pt x="38" y="607"/>
                  </a:lnTo>
                  <a:lnTo>
                    <a:pt x="57" y="583"/>
                  </a:lnTo>
                  <a:lnTo>
                    <a:pt x="81" y="554"/>
                  </a:lnTo>
                  <a:lnTo>
                    <a:pt x="108" y="516"/>
                  </a:lnTo>
                  <a:lnTo>
                    <a:pt x="132" y="470"/>
                  </a:lnTo>
                  <a:lnTo>
                    <a:pt x="158" y="418"/>
                  </a:lnTo>
                  <a:lnTo>
                    <a:pt x="158" y="418"/>
                  </a:lnTo>
                  <a:lnTo>
                    <a:pt x="170" y="391"/>
                  </a:lnTo>
                  <a:lnTo>
                    <a:pt x="184" y="367"/>
                  </a:lnTo>
                  <a:lnTo>
                    <a:pt x="196" y="346"/>
                  </a:lnTo>
                  <a:lnTo>
                    <a:pt x="213" y="326"/>
                  </a:lnTo>
                  <a:lnTo>
                    <a:pt x="228" y="312"/>
                  </a:lnTo>
                  <a:lnTo>
                    <a:pt x="242" y="298"/>
                  </a:lnTo>
                  <a:lnTo>
                    <a:pt x="259" y="286"/>
                  </a:lnTo>
                  <a:lnTo>
                    <a:pt x="276" y="276"/>
                  </a:lnTo>
                  <a:lnTo>
                    <a:pt x="292" y="269"/>
                  </a:lnTo>
                  <a:lnTo>
                    <a:pt x="309" y="262"/>
                  </a:lnTo>
                  <a:lnTo>
                    <a:pt x="326" y="259"/>
                  </a:lnTo>
                  <a:lnTo>
                    <a:pt x="343" y="257"/>
                  </a:lnTo>
                  <a:lnTo>
                    <a:pt x="379" y="254"/>
                  </a:lnTo>
                  <a:lnTo>
                    <a:pt x="415" y="257"/>
                  </a:lnTo>
                  <a:lnTo>
                    <a:pt x="415" y="257"/>
                  </a:lnTo>
                  <a:lnTo>
                    <a:pt x="434" y="257"/>
                  </a:lnTo>
                  <a:lnTo>
                    <a:pt x="455" y="259"/>
                  </a:lnTo>
                  <a:lnTo>
                    <a:pt x="484" y="264"/>
                  </a:lnTo>
                  <a:lnTo>
                    <a:pt x="513" y="271"/>
                  </a:lnTo>
                  <a:lnTo>
                    <a:pt x="544" y="281"/>
                  </a:lnTo>
                  <a:lnTo>
                    <a:pt x="559" y="288"/>
                  </a:lnTo>
                  <a:lnTo>
                    <a:pt x="573" y="298"/>
                  </a:lnTo>
                  <a:lnTo>
                    <a:pt x="587" y="307"/>
                  </a:lnTo>
                  <a:lnTo>
                    <a:pt x="599" y="319"/>
                  </a:lnTo>
                  <a:lnTo>
                    <a:pt x="599" y="319"/>
                  </a:lnTo>
                  <a:lnTo>
                    <a:pt x="616" y="338"/>
                  </a:lnTo>
                  <a:lnTo>
                    <a:pt x="630" y="360"/>
                  </a:lnTo>
                  <a:lnTo>
                    <a:pt x="642" y="379"/>
                  </a:lnTo>
                  <a:lnTo>
                    <a:pt x="654" y="401"/>
                  </a:lnTo>
                  <a:lnTo>
                    <a:pt x="676" y="446"/>
                  </a:lnTo>
                  <a:lnTo>
                    <a:pt x="693" y="487"/>
                  </a:lnTo>
                  <a:lnTo>
                    <a:pt x="707" y="526"/>
                  </a:lnTo>
                  <a:lnTo>
                    <a:pt x="719" y="559"/>
                  </a:lnTo>
                  <a:lnTo>
                    <a:pt x="734" y="583"/>
                  </a:lnTo>
                  <a:lnTo>
                    <a:pt x="741" y="593"/>
                  </a:lnTo>
                  <a:lnTo>
                    <a:pt x="748" y="598"/>
                  </a:lnTo>
                  <a:lnTo>
                    <a:pt x="748" y="598"/>
                  </a:lnTo>
                  <a:lnTo>
                    <a:pt x="734" y="554"/>
                  </a:lnTo>
                  <a:lnTo>
                    <a:pt x="722" y="514"/>
                  </a:lnTo>
                  <a:lnTo>
                    <a:pt x="710" y="473"/>
                  </a:lnTo>
                  <a:lnTo>
                    <a:pt x="710" y="473"/>
                  </a:lnTo>
                  <a:lnTo>
                    <a:pt x="722" y="499"/>
                  </a:lnTo>
                  <a:lnTo>
                    <a:pt x="734" y="526"/>
                  </a:lnTo>
                  <a:lnTo>
                    <a:pt x="748" y="554"/>
                  </a:lnTo>
                  <a:lnTo>
                    <a:pt x="767" y="586"/>
                  </a:lnTo>
                  <a:lnTo>
                    <a:pt x="789" y="614"/>
                  </a:lnTo>
                  <a:lnTo>
                    <a:pt x="801" y="626"/>
                  </a:lnTo>
                  <a:lnTo>
                    <a:pt x="813" y="636"/>
                  </a:lnTo>
                  <a:lnTo>
                    <a:pt x="825" y="643"/>
                  </a:lnTo>
                  <a:lnTo>
                    <a:pt x="839" y="648"/>
                  </a:lnTo>
                  <a:lnTo>
                    <a:pt x="839" y="648"/>
                  </a:lnTo>
                  <a:lnTo>
                    <a:pt x="832" y="636"/>
                  </a:lnTo>
                  <a:lnTo>
                    <a:pt x="822" y="624"/>
                  </a:lnTo>
                  <a:lnTo>
                    <a:pt x="813" y="607"/>
                  </a:lnTo>
                  <a:lnTo>
                    <a:pt x="801" y="583"/>
                  </a:lnTo>
                  <a:lnTo>
                    <a:pt x="789" y="554"/>
                  </a:lnTo>
                  <a:lnTo>
                    <a:pt x="779" y="518"/>
                  </a:lnTo>
                  <a:lnTo>
                    <a:pt x="770" y="475"/>
                  </a:lnTo>
                  <a:lnTo>
                    <a:pt x="770" y="475"/>
                  </a:lnTo>
                  <a:lnTo>
                    <a:pt x="772" y="437"/>
                  </a:lnTo>
                  <a:lnTo>
                    <a:pt x="774" y="343"/>
                  </a:lnTo>
                  <a:lnTo>
                    <a:pt x="772" y="290"/>
                  </a:lnTo>
                  <a:lnTo>
                    <a:pt x="772" y="242"/>
                  </a:lnTo>
                  <a:lnTo>
                    <a:pt x="767" y="202"/>
                  </a:lnTo>
                  <a:lnTo>
                    <a:pt x="765" y="185"/>
                  </a:lnTo>
                  <a:lnTo>
                    <a:pt x="760" y="175"/>
                  </a:lnTo>
                  <a:lnTo>
                    <a:pt x="760" y="175"/>
                  </a:lnTo>
                  <a:lnTo>
                    <a:pt x="748" y="154"/>
                  </a:lnTo>
                  <a:lnTo>
                    <a:pt x="726" y="125"/>
                  </a:lnTo>
                  <a:lnTo>
                    <a:pt x="712" y="111"/>
                  </a:lnTo>
                  <a:lnTo>
                    <a:pt x="698" y="96"/>
                  </a:lnTo>
                  <a:lnTo>
                    <a:pt x="678" y="82"/>
                  </a:lnTo>
                  <a:lnTo>
                    <a:pt x="659" y="67"/>
                  </a:lnTo>
                  <a:lnTo>
                    <a:pt x="635" y="53"/>
                  </a:lnTo>
                  <a:lnTo>
                    <a:pt x="609" y="41"/>
                  </a:lnTo>
                  <a:lnTo>
                    <a:pt x="583" y="29"/>
                  </a:lnTo>
                  <a:lnTo>
                    <a:pt x="551" y="19"/>
                  </a:lnTo>
                  <a:lnTo>
                    <a:pt x="515" y="12"/>
                  </a:lnTo>
                  <a:lnTo>
                    <a:pt x="479" y="5"/>
                  </a:lnTo>
                  <a:lnTo>
                    <a:pt x="439" y="3"/>
                  </a:lnTo>
                  <a:lnTo>
                    <a:pt x="395" y="0"/>
                  </a:lnTo>
                  <a:lnTo>
                    <a:pt x="395" y="0"/>
                  </a:lnTo>
                  <a:lnTo>
                    <a:pt x="352" y="3"/>
                  </a:lnTo>
                  <a:lnTo>
                    <a:pt x="309" y="7"/>
                  </a:lnTo>
                  <a:lnTo>
                    <a:pt x="268" y="15"/>
                  </a:lnTo>
                  <a:lnTo>
                    <a:pt x="230" y="27"/>
                  </a:lnTo>
                  <a:lnTo>
                    <a:pt x="192" y="39"/>
                  </a:lnTo>
                  <a:lnTo>
                    <a:pt x="158" y="55"/>
                  </a:lnTo>
                  <a:lnTo>
                    <a:pt x="127" y="75"/>
                  </a:lnTo>
                  <a:lnTo>
                    <a:pt x="98" y="96"/>
                  </a:lnTo>
                  <a:lnTo>
                    <a:pt x="72" y="123"/>
                  </a:lnTo>
                  <a:lnTo>
                    <a:pt x="50" y="149"/>
                  </a:lnTo>
                  <a:lnTo>
                    <a:pt x="31" y="180"/>
                  </a:lnTo>
                  <a:lnTo>
                    <a:pt x="17" y="214"/>
                  </a:lnTo>
                  <a:lnTo>
                    <a:pt x="7" y="250"/>
                  </a:lnTo>
                  <a:lnTo>
                    <a:pt x="0" y="288"/>
                  </a:lnTo>
                  <a:lnTo>
                    <a:pt x="0" y="329"/>
                  </a:lnTo>
                  <a:lnTo>
                    <a:pt x="2" y="372"/>
                  </a:lnTo>
                  <a:lnTo>
                    <a:pt x="2" y="372"/>
                  </a:lnTo>
                  <a:lnTo>
                    <a:pt x="7" y="396"/>
                  </a:lnTo>
                  <a:lnTo>
                    <a:pt x="12" y="449"/>
                  </a:lnTo>
                  <a:lnTo>
                    <a:pt x="14" y="478"/>
                  </a:lnTo>
                  <a:lnTo>
                    <a:pt x="14" y="509"/>
                  </a:lnTo>
                  <a:lnTo>
                    <a:pt x="12" y="533"/>
                  </a:lnTo>
                  <a:lnTo>
                    <a:pt x="12" y="542"/>
                  </a:lnTo>
                  <a:lnTo>
                    <a:pt x="7" y="550"/>
                  </a:lnTo>
                  <a:lnTo>
                    <a:pt x="7" y="550"/>
                  </a:lnTo>
                  <a:lnTo>
                    <a:pt x="19" y="538"/>
                  </a:lnTo>
                  <a:lnTo>
                    <a:pt x="29" y="526"/>
                  </a:lnTo>
                  <a:lnTo>
                    <a:pt x="38" y="509"/>
                  </a:lnTo>
                  <a:lnTo>
                    <a:pt x="38" y="509"/>
                  </a:lnTo>
                  <a:lnTo>
                    <a:pt x="36" y="518"/>
                  </a:lnTo>
                  <a:lnTo>
                    <a:pt x="31" y="540"/>
                  </a:lnTo>
                  <a:lnTo>
                    <a:pt x="21" y="566"/>
                  </a:lnTo>
                  <a:lnTo>
                    <a:pt x="14" y="581"/>
                  </a:lnTo>
                  <a:lnTo>
                    <a:pt x="7" y="593"/>
                  </a:lnTo>
                  <a:lnTo>
                    <a:pt x="7" y="593"/>
                  </a:lnTo>
                  <a:lnTo>
                    <a:pt x="17" y="583"/>
                  </a:lnTo>
                  <a:lnTo>
                    <a:pt x="45" y="550"/>
                  </a:lnTo>
                  <a:lnTo>
                    <a:pt x="67" y="518"/>
                  </a:lnTo>
                  <a:lnTo>
                    <a:pt x="93" y="478"/>
                  </a:lnTo>
                  <a:lnTo>
                    <a:pt x="122" y="427"/>
                  </a:lnTo>
                  <a:lnTo>
                    <a:pt x="158" y="365"/>
                  </a:lnTo>
                  <a:lnTo>
                    <a:pt x="158" y="365"/>
                  </a:lnTo>
                  <a:lnTo>
                    <a:pt x="146" y="391"/>
                  </a:lnTo>
                  <a:lnTo>
                    <a:pt x="113" y="461"/>
                  </a:lnTo>
                  <a:lnTo>
                    <a:pt x="91" y="504"/>
                  </a:lnTo>
                  <a:lnTo>
                    <a:pt x="65" y="550"/>
                  </a:lnTo>
                  <a:lnTo>
                    <a:pt x="36" y="593"/>
                  </a:lnTo>
                  <a:lnTo>
                    <a:pt x="7" y="636"/>
                  </a:lnTo>
                  <a:lnTo>
                    <a:pt x="7" y="636"/>
                  </a:lnTo>
                  <a:close/>
                </a:path>
              </a:pathLst>
            </a:custGeom>
            <a:solidFill>
              <a:srgbClr val="C74D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16" name="Freeform 143"/>
            <p:cNvSpPr>
              <a:spLocks/>
            </p:cNvSpPr>
            <p:nvPr/>
          </p:nvSpPr>
          <p:spPr bwMode="auto">
            <a:xfrm>
              <a:off x="751" y="2639"/>
              <a:ext cx="250" cy="427"/>
            </a:xfrm>
            <a:custGeom>
              <a:avLst/>
              <a:gdLst>
                <a:gd name="T0" fmla="*/ 166 w 250"/>
                <a:gd name="T1" fmla="*/ 7 h 427"/>
                <a:gd name="T2" fmla="*/ 166 w 250"/>
                <a:gd name="T3" fmla="*/ 7 h 427"/>
                <a:gd name="T4" fmla="*/ 156 w 250"/>
                <a:gd name="T5" fmla="*/ 10 h 427"/>
                <a:gd name="T6" fmla="*/ 144 w 250"/>
                <a:gd name="T7" fmla="*/ 14 h 427"/>
                <a:gd name="T8" fmla="*/ 132 w 250"/>
                <a:gd name="T9" fmla="*/ 22 h 427"/>
                <a:gd name="T10" fmla="*/ 118 w 250"/>
                <a:gd name="T11" fmla="*/ 36 h 427"/>
                <a:gd name="T12" fmla="*/ 103 w 250"/>
                <a:gd name="T13" fmla="*/ 55 h 427"/>
                <a:gd name="T14" fmla="*/ 91 w 250"/>
                <a:gd name="T15" fmla="*/ 82 h 427"/>
                <a:gd name="T16" fmla="*/ 82 w 250"/>
                <a:gd name="T17" fmla="*/ 115 h 427"/>
                <a:gd name="T18" fmla="*/ 82 w 250"/>
                <a:gd name="T19" fmla="*/ 115 h 427"/>
                <a:gd name="T20" fmla="*/ 63 w 250"/>
                <a:gd name="T21" fmla="*/ 202 h 427"/>
                <a:gd name="T22" fmla="*/ 43 w 250"/>
                <a:gd name="T23" fmla="*/ 300 h 427"/>
                <a:gd name="T24" fmla="*/ 34 w 250"/>
                <a:gd name="T25" fmla="*/ 343 h 427"/>
                <a:gd name="T26" fmla="*/ 24 w 250"/>
                <a:gd name="T27" fmla="*/ 382 h 427"/>
                <a:gd name="T28" fmla="*/ 12 w 250"/>
                <a:gd name="T29" fmla="*/ 410 h 427"/>
                <a:gd name="T30" fmla="*/ 7 w 250"/>
                <a:gd name="T31" fmla="*/ 420 h 427"/>
                <a:gd name="T32" fmla="*/ 0 w 250"/>
                <a:gd name="T33" fmla="*/ 427 h 427"/>
                <a:gd name="T34" fmla="*/ 0 w 250"/>
                <a:gd name="T35" fmla="*/ 427 h 427"/>
                <a:gd name="T36" fmla="*/ 7 w 250"/>
                <a:gd name="T37" fmla="*/ 420 h 427"/>
                <a:gd name="T38" fmla="*/ 17 w 250"/>
                <a:gd name="T39" fmla="*/ 408 h 427"/>
                <a:gd name="T40" fmla="*/ 29 w 250"/>
                <a:gd name="T41" fmla="*/ 391 h 427"/>
                <a:gd name="T42" fmla="*/ 43 w 250"/>
                <a:gd name="T43" fmla="*/ 365 h 427"/>
                <a:gd name="T44" fmla="*/ 58 w 250"/>
                <a:gd name="T45" fmla="*/ 331 h 427"/>
                <a:gd name="T46" fmla="*/ 75 w 250"/>
                <a:gd name="T47" fmla="*/ 286 h 427"/>
                <a:gd name="T48" fmla="*/ 94 w 250"/>
                <a:gd name="T49" fmla="*/ 230 h 427"/>
                <a:gd name="T50" fmla="*/ 94 w 250"/>
                <a:gd name="T51" fmla="*/ 230 h 427"/>
                <a:gd name="T52" fmla="*/ 125 w 250"/>
                <a:gd name="T53" fmla="*/ 130 h 427"/>
                <a:gd name="T54" fmla="*/ 137 w 250"/>
                <a:gd name="T55" fmla="*/ 94 h 427"/>
                <a:gd name="T56" fmla="*/ 151 w 250"/>
                <a:gd name="T57" fmla="*/ 67 h 427"/>
                <a:gd name="T58" fmla="*/ 166 w 250"/>
                <a:gd name="T59" fmla="*/ 48 h 427"/>
                <a:gd name="T60" fmla="*/ 183 w 250"/>
                <a:gd name="T61" fmla="*/ 34 h 427"/>
                <a:gd name="T62" fmla="*/ 202 w 250"/>
                <a:gd name="T63" fmla="*/ 22 h 427"/>
                <a:gd name="T64" fmla="*/ 228 w 250"/>
                <a:gd name="T65" fmla="*/ 12 h 427"/>
                <a:gd name="T66" fmla="*/ 228 w 250"/>
                <a:gd name="T67" fmla="*/ 12 h 427"/>
                <a:gd name="T68" fmla="*/ 247 w 250"/>
                <a:gd name="T69" fmla="*/ 5 h 427"/>
                <a:gd name="T70" fmla="*/ 250 w 250"/>
                <a:gd name="T71" fmla="*/ 2 h 427"/>
                <a:gd name="T72" fmla="*/ 250 w 250"/>
                <a:gd name="T73" fmla="*/ 0 h 427"/>
                <a:gd name="T74" fmla="*/ 240 w 250"/>
                <a:gd name="T75" fmla="*/ 0 h 427"/>
                <a:gd name="T76" fmla="*/ 226 w 250"/>
                <a:gd name="T77" fmla="*/ 0 h 427"/>
                <a:gd name="T78" fmla="*/ 187 w 250"/>
                <a:gd name="T79" fmla="*/ 5 h 427"/>
                <a:gd name="T80" fmla="*/ 166 w 250"/>
                <a:gd name="T81" fmla="*/ 7 h 427"/>
                <a:gd name="T82" fmla="*/ 166 w 250"/>
                <a:gd name="T83" fmla="*/ 7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50" h="427">
                  <a:moveTo>
                    <a:pt x="166" y="7"/>
                  </a:moveTo>
                  <a:lnTo>
                    <a:pt x="166" y="7"/>
                  </a:lnTo>
                  <a:lnTo>
                    <a:pt x="156" y="10"/>
                  </a:lnTo>
                  <a:lnTo>
                    <a:pt x="144" y="14"/>
                  </a:lnTo>
                  <a:lnTo>
                    <a:pt x="132" y="22"/>
                  </a:lnTo>
                  <a:lnTo>
                    <a:pt x="118" y="36"/>
                  </a:lnTo>
                  <a:lnTo>
                    <a:pt x="103" y="55"/>
                  </a:lnTo>
                  <a:lnTo>
                    <a:pt x="91" y="82"/>
                  </a:lnTo>
                  <a:lnTo>
                    <a:pt x="82" y="115"/>
                  </a:lnTo>
                  <a:lnTo>
                    <a:pt x="82" y="115"/>
                  </a:lnTo>
                  <a:lnTo>
                    <a:pt x="63" y="202"/>
                  </a:lnTo>
                  <a:lnTo>
                    <a:pt x="43" y="300"/>
                  </a:lnTo>
                  <a:lnTo>
                    <a:pt x="34" y="343"/>
                  </a:lnTo>
                  <a:lnTo>
                    <a:pt x="24" y="382"/>
                  </a:lnTo>
                  <a:lnTo>
                    <a:pt x="12" y="410"/>
                  </a:lnTo>
                  <a:lnTo>
                    <a:pt x="7" y="420"/>
                  </a:lnTo>
                  <a:lnTo>
                    <a:pt x="0" y="427"/>
                  </a:lnTo>
                  <a:lnTo>
                    <a:pt x="0" y="427"/>
                  </a:lnTo>
                  <a:lnTo>
                    <a:pt x="7" y="420"/>
                  </a:lnTo>
                  <a:lnTo>
                    <a:pt x="17" y="408"/>
                  </a:lnTo>
                  <a:lnTo>
                    <a:pt x="29" y="391"/>
                  </a:lnTo>
                  <a:lnTo>
                    <a:pt x="43" y="365"/>
                  </a:lnTo>
                  <a:lnTo>
                    <a:pt x="58" y="331"/>
                  </a:lnTo>
                  <a:lnTo>
                    <a:pt x="75" y="286"/>
                  </a:lnTo>
                  <a:lnTo>
                    <a:pt x="94" y="230"/>
                  </a:lnTo>
                  <a:lnTo>
                    <a:pt x="94" y="230"/>
                  </a:lnTo>
                  <a:lnTo>
                    <a:pt x="125" y="130"/>
                  </a:lnTo>
                  <a:lnTo>
                    <a:pt x="137" y="94"/>
                  </a:lnTo>
                  <a:lnTo>
                    <a:pt x="151" y="67"/>
                  </a:lnTo>
                  <a:lnTo>
                    <a:pt x="166" y="48"/>
                  </a:lnTo>
                  <a:lnTo>
                    <a:pt x="183" y="34"/>
                  </a:lnTo>
                  <a:lnTo>
                    <a:pt x="202" y="22"/>
                  </a:lnTo>
                  <a:lnTo>
                    <a:pt x="228" y="12"/>
                  </a:lnTo>
                  <a:lnTo>
                    <a:pt x="228" y="12"/>
                  </a:lnTo>
                  <a:lnTo>
                    <a:pt x="247" y="5"/>
                  </a:lnTo>
                  <a:lnTo>
                    <a:pt x="250" y="2"/>
                  </a:lnTo>
                  <a:lnTo>
                    <a:pt x="250" y="0"/>
                  </a:lnTo>
                  <a:lnTo>
                    <a:pt x="240" y="0"/>
                  </a:lnTo>
                  <a:lnTo>
                    <a:pt x="226" y="0"/>
                  </a:lnTo>
                  <a:lnTo>
                    <a:pt x="187" y="5"/>
                  </a:lnTo>
                  <a:lnTo>
                    <a:pt x="166" y="7"/>
                  </a:lnTo>
                  <a:lnTo>
                    <a:pt x="166" y="7"/>
                  </a:lnTo>
                  <a:close/>
                </a:path>
              </a:pathLst>
            </a:custGeom>
            <a:solidFill>
              <a:srgbClr val="C74D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17" name="Freeform 144"/>
            <p:cNvSpPr>
              <a:spLocks/>
            </p:cNvSpPr>
            <p:nvPr/>
          </p:nvSpPr>
          <p:spPr bwMode="auto">
            <a:xfrm>
              <a:off x="1001" y="2361"/>
              <a:ext cx="263" cy="362"/>
            </a:xfrm>
            <a:custGeom>
              <a:avLst/>
              <a:gdLst>
                <a:gd name="T0" fmla="*/ 213 w 263"/>
                <a:gd name="T1" fmla="*/ 74 h 362"/>
                <a:gd name="T2" fmla="*/ 213 w 263"/>
                <a:gd name="T3" fmla="*/ 74 h 362"/>
                <a:gd name="T4" fmla="*/ 194 w 263"/>
                <a:gd name="T5" fmla="*/ 57 h 362"/>
                <a:gd name="T6" fmla="*/ 172 w 263"/>
                <a:gd name="T7" fmla="*/ 43 h 362"/>
                <a:gd name="T8" fmla="*/ 146 w 263"/>
                <a:gd name="T9" fmla="*/ 26 h 362"/>
                <a:gd name="T10" fmla="*/ 117 w 263"/>
                <a:gd name="T11" fmla="*/ 12 h 362"/>
                <a:gd name="T12" fmla="*/ 103 w 263"/>
                <a:gd name="T13" fmla="*/ 5 h 362"/>
                <a:gd name="T14" fmla="*/ 86 w 263"/>
                <a:gd name="T15" fmla="*/ 2 h 362"/>
                <a:gd name="T16" fmla="*/ 72 w 263"/>
                <a:gd name="T17" fmla="*/ 0 h 362"/>
                <a:gd name="T18" fmla="*/ 60 w 263"/>
                <a:gd name="T19" fmla="*/ 0 h 362"/>
                <a:gd name="T20" fmla="*/ 45 w 263"/>
                <a:gd name="T21" fmla="*/ 2 h 362"/>
                <a:gd name="T22" fmla="*/ 33 w 263"/>
                <a:gd name="T23" fmla="*/ 9 h 362"/>
                <a:gd name="T24" fmla="*/ 33 w 263"/>
                <a:gd name="T25" fmla="*/ 9 h 362"/>
                <a:gd name="T26" fmla="*/ 24 w 263"/>
                <a:gd name="T27" fmla="*/ 19 h 362"/>
                <a:gd name="T28" fmla="*/ 14 w 263"/>
                <a:gd name="T29" fmla="*/ 31 h 362"/>
                <a:gd name="T30" fmla="*/ 9 w 263"/>
                <a:gd name="T31" fmla="*/ 48 h 362"/>
                <a:gd name="T32" fmla="*/ 4 w 263"/>
                <a:gd name="T33" fmla="*/ 67 h 362"/>
                <a:gd name="T34" fmla="*/ 0 w 263"/>
                <a:gd name="T35" fmla="*/ 89 h 362"/>
                <a:gd name="T36" fmla="*/ 0 w 263"/>
                <a:gd name="T37" fmla="*/ 110 h 362"/>
                <a:gd name="T38" fmla="*/ 0 w 263"/>
                <a:gd name="T39" fmla="*/ 156 h 362"/>
                <a:gd name="T40" fmla="*/ 7 w 263"/>
                <a:gd name="T41" fmla="*/ 199 h 362"/>
                <a:gd name="T42" fmla="*/ 9 w 263"/>
                <a:gd name="T43" fmla="*/ 218 h 362"/>
                <a:gd name="T44" fmla="*/ 16 w 263"/>
                <a:gd name="T45" fmla="*/ 235 h 362"/>
                <a:gd name="T46" fmla="*/ 21 w 263"/>
                <a:gd name="T47" fmla="*/ 249 h 362"/>
                <a:gd name="T48" fmla="*/ 28 w 263"/>
                <a:gd name="T49" fmla="*/ 261 h 362"/>
                <a:gd name="T50" fmla="*/ 36 w 263"/>
                <a:gd name="T51" fmla="*/ 268 h 362"/>
                <a:gd name="T52" fmla="*/ 45 w 263"/>
                <a:gd name="T53" fmla="*/ 271 h 362"/>
                <a:gd name="T54" fmla="*/ 45 w 263"/>
                <a:gd name="T55" fmla="*/ 271 h 362"/>
                <a:gd name="T56" fmla="*/ 64 w 263"/>
                <a:gd name="T57" fmla="*/ 273 h 362"/>
                <a:gd name="T58" fmla="*/ 86 w 263"/>
                <a:gd name="T59" fmla="*/ 280 h 362"/>
                <a:gd name="T60" fmla="*/ 110 w 263"/>
                <a:gd name="T61" fmla="*/ 288 h 362"/>
                <a:gd name="T62" fmla="*/ 136 w 263"/>
                <a:gd name="T63" fmla="*/ 300 h 362"/>
                <a:gd name="T64" fmla="*/ 160 w 263"/>
                <a:gd name="T65" fmla="*/ 312 h 362"/>
                <a:gd name="T66" fmla="*/ 182 w 263"/>
                <a:gd name="T67" fmla="*/ 328 h 362"/>
                <a:gd name="T68" fmla="*/ 201 w 263"/>
                <a:gd name="T69" fmla="*/ 343 h 362"/>
                <a:gd name="T70" fmla="*/ 218 w 263"/>
                <a:gd name="T71" fmla="*/ 362 h 362"/>
                <a:gd name="T72" fmla="*/ 218 w 263"/>
                <a:gd name="T73" fmla="*/ 362 h 362"/>
                <a:gd name="T74" fmla="*/ 223 w 263"/>
                <a:gd name="T75" fmla="*/ 357 h 362"/>
                <a:gd name="T76" fmla="*/ 232 w 263"/>
                <a:gd name="T77" fmla="*/ 348 h 362"/>
                <a:gd name="T78" fmla="*/ 244 w 263"/>
                <a:gd name="T79" fmla="*/ 328 h 362"/>
                <a:gd name="T80" fmla="*/ 251 w 263"/>
                <a:gd name="T81" fmla="*/ 314 h 362"/>
                <a:gd name="T82" fmla="*/ 256 w 263"/>
                <a:gd name="T83" fmla="*/ 300 h 362"/>
                <a:gd name="T84" fmla="*/ 261 w 263"/>
                <a:gd name="T85" fmla="*/ 280 h 362"/>
                <a:gd name="T86" fmla="*/ 263 w 263"/>
                <a:gd name="T87" fmla="*/ 261 h 362"/>
                <a:gd name="T88" fmla="*/ 263 w 263"/>
                <a:gd name="T89" fmla="*/ 237 h 362"/>
                <a:gd name="T90" fmla="*/ 261 w 263"/>
                <a:gd name="T91" fmla="*/ 211 h 362"/>
                <a:gd name="T92" fmla="*/ 254 w 263"/>
                <a:gd name="T93" fmla="*/ 180 h 362"/>
                <a:gd name="T94" fmla="*/ 244 w 263"/>
                <a:gd name="T95" fmla="*/ 149 h 362"/>
                <a:gd name="T96" fmla="*/ 232 w 263"/>
                <a:gd name="T97" fmla="*/ 113 h 362"/>
                <a:gd name="T98" fmla="*/ 213 w 263"/>
                <a:gd name="T99" fmla="*/ 74 h 362"/>
                <a:gd name="T100" fmla="*/ 213 w 263"/>
                <a:gd name="T101" fmla="*/ 74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3" h="362">
                  <a:moveTo>
                    <a:pt x="213" y="74"/>
                  </a:moveTo>
                  <a:lnTo>
                    <a:pt x="213" y="74"/>
                  </a:lnTo>
                  <a:lnTo>
                    <a:pt x="194" y="57"/>
                  </a:lnTo>
                  <a:lnTo>
                    <a:pt x="172" y="43"/>
                  </a:lnTo>
                  <a:lnTo>
                    <a:pt x="146" y="26"/>
                  </a:lnTo>
                  <a:lnTo>
                    <a:pt x="117" y="12"/>
                  </a:lnTo>
                  <a:lnTo>
                    <a:pt x="103" y="5"/>
                  </a:lnTo>
                  <a:lnTo>
                    <a:pt x="86" y="2"/>
                  </a:lnTo>
                  <a:lnTo>
                    <a:pt x="72" y="0"/>
                  </a:lnTo>
                  <a:lnTo>
                    <a:pt x="60" y="0"/>
                  </a:lnTo>
                  <a:lnTo>
                    <a:pt x="45" y="2"/>
                  </a:lnTo>
                  <a:lnTo>
                    <a:pt x="33" y="9"/>
                  </a:lnTo>
                  <a:lnTo>
                    <a:pt x="33" y="9"/>
                  </a:lnTo>
                  <a:lnTo>
                    <a:pt x="24" y="19"/>
                  </a:lnTo>
                  <a:lnTo>
                    <a:pt x="14" y="31"/>
                  </a:lnTo>
                  <a:lnTo>
                    <a:pt x="9" y="48"/>
                  </a:lnTo>
                  <a:lnTo>
                    <a:pt x="4" y="67"/>
                  </a:lnTo>
                  <a:lnTo>
                    <a:pt x="0" y="89"/>
                  </a:lnTo>
                  <a:lnTo>
                    <a:pt x="0" y="110"/>
                  </a:lnTo>
                  <a:lnTo>
                    <a:pt x="0" y="156"/>
                  </a:lnTo>
                  <a:lnTo>
                    <a:pt x="7" y="199"/>
                  </a:lnTo>
                  <a:lnTo>
                    <a:pt x="9" y="218"/>
                  </a:lnTo>
                  <a:lnTo>
                    <a:pt x="16" y="235"/>
                  </a:lnTo>
                  <a:lnTo>
                    <a:pt x="21" y="249"/>
                  </a:lnTo>
                  <a:lnTo>
                    <a:pt x="28" y="261"/>
                  </a:lnTo>
                  <a:lnTo>
                    <a:pt x="36" y="268"/>
                  </a:lnTo>
                  <a:lnTo>
                    <a:pt x="45" y="271"/>
                  </a:lnTo>
                  <a:lnTo>
                    <a:pt x="45" y="271"/>
                  </a:lnTo>
                  <a:lnTo>
                    <a:pt x="64" y="273"/>
                  </a:lnTo>
                  <a:lnTo>
                    <a:pt x="86" y="280"/>
                  </a:lnTo>
                  <a:lnTo>
                    <a:pt x="110" y="288"/>
                  </a:lnTo>
                  <a:lnTo>
                    <a:pt x="136" y="300"/>
                  </a:lnTo>
                  <a:lnTo>
                    <a:pt x="160" y="312"/>
                  </a:lnTo>
                  <a:lnTo>
                    <a:pt x="182" y="328"/>
                  </a:lnTo>
                  <a:lnTo>
                    <a:pt x="201" y="343"/>
                  </a:lnTo>
                  <a:lnTo>
                    <a:pt x="218" y="362"/>
                  </a:lnTo>
                  <a:lnTo>
                    <a:pt x="218" y="362"/>
                  </a:lnTo>
                  <a:lnTo>
                    <a:pt x="223" y="357"/>
                  </a:lnTo>
                  <a:lnTo>
                    <a:pt x="232" y="348"/>
                  </a:lnTo>
                  <a:lnTo>
                    <a:pt x="244" y="328"/>
                  </a:lnTo>
                  <a:lnTo>
                    <a:pt x="251" y="314"/>
                  </a:lnTo>
                  <a:lnTo>
                    <a:pt x="256" y="300"/>
                  </a:lnTo>
                  <a:lnTo>
                    <a:pt x="261" y="280"/>
                  </a:lnTo>
                  <a:lnTo>
                    <a:pt x="263" y="261"/>
                  </a:lnTo>
                  <a:lnTo>
                    <a:pt x="263" y="237"/>
                  </a:lnTo>
                  <a:lnTo>
                    <a:pt x="261" y="211"/>
                  </a:lnTo>
                  <a:lnTo>
                    <a:pt x="254" y="180"/>
                  </a:lnTo>
                  <a:lnTo>
                    <a:pt x="244" y="149"/>
                  </a:lnTo>
                  <a:lnTo>
                    <a:pt x="232" y="113"/>
                  </a:lnTo>
                  <a:lnTo>
                    <a:pt x="213" y="74"/>
                  </a:lnTo>
                  <a:lnTo>
                    <a:pt x="213" y="74"/>
                  </a:lnTo>
                  <a:close/>
                </a:path>
              </a:pathLst>
            </a:custGeom>
            <a:solidFill>
              <a:srgbClr val="C74D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18" name="Freeform 145"/>
            <p:cNvSpPr>
              <a:spLocks/>
            </p:cNvSpPr>
            <p:nvPr/>
          </p:nvSpPr>
          <p:spPr bwMode="auto">
            <a:xfrm>
              <a:off x="1003" y="2361"/>
              <a:ext cx="259" cy="357"/>
            </a:xfrm>
            <a:custGeom>
              <a:avLst/>
              <a:gdLst>
                <a:gd name="T0" fmla="*/ 209 w 259"/>
                <a:gd name="T1" fmla="*/ 72 h 357"/>
                <a:gd name="T2" fmla="*/ 209 w 259"/>
                <a:gd name="T3" fmla="*/ 72 h 357"/>
                <a:gd name="T4" fmla="*/ 189 w 259"/>
                <a:gd name="T5" fmla="*/ 57 h 357"/>
                <a:gd name="T6" fmla="*/ 170 w 259"/>
                <a:gd name="T7" fmla="*/ 43 h 357"/>
                <a:gd name="T8" fmla="*/ 144 w 259"/>
                <a:gd name="T9" fmla="*/ 26 h 357"/>
                <a:gd name="T10" fmla="*/ 115 w 259"/>
                <a:gd name="T11" fmla="*/ 12 h 357"/>
                <a:gd name="T12" fmla="*/ 101 w 259"/>
                <a:gd name="T13" fmla="*/ 7 h 357"/>
                <a:gd name="T14" fmla="*/ 86 w 259"/>
                <a:gd name="T15" fmla="*/ 2 h 357"/>
                <a:gd name="T16" fmla="*/ 72 w 259"/>
                <a:gd name="T17" fmla="*/ 0 h 357"/>
                <a:gd name="T18" fmla="*/ 58 w 259"/>
                <a:gd name="T19" fmla="*/ 2 h 357"/>
                <a:gd name="T20" fmla="*/ 46 w 259"/>
                <a:gd name="T21" fmla="*/ 5 h 357"/>
                <a:gd name="T22" fmla="*/ 34 w 259"/>
                <a:gd name="T23" fmla="*/ 9 h 357"/>
                <a:gd name="T24" fmla="*/ 34 w 259"/>
                <a:gd name="T25" fmla="*/ 9 h 357"/>
                <a:gd name="T26" fmla="*/ 24 w 259"/>
                <a:gd name="T27" fmla="*/ 19 h 357"/>
                <a:gd name="T28" fmla="*/ 14 w 259"/>
                <a:gd name="T29" fmla="*/ 33 h 357"/>
                <a:gd name="T30" fmla="*/ 10 w 259"/>
                <a:gd name="T31" fmla="*/ 50 h 357"/>
                <a:gd name="T32" fmla="*/ 5 w 259"/>
                <a:gd name="T33" fmla="*/ 67 h 357"/>
                <a:gd name="T34" fmla="*/ 0 w 259"/>
                <a:gd name="T35" fmla="*/ 89 h 357"/>
                <a:gd name="T36" fmla="*/ 0 w 259"/>
                <a:gd name="T37" fmla="*/ 110 h 357"/>
                <a:gd name="T38" fmla="*/ 0 w 259"/>
                <a:gd name="T39" fmla="*/ 153 h 357"/>
                <a:gd name="T40" fmla="*/ 5 w 259"/>
                <a:gd name="T41" fmla="*/ 197 h 357"/>
                <a:gd name="T42" fmla="*/ 10 w 259"/>
                <a:gd name="T43" fmla="*/ 216 h 357"/>
                <a:gd name="T44" fmla="*/ 17 w 259"/>
                <a:gd name="T45" fmla="*/ 235 h 357"/>
                <a:gd name="T46" fmla="*/ 22 w 259"/>
                <a:gd name="T47" fmla="*/ 249 h 357"/>
                <a:gd name="T48" fmla="*/ 29 w 259"/>
                <a:gd name="T49" fmla="*/ 259 h 357"/>
                <a:gd name="T50" fmla="*/ 36 w 259"/>
                <a:gd name="T51" fmla="*/ 266 h 357"/>
                <a:gd name="T52" fmla="*/ 46 w 259"/>
                <a:gd name="T53" fmla="*/ 271 h 357"/>
                <a:gd name="T54" fmla="*/ 46 w 259"/>
                <a:gd name="T55" fmla="*/ 271 h 357"/>
                <a:gd name="T56" fmla="*/ 65 w 259"/>
                <a:gd name="T57" fmla="*/ 273 h 357"/>
                <a:gd name="T58" fmla="*/ 86 w 259"/>
                <a:gd name="T59" fmla="*/ 278 h 357"/>
                <a:gd name="T60" fmla="*/ 110 w 259"/>
                <a:gd name="T61" fmla="*/ 285 h 357"/>
                <a:gd name="T62" fmla="*/ 134 w 259"/>
                <a:gd name="T63" fmla="*/ 297 h 357"/>
                <a:gd name="T64" fmla="*/ 158 w 259"/>
                <a:gd name="T65" fmla="*/ 309 h 357"/>
                <a:gd name="T66" fmla="*/ 180 w 259"/>
                <a:gd name="T67" fmla="*/ 324 h 357"/>
                <a:gd name="T68" fmla="*/ 199 w 259"/>
                <a:gd name="T69" fmla="*/ 340 h 357"/>
                <a:gd name="T70" fmla="*/ 213 w 259"/>
                <a:gd name="T71" fmla="*/ 357 h 357"/>
                <a:gd name="T72" fmla="*/ 213 w 259"/>
                <a:gd name="T73" fmla="*/ 357 h 357"/>
                <a:gd name="T74" fmla="*/ 218 w 259"/>
                <a:gd name="T75" fmla="*/ 352 h 357"/>
                <a:gd name="T76" fmla="*/ 228 w 259"/>
                <a:gd name="T77" fmla="*/ 343 h 357"/>
                <a:gd name="T78" fmla="*/ 242 w 259"/>
                <a:gd name="T79" fmla="*/ 324 h 357"/>
                <a:gd name="T80" fmla="*/ 247 w 259"/>
                <a:gd name="T81" fmla="*/ 309 h 357"/>
                <a:gd name="T82" fmla="*/ 252 w 259"/>
                <a:gd name="T83" fmla="*/ 295 h 357"/>
                <a:gd name="T84" fmla="*/ 257 w 259"/>
                <a:gd name="T85" fmla="*/ 276 h 357"/>
                <a:gd name="T86" fmla="*/ 259 w 259"/>
                <a:gd name="T87" fmla="*/ 256 h 357"/>
                <a:gd name="T88" fmla="*/ 259 w 259"/>
                <a:gd name="T89" fmla="*/ 233 h 357"/>
                <a:gd name="T90" fmla="*/ 257 w 259"/>
                <a:gd name="T91" fmla="*/ 206 h 357"/>
                <a:gd name="T92" fmla="*/ 249 w 259"/>
                <a:gd name="T93" fmla="*/ 177 h 357"/>
                <a:gd name="T94" fmla="*/ 240 w 259"/>
                <a:gd name="T95" fmla="*/ 146 h 357"/>
                <a:gd name="T96" fmla="*/ 228 w 259"/>
                <a:gd name="T97" fmla="*/ 110 h 357"/>
                <a:gd name="T98" fmla="*/ 209 w 259"/>
                <a:gd name="T99" fmla="*/ 72 h 357"/>
                <a:gd name="T100" fmla="*/ 209 w 259"/>
                <a:gd name="T101" fmla="*/ 72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59" h="357">
                  <a:moveTo>
                    <a:pt x="209" y="72"/>
                  </a:moveTo>
                  <a:lnTo>
                    <a:pt x="209" y="72"/>
                  </a:lnTo>
                  <a:lnTo>
                    <a:pt x="189" y="57"/>
                  </a:lnTo>
                  <a:lnTo>
                    <a:pt x="170" y="43"/>
                  </a:lnTo>
                  <a:lnTo>
                    <a:pt x="144" y="26"/>
                  </a:lnTo>
                  <a:lnTo>
                    <a:pt x="115" y="12"/>
                  </a:lnTo>
                  <a:lnTo>
                    <a:pt x="101" y="7"/>
                  </a:lnTo>
                  <a:lnTo>
                    <a:pt x="86" y="2"/>
                  </a:lnTo>
                  <a:lnTo>
                    <a:pt x="72" y="0"/>
                  </a:lnTo>
                  <a:lnTo>
                    <a:pt x="58" y="2"/>
                  </a:lnTo>
                  <a:lnTo>
                    <a:pt x="46" y="5"/>
                  </a:lnTo>
                  <a:lnTo>
                    <a:pt x="34" y="9"/>
                  </a:lnTo>
                  <a:lnTo>
                    <a:pt x="34" y="9"/>
                  </a:lnTo>
                  <a:lnTo>
                    <a:pt x="24" y="19"/>
                  </a:lnTo>
                  <a:lnTo>
                    <a:pt x="14" y="33"/>
                  </a:lnTo>
                  <a:lnTo>
                    <a:pt x="10" y="50"/>
                  </a:lnTo>
                  <a:lnTo>
                    <a:pt x="5" y="67"/>
                  </a:lnTo>
                  <a:lnTo>
                    <a:pt x="0" y="89"/>
                  </a:lnTo>
                  <a:lnTo>
                    <a:pt x="0" y="110"/>
                  </a:lnTo>
                  <a:lnTo>
                    <a:pt x="0" y="153"/>
                  </a:lnTo>
                  <a:lnTo>
                    <a:pt x="5" y="197"/>
                  </a:lnTo>
                  <a:lnTo>
                    <a:pt x="10" y="216"/>
                  </a:lnTo>
                  <a:lnTo>
                    <a:pt x="17" y="235"/>
                  </a:lnTo>
                  <a:lnTo>
                    <a:pt x="22" y="249"/>
                  </a:lnTo>
                  <a:lnTo>
                    <a:pt x="29" y="259"/>
                  </a:lnTo>
                  <a:lnTo>
                    <a:pt x="36" y="266"/>
                  </a:lnTo>
                  <a:lnTo>
                    <a:pt x="46" y="271"/>
                  </a:lnTo>
                  <a:lnTo>
                    <a:pt x="46" y="271"/>
                  </a:lnTo>
                  <a:lnTo>
                    <a:pt x="65" y="273"/>
                  </a:lnTo>
                  <a:lnTo>
                    <a:pt x="86" y="278"/>
                  </a:lnTo>
                  <a:lnTo>
                    <a:pt x="110" y="285"/>
                  </a:lnTo>
                  <a:lnTo>
                    <a:pt x="134" y="297"/>
                  </a:lnTo>
                  <a:lnTo>
                    <a:pt x="158" y="309"/>
                  </a:lnTo>
                  <a:lnTo>
                    <a:pt x="180" y="324"/>
                  </a:lnTo>
                  <a:lnTo>
                    <a:pt x="199" y="340"/>
                  </a:lnTo>
                  <a:lnTo>
                    <a:pt x="213" y="357"/>
                  </a:lnTo>
                  <a:lnTo>
                    <a:pt x="213" y="357"/>
                  </a:lnTo>
                  <a:lnTo>
                    <a:pt x="218" y="352"/>
                  </a:lnTo>
                  <a:lnTo>
                    <a:pt x="228" y="343"/>
                  </a:lnTo>
                  <a:lnTo>
                    <a:pt x="242" y="324"/>
                  </a:lnTo>
                  <a:lnTo>
                    <a:pt x="247" y="309"/>
                  </a:lnTo>
                  <a:lnTo>
                    <a:pt x="252" y="295"/>
                  </a:lnTo>
                  <a:lnTo>
                    <a:pt x="257" y="276"/>
                  </a:lnTo>
                  <a:lnTo>
                    <a:pt x="259" y="256"/>
                  </a:lnTo>
                  <a:lnTo>
                    <a:pt x="259" y="233"/>
                  </a:lnTo>
                  <a:lnTo>
                    <a:pt x="257" y="206"/>
                  </a:lnTo>
                  <a:lnTo>
                    <a:pt x="249" y="177"/>
                  </a:lnTo>
                  <a:lnTo>
                    <a:pt x="240" y="146"/>
                  </a:lnTo>
                  <a:lnTo>
                    <a:pt x="228" y="110"/>
                  </a:lnTo>
                  <a:lnTo>
                    <a:pt x="209" y="72"/>
                  </a:lnTo>
                  <a:lnTo>
                    <a:pt x="209" y="72"/>
                  </a:lnTo>
                  <a:close/>
                </a:path>
              </a:pathLst>
            </a:custGeom>
            <a:solidFill>
              <a:srgbClr val="C74E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19" name="Freeform 146"/>
            <p:cNvSpPr>
              <a:spLocks/>
            </p:cNvSpPr>
            <p:nvPr/>
          </p:nvSpPr>
          <p:spPr bwMode="auto">
            <a:xfrm>
              <a:off x="1005" y="2363"/>
              <a:ext cx="255" cy="350"/>
            </a:xfrm>
            <a:custGeom>
              <a:avLst/>
              <a:gdLst>
                <a:gd name="T0" fmla="*/ 207 w 255"/>
                <a:gd name="T1" fmla="*/ 70 h 350"/>
                <a:gd name="T2" fmla="*/ 207 w 255"/>
                <a:gd name="T3" fmla="*/ 70 h 350"/>
                <a:gd name="T4" fmla="*/ 187 w 255"/>
                <a:gd name="T5" fmla="*/ 55 h 350"/>
                <a:gd name="T6" fmla="*/ 166 w 255"/>
                <a:gd name="T7" fmla="*/ 41 h 350"/>
                <a:gd name="T8" fmla="*/ 142 w 255"/>
                <a:gd name="T9" fmla="*/ 24 h 350"/>
                <a:gd name="T10" fmla="*/ 113 w 255"/>
                <a:gd name="T11" fmla="*/ 10 h 350"/>
                <a:gd name="T12" fmla="*/ 99 w 255"/>
                <a:gd name="T13" fmla="*/ 5 h 350"/>
                <a:gd name="T14" fmla="*/ 84 w 255"/>
                <a:gd name="T15" fmla="*/ 3 h 350"/>
                <a:gd name="T16" fmla="*/ 70 w 255"/>
                <a:gd name="T17" fmla="*/ 0 h 350"/>
                <a:gd name="T18" fmla="*/ 58 w 255"/>
                <a:gd name="T19" fmla="*/ 0 h 350"/>
                <a:gd name="T20" fmla="*/ 46 w 255"/>
                <a:gd name="T21" fmla="*/ 3 h 350"/>
                <a:gd name="T22" fmla="*/ 34 w 255"/>
                <a:gd name="T23" fmla="*/ 10 h 350"/>
                <a:gd name="T24" fmla="*/ 34 w 255"/>
                <a:gd name="T25" fmla="*/ 10 h 350"/>
                <a:gd name="T26" fmla="*/ 24 w 255"/>
                <a:gd name="T27" fmla="*/ 19 h 350"/>
                <a:gd name="T28" fmla="*/ 15 w 255"/>
                <a:gd name="T29" fmla="*/ 31 h 350"/>
                <a:gd name="T30" fmla="*/ 10 w 255"/>
                <a:gd name="T31" fmla="*/ 48 h 350"/>
                <a:gd name="T32" fmla="*/ 5 w 255"/>
                <a:gd name="T33" fmla="*/ 65 h 350"/>
                <a:gd name="T34" fmla="*/ 0 w 255"/>
                <a:gd name="T35" fmla="*/ 87 h 350"/>
                <a:gd name="T36" fmla="*/ 0 w 255"/>
                <a:gd name="T37" fmla="*/ 108 h 350"/>
                <a:gd name="T38" fmla="*/ 0 w 255"/>
                <a:gd name="T39" fmla="*/ 151 h 350"/>
                <a:gd name="T40" fmla="*/ 5 w 255"/>
                <a:gd name="T41" fmla="*/ 195 h 350"/>
                <a:gd name="T42" fmla="*/ 10 w 255"/>
                <a:gd name="T43" fmla="*/ 214 h 350"/>
                <a:gd name="T44" fmla="*/ 15 w 255"/>
                <a:gd name="T45" fmla="*/ 231 h 350"/>
                <a:gd name="T46" fmla="*/ 22 w 255"/>
                <a:gd name="T47" fmla="*/ 245 h 350"/>
                <a:gd name="T48" fmla="*/ 29 w 255"/>
                <a:gd name="T49" fmla="*/ 254 h 350"/>
                <a:gd name="T50" fmla="*/ 36 w 255"/>
                <a:gd name="T51" fmla="*/ 262 h 350"/>
                <a:gd name="T52" fmla="*/ 44 w 255"/>
                <a:gd name="T53" fmla="*/ 266 h 350"/>
                <a:gd name="T54" fmla="*/ 44 w 255"/>
                <a:gd name="T55" fmla="*/ 266 h 350"/>
                <a:gd name="T56" fmla="*/ 63 w 255"/>
                <a:gd name="T57" fmla="*/ 269 h 350"/>
                <a:gd name="T58" fmla="*/ 84 w 255"/>
                <a:gd name="T59" fmla="*/ 274 h 350"/>
                <a:gd name="T60" fmla="*/ 108 w 255"/>
                <a:gd name="T61" fmla="*/ 281 h 350"/>
                <a:gd name="T62" fmla="*/ 132 w 255"/>
                <a:gd name="T63" fmla="*/ 290 h 350"/>
                <a:gd name="T64" fmla="*/ 156 w 255"/>
                <a:gd name="T65" fmla="*/ 305 h 350"/>
                <a:gd name="T66" fmla="*/ 178 w 255"/>
                <a:gd name="T67" fmla="*/ 319 h 350"/>
                <a:gd name="T68" fmla="*/ 197 w 255"/>
                <a:gd name="T69" fmla="*/ 334 h 350"/>
                <a:gd name="T70" fmla="*/ 211 w 255"/>
                <a:gd name="T71" fmla="*/ 350 h 350"/>
                <a:gd name="T72" fmla="*/ 211 w 255"/>
                <a:gd name="T73" fmla="*/ 350 h 350"/>
                <a:gd name="T74" fmla="*/ 216 w 255"/>
                <a:gd name="T75" fmla="*/ 348 h 350"/>
                <a:gd name="T76" fmla="*/ 226 w 255"/>
                <a:gd name="T77" fmla="*/ 336 h 350"/>
                <a:gd name="T78" fmla="*/ 238 w 255"/>
                <a:gd name="T79" fmla="*/ 317 h 350"/>
                <a:gd name="T80" fmla="*/ 243 w 255"/>
                <a:gd name="T81" fmla="*/ 302 h 350"/>
                <a:gd name="T82" fmla="*/ 247 w 255"/>
                <a:gd name="T83" fmla="*/ 288 h 350"/>
                <a:gd name="T84" fmla="*/ 252 w 255"/>
                <a:gd name="T85" fmla="*/ 271 h 350"/>
                <a:gd name="T86" fmla="*/ 255 w 255"/>
                <a:gd name="T87" fmla="*/ 250 h 350"/>
                <a:gd name="T88" fmla="*/ 255 w 255"/>
                <a:gd name="T89" fmla="*/ 228 h 350"/>
                <a:gd name="T90" fmla="*/ 252 w 255"/>
                <a:gd name="T91" fmla="*/ 202 h 350"/>
                <a:gd name="T92" fmla="*/ 245 w 255"/>
                <a:gd name="T93" fmla="*/ 173 h 350"/>
                <a:gd name="T94" fmla="*/ 235 w 255"/>
                <a:gd name="T95" fmla="*/ 142 h 350"/>
                <a:gd name="T96" fmla="*/ 223 w 255"/>
                <a:gd name="T97" fmla="*/ 108 h 350"/>
                <a:gd name="T98" fmla="*/ 207 w 255"/>
                <a:gd name="T99" fmla="*/ 70 h 350"/>
                <a:gd name="T100" fmla="*/ 207 w 255"/>
                <a:gd name="T101" fmla="*/ 7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55" h="350">
                  <a:moveTo>
                    <a:pt x="207" y="70"/>
                  </a:moveTo>
                  <a:lnTo>
                    <a:pt x="207" y="70"/>
                  </a:lnTo>
                  <a:lnTo>
                    <a:pt x="187" y="55"/>
                  </a:lnTo>
                  <a:lnTo>
                    <a:pt x="166" y="41"/>
                  </a:lnTo>
                  <a:lnTo>
                    <a:pt x="142" y="24"/>
                  </a:lnTo>
                  <a:lnTo>
                    <a:pt x="113" y="10"/>
                  </a:lnTo>
                  <a:lnTo>
                    <a:pt x="99" y="5"/>
                  </a:lnTo>
                  <a:lnTo>
                    <a:pt x="84" y="3"/>
                  </a:lnTo>
                  <a:lnTo>
                    <a:pt x="70" y="0"/>
                  </a:lnTo>
                  <a:lnTo>
                    <a:pt x="58" y="0"/>
                  </a:lnTo>
                  <a:lnTo>
                    <a:pt x="46" y="3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24" y="19"/>
                  </a:lnTo>
                  <a:lnTo>
                    <a:pt x="15" y="31"/>
                  </a:lnTo>
                  <a:lnTo>
                    <a:pt x="10" y="48"/>
                  </a:lnTo>
                  <a:lnTo>
                    <a:pt x="5" y="65"/>
                  </a:lnTo>
                  <a:lnTo>
                    <a:pt x="0" y="87"/>
                  </a:lnTo>
                  <a:lnTo>
                    <a:pt x="0" y="108"/>
                  </a:lnTo>
                  <a:lnTo>
                    <a:pt x="0" y="151"/>
                  </a:lnTo>
                  <a:lnTo>
                    <a:pt x="5" y="195"/>
                  </a:lnTo>
                  <a:lnTo>
                    <a:pt x="10" y="214"/>
                  </a:lnTo>
                  <a:lnTo>
                    <a:pt x="15" y="231"/>
                  </a:lnTo>
                  <a:lnTo>
                    <a:pt x="22" y="245"/>
                  </a:lnTo>
                  <a:lnTo>
                    <a:pt x="29" y="254"/>
                  </a:lnTo>
                  <a:lnTo>
                    <a:pt x="36" y="262"/>
                  </a:lnTo>
                  <a:lnTo>
                    <a:pt x="44" y="266"/>
                  </a:lnTo>
                  <a:lnTo>
                    <a:pt x="44" y="266"/>
                  </a:lnTo>
                  <a:lnTo>
                    <a:pt x="63" y="269"/>
                  </a:lnTo>
                  <a:lnTo>
                    <a:pt x="84" y="274"/>
                  </a:lnTo>
                  <a:lnTo>
                    <a:pt x="108" y="281"/>
                  </a:lnTo>
                  <a:lnTo>
                    <a:pt x="132" y="290"/>
                  </a:lnTo>
                  <a:lnTo>
                    <a:pt x="156" y="305"/>
                  </a:lnTo>
                  <a:lnTo>
                    <a:pt x="178" y="319"/>
                  </a:lnTo>
                  <a:lnTo>
                    <a:pt x="197" y="334"/>
                  </a:lnTo>
                  <a:lnTo>
                    <a:pt x="211" y="350"/>
                  </a:lnTo>
                  <a:lnTo>
                    <a:pt x="211" y="350"/>
                  </a:lnTo>
                  <a:lnTo>
                    <a:pt x="216" y="348"/>
                  </a:lnTo>
                  <a:lnTo>
                    <a:pt x="226" y="336"/>
                  </a:lnTo>
                  <a:lnTo>
                    <a:pt x="238" y="317"/>
                  </a:lnTo>
                  <a:lnTo>
                    <a:pt x="243" y="302"/>
                  </a:lnTo>
                  <a:lnTo>
                    <a:pt x="247" y="288"/>
                  </a:lnTo>
                  <a:lnTo>
                    <a:pt x="252" y="271"/>
                  </a:lnTo>
                  <a:lnTo>
                    <a:pt x="255" y="250"/>
                  </a:lnTo>
                  <a:lnTo>
                    <a:pt x="255" y="228"/>
                  </a:lnTo>
                  <a:lnTo>
                    <a:pt x="252" y="202"/>
                  </a:lnTo>
                  <a:lnTo>
                    <a:pt x="245" y="173"/>
                  </a:lnTo>
                  <a:lnTo>
                    <a:pt x="235" y="142"/>
                  </a:lnTo>
                  <a:lnTo>
                    <a:pt x="223" y="108"/>
                  </a:lnTo>
                  <a:lnTo>
                    <a:pt x="207" y="70"/>
                  </a:lnTo>
                  <a:lnTo>
                    <a:pt x="207" y="70"/>
                  </a:lnTo>
                  <a:close/>
                </a:path>
              </a:pathLst>
            </a:custGeom>
            <a:solidFill>
              <a:srgbClr val="C850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20" name="Freeform 147"/>
            <p:cNvSpPr>
              <a:spLocks/>
            </p:cNvSpPr>
            <p:nvPr/>
          </p:nvSpPr>
          <p:spPr bwMode="auto">
            <a:xfrm>
              <a:off x="1008" y="2363"/>
              <a:ext cx="249" cy="346"/>
            </a:xfrm>
            <a:custGeom>
              <a:avLst/>
              <a:gdLst>
                <a:gd name="T0" fmla="*/ 201 w 249"/>
                <a:gd name="T1" fmla="*/ 70 h 346"/>
                <a:gd name="T2" fmla="*/ 201 w 249"/>
                <a:gd name="T3" fmla="*/ 70 h 346"/>
                <a:gd name="T4" fmla="*/ 182 w 249"/>
                <a:gd name="T5" fmla="*/ 55 h 346"/>
                <a:gd name="T6" fmla="*/ 163 w 249"/>
                <a:gd name="T7" fmla="*/ 41 h 346"/>
                <a:gd name="T8" fmla="*/ 139 w 249"/>
                <a:gd name="T9" fmla="*/ 24 h 346"/>
                <a:gd name="T10" fmla="*/ 110 w 249"/>
                <a:gd name="T11" fmla="*/ 12 h 346"/>
                <a:gd name="T12" fmla="*/ 96 w 249"/>
                <a:gd name="T13" fmla="*/ 7 h 346"/>
                <a:gd name="T14" fmla="*/ 84 w 249"/>
                <a:gd name="T15" fmla="*/ 3 h 346"/>
                <a:gd name="T16" fmla="*/ 69 w 249"/>
                <a:gd name="T17" fmla="*/ 0 h 346"/>
                <a:gd name="T18" fmla="*/ 55 w 249"/>
                <a:gd name="T19" fmla="*/ 3 h 346"/>
                <a:gd name="T20" fmla="*/ 43 w 249"/>
                <a:gd name="T21" fmla="*/ 5 h 346"/>
                <a:gd name="T22" fmla="*/ 33 w 249"/>
                <a:gd name="T23" fmla="*/ 10 h 346"/>
                <a:gd name="T24" fmla="*/ 33 w 249"/>
                <a:gd name="T25" fmla="*/ 10 h 346"/>
                <a:gd name="T26" fmla="*/ 21 w 249"/>
                <a:gd name="T27" fmla="*/ 19 h 346"/>
                <a:gd name="T28" fmla="*/ 14 w 249"/>
                <a:gd name="T29" fmla="*/ 34 h 346"/>
                <a:gd name="T30" fmla="*/ 9 w 249"/>
                <a:gd name="T31" fmla="*/ 48 h 346"/>
                <a:gd name="T32" fmla="*/ 5 w 249"/>
                <a:gd name="T33" fmla="*/ 67 h 346"/>
                <a:gd name="T34" fmla="*/ 0 w 249"/>
                <a:gd name="T35" fmla="*/ 87 h 346"/>
                <a:gd name="T36" fmla="*/ 0 w 249"/>
                <a:gd name="T37" fmla="*/ 108 h 346"/>
                <a:gd name="T38" fmla="*/ 0 w 249"/>
                <a:gd name="T39" fmla="*/ 151 h 346"/>
                <a:gd name="T40" fmla="*/ 5 w 249"/>
                <a:gd name="T41" fmla="*/ 192 h 346"/>
                <a:gd name="T42" fmla="*/ 9 w 249"/>
                <a:gd name="T43" fmla="*/ 211 h 346"/>
                <a:gd name="T44" fmla="*/ 14 w 249"/>
                <a:gd name="T45" fmla="*/ 228 h 346"/>
                <a:gd name="T46" fmla="*/ 21 w 249"/>
                <a:gd name="T47" fmla="*/ 242 h 346"/>
                <a:gd name="T48" fmla="*/ 29 w 249"/>
                <a:gd name="T49" fmla="*/ 254 h 346"/>
                <a:gd name="T50" fmla="*/ 36 w 249"/>
                <a:gd name="T51" fmla="*/ 262 h 346"/>
                <a:gd name="T52" fmla="*/ 43 w 249"/>
                <a:gd name="T53" fmla="*/ 264 h 346"/>
                <a:gd name="T54" fmla="*/ 43 w 249"/>
                <a:gd name="T55" fmla="*/ 264 h 346"/>
                <a:gd name="T56" fmla="*/ 62 w 249"/>
                <a:gd name="T57" fmla="*/ 266 h 346"/>
                <a:gd name="T58" fmla="*/ 84 w 249"/>
                <a:gd name="T59" fmla="*/ 271 h 346"/>
                <a:gd name="T60" fmla="*/ 105 w 249"/>
                <a:gd name="T61" fmla="*/ 278 h 346"/>
                <a:gd name="T62" fmla="*/ 129 w 249"/>
                <a:gd name="T63" fmla="*/ 288 h 346"/>
                <a:gd name="T64" fmla="*/ 153 w 249"/>
                <a:gd name="T65" fmla="*/ 300 h 346"/>
                <a:gd name="T66" fmla="*/ 172 w 249"/>
                <a:gd name="T67" fmla="*/ 314 h 346"/>
                <a:gd name="T68" fmla="*/ 192 w 249"/>
                <a:gd name="T69" fmla="*/ 329 h 346"/>
                <a:gd name="T70" fmla="*/ 206 w 249"/>
                <a:gd name="T71" fmla="*/ 346 h 346"/>
                <a:gd name="T72" fmla="*/ 206 w 249"/>
                <a:gd name="T73" fmla="*/ 346 h 346"/>
                <a:gd name="T74" fmla="*/ 211 w 249"/>
                <a:gd name="T75" fmla="*/ 343 h 346"/>
                <a:gd name="T76" fmla="*/ 220 w 249"/>
                <a:gd name="T77" fmla="*/ 331 h 346"/>
                <a:gd name="T78" fmla="*/ 232 w 249"/>
                <a:gd name="T79" fmla="*/ 312 h 346"/>
                <a:gd name="T80" fmla="*/ 237 w 249"/>
                <a:gd name="T81" fmla="*/ 300 h 346"/>
                <a:gd name="T82" fmla="*/ 242 w 249"/>
                <a:gd name="T83" fmla="*/ 283 h 346"/>
                <a:gd name="T84" fmla="*/ 247 w 249"/>
                <a:gd name="T85" fmla="*/ 266 h 346"/>
                <a:gd name="T86" fmla="*/ 249 w 249"/>
                <a:gd name="T87" fmla="*/ 245 h 346"/>
                <a:gd name="T88" fmla="*/ 249 w 249"/>
                <a:gd name="T89" fmla="*/ 223 h 346"/>
                <a:gd name="T90" fmla="*/ 244 w 249"/>
                <a:gd name="T91" fmla="*/ 197 h 346"/>
                <a:gd name="T92" fmla="*/ 240 w 249"/>
                <a:gd name="T93" fmla="*/ 171 h 346"/>
                <a:gd name="T94" fmla="*/ 230 w 249"/>
                <a:gd name="T95" fmla="*/ 139 h 346"/>
                <a:gd name="T96" fmla="*/ 218 w 249"/>
                <a:gd name="T97" fmla="*/ 106 h 346"/>
                <a:gd name="T98" fmla="*/ 201 w 249"/>
                <a:gd name="T99" fmla="*/ 70 h 346"/>
                <a:gd name="T100" fmla="*/ 201 w 249"/>
                <a:gd name="T101" fmla="*/ 7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49" h="346">
                  <a:moveTo>
                    <a:pt x="201" y="70"/>
                  </a:moveTo>
                  <a:lnTo>
                    <a:pt x="201" y="70"/>
                  </a:lnTo>
                  <a:lnTo>
                    <a:pt x="182" y="55"/>
                  </a:lnTo>
                  <a:lnTo>
                    <a:pt x="163" y="41"/>
                  </a:lnTo>
                  <a:lnTo>
                    <a:pt x="139" y="24"/>
                  </a:lnTo>
                  <a:lnTo>
                    <a:pt x="110" y="12"/>
                  </a:lnTo>
                  <a:lnTo>
                    <a:pt x="96" y="7"/>
                  </a:lnTo>
                  <a:lnTo>
                    <a:pt x="84" y="3"/>
                  </a:lnTo>
                  <a:lnTo>
                    <a:pt x="69" y="0"/>
                  </a:lnTo>
                  <a:lnTo>
                    <a:pt x="55" y="3"/>
                  </a:lnTo>
                  <a:lnTo>
                    <a:pt x="43" y="5"/>
                  </a:lnTo>
                  <a:lnTo>
                    <a:pt x="33" y="10"/>
                  </a:lnTo>
                  <a:lnTo>
                    <a:pt x="33" y="10"/>
                  </a:lnTo>
                  <a:lnTo>
                    <a:pt x="21" y="19"/>
                  </a:lnTo>
                  <a:lnTo>
                    <a:pt x="14" y="34"/>
                  </a:lnTo>
                  <a:lnTo>
                    <a:pt x="9" y="48"/>
                  </a:lnTo>
                  <a:lnTo>
                    <a:pt x="5" y="67"/>
                  </a:lnTo>
                  <a:lnTo>
                    <a:pt x="0" y="87"/>
                  </a:lnTo>
                  <a:lnTo>
                    <a:pt x="0" y="108"/>
                  </a:lnTo>
                  <a:lnTo>
                    <a:pt x="0" y="151"/>
                  </a:lnTo>
                  <a:lnTo>
                    <a:pt x="5" y="192"/>
                  </a:lnTo>
                  <a:lnTo>
                    <a:pt x="9" y="211"/>
                  </a:lnTo>
                  <a:lnTo>
                    <a:pt x="14" y="228"/>
                  </a:lnTo>
                  <a:lnTo>
                    <a:pt x="21" y="242"/>
                  </a:lnTo>
                  <a:lnTo>
                    <a:pt x="29" y="254"/>
                  </a:lnTo>
                  <a:lnTo>
                    <a:pt x="36" y="262"/>
                  </a:lnTo>
                  <a:lnTo>
                    <a:pt x="43" y="264"/>
                  </a:lnTo>
                  <a:lnTo>
                    <a:pt x="43" y="264"/>
                  </a:lnTo>
                  <a:lnTo>
                    <a:pt x="62" y="266"/>
                  </a:lnTo>
                  <a:lnTo>
                    <a:pt x="84" y="271"/>
                  </a:lnTo>
                  <a:lnTo>
                    <a:pt x="105" y="278"/>
                  </a:lnTo>
                  <a:lnTo>
                    <a:pt x="129" y="288"/>
                  </a:lnTo>
                  <a:lnTo>
                    <a:pt x="153" y="300"/>
                  </a:lnTo>
                  <a:lnTo>
                    <a:pt x="172" y="314"/>
                  </a:lnTo>
                  <a:lnTo>
                    <a:pt x="192" y="329"/>
                  </a:lnTo>
                  <a:lnTo>
                    <a:pt x="206" y="346"/>
                  </a:lnTo>
                  <a:lnTo>
                    <a:pt x="206" y="346"/>
                  </a:lnTo>
                  <a:lnTo>
                    <a:pt x="211" y="343"/>
                  </a:lnTo>
                  <a:lnTo>
                    <a:pt x="220" y="331"/>
                  </a:lnTo>
                  <a:lnTo>
                    <a:pt x="232" y="312"/>
                  </a:lnTo>
                  <a:lnTo>
                    <a:pt x="237" y="300"/>
                  </a:lnTo>
                  <a:lnTo>
                    <a:pt x="242" y="283"/>
                  </a:lnTo>
                  <a:lnTo>
                    <a:pt x="247" y="266"/>
                  </a:lnTo>
                  <a:lnTo>
                    <a:pt x="249" y="245"/>
                  </a:lnTo>
                  <a:lnTo>
                    <a:pt x="249" y="223"/>
                  </a:lnTo>
                  <a:lnTo>
                    <a:pt x="244" y="197"/>
                  </a:lnTo>
                  <a:lnTo>
                    <a:pt x="240" y="171"/>
                  </a:lnTo>
                  <a:lnTo>
                    <a:pt x="230" y="139"/>
                  </a:lnTo>
                  <a:lnTo>
                    <a:pt x="218" y="106"/>
                  </a:lnTo>
                  <a:lnTo>
                    <a:pt x="201" y="70"/>
                  </a:lnTo>
                  <a:lnTo>
                    <a:pt x="201" y="70"/>
                  </a:lnTo>
                  <a:close/>
                </a:path>
              </a:pathLst>
            </a:custGeom>
            <a:solidFill>
              <a:srgbClr val="C851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21" name="Freeform 148"/>
            <p:cNvSpPr>
              <a:spLocks/>
            </p:cNvSpPr>
            <p:nvPr/>
          </p:nvSpPr>
          <p:spPr bwMode="auto">
            <a:xfrm>
              <a:off x="1010" y="2366"/>
              <a:ext cx="242" cy="340"/>
            </a:xfrm>
            <a:custGeom>
              <a:avLst/>
              <a:gdLst>
                <a:gd name="T0" fmla="*/ 197 w 242"/>
                <a:gd name="T1" fmla="*/ 64 h 340"/>
                <a:gd name="T2" fmla="*/ 197 w 242"/>
                <a:gd name="T3" fmla="*/ 64 h 340"/>
                <a:gd name="T4" fmla="*/ 180 w 242"/>
                <a:gd name="T5" fmla="*/ 50 h 340"/>
                <a:gd name="T6" fmla="*/ 161 w 242"/>
                <a:gd name="T7" fmla="*/ 38 h 340"/>
                <a:gd name="T8" fmla="*/ 137 w 242"/>
                <a:gd name="T9" fmla="*/ 21 h 340"/>
                <a:gd name="T10" fmla="*/ 108 w 242"/>
                <a:gd name="T11" fmla="*/ 9 h 340"/>
                <a:gd name="T12" fmla="*/ 96 w 242"/>
                <a:gd name="T13" fmla="*/ 4 h 340"/>
                <a:gd name="T14" fmla="*/ 82 w 242"/>
                <a:gd name="T15" fmla="*/ 2 h 340"/>
                <a:gd name="T16" fmla="*/ 67 w 242"/>
                <a:gd name="T17" fmla="*/ 0 h 340"/>
                <a:gd name="T18" fmla="*/ 55 w 242"/>
                <a:gd name="T19" fmla="*/ 0 h 340"/>
                <a:gd name="T20" fmla="*/ 43 w 242"/>
                <a:gd name="T21" fmla="*/ 2 h 340"/>
                <a:gd name="T22" fmla="*/ 31 w 242"/>
                <a:gd name="T23" fmla="*/ 9 h 340"/>
                <a:gd name="T24" fmla="*/ 31 w 242"/>
                <a:gd name="T25" fmla="*/ 9 h 340"/>
                <a:gd name="T26" fmla="*/ 22 w 242"/>
                <a:gd name="T27" fmla="*/ 19 h 340"/>
                <a:gd name="T28" fmla="*/ 15 w 242"/>
                <a:gd name="T29" fmla="*/ 31 h 340"/>
                <a:gd name="T30" fmla="*/ 7 w 242"/>
                <a:gd name="T31" fmla="*/ 45 h 340"/>
                <a:gd name="T32" fmla="*/ 5 w 242"/>
                <a:gd name="T33" fmla="*/ 64 h 340"/>
                <a:gd name="T34" fmla="*/ 0 w 242"/>
                <a:gd name="T35" fmla="*/ 84 h 340"/>
                <a:gd name="T36" fmla="*/ 0 w 242"/>
                <a:gd name="T37" fmla="*/ 105 h 340"/>
                <a:gd name="T38" fmla="*/ 0 w 242"/>
                <a:gd name="T39" fmla="*/ 148 h 340"/>
                <a:gd name="T40" fmla="*/ 5 w 242"/>
                <a:gd name="T41" fmla="*/ 189 h 340"/>
                <a:gd name="T42" fmla="*/ 15 w 242"/>
                <a:gd name="T43" fmla="*/ 225 h 340"/>
                <a:gd name="T44" fmla="*/ 22 w 242"/>
                <a:gd name="T45" fmla="*/ 237 h 340"/>
                <a:gd name="T46" fmla="*/ 27 w 242"/>
                <a:gd name="T47" fmla="*/ 249 h 340"/>
                <a:gd name="T48" fmla="*/ 36 w 242"/>
                <a:gd name="T49" fmla="*/ 256 h 340"/>
                <a:gd name="T50" fmla="*/ 43 w 242"/>
                <a:gd name="T51" fmla="*/ 259 h 340"/>
                <a:gd name="T52" fmla="*/ 43 w 242"/>
                <a:gd name="T53" fmla="*/ 259 h 340"/>
                <a:gd name="T54" fmla="*/ 60 w 242"/>
                <a:gd name="T55" fmla="*/ 261 h 340"/>
                <a:gd name="T56" fmla="*/ 82 w 242"/>
                <a:gd name="T57" fmla="*/ 266 h 340"/>
                <a:gd name="T58" fmla="*/ 103 w 242"/>
                <a:gd name="T59" fmla="*/ 273 h 340"/>
                <a:gd name="T60" fmla="*/ 127 w 242"/>
                <a:gd name="T61" fmla="*/ 283 h 340"/>
                <a:gd name="T62" fmla="*/ 149 w 242"/>
                <a:gd name="T63" fmla="*/ 295 h 340"/>
                <a:gd name="T64" fmla="*/ 170 w 242"/>
                <a:gd name="T65" fmla="*/ 309 h 340"/>
                <a:gd name="T66" fmla="*/ 190 w 242"/>
                <a:gd name="T67" fmla="*/ 323 h 340"/>
                <a:gd name="T68" fmla="*/ 204 w 242"/>
                <a:gd name="T69" fmla="*/ 340 h 340"/>
                <a:gd name="T70" fmla="*/ 204 w 242"/>
                <a:gd name="T71" fmla="*/ 340 h 340"/>
                <a:gd name="T72" fmla="*/ 206 w 242"/>
                <a:gd name="T73" fmla="*/ 335 h 340"/>
                <a:gd name="T74" fmla="*/ 216 w 242"/>
                <a:gd name="T75" fmla="*/ 323 h 340"/>
                <a:gd name="T76" fmla="*/ 228 w 242"/>
                <a:gd name="T77" fmla="*/ 304 h 340"/>
                <a:gd name="T78" fmla="*/ 233 w 242"/>
                <a:gd name="T79" fmla="*/ 292 h 340"/>
                <a:gd name="T80" fmla="*/ 238 w 242"/>
                <a:gd name="T81" fmla="*/ 275 h 340"/>
                <a:gd name="T82" fmla="*/ 242 w 242"/>
                <a:gd name="T83" fmla="*/ 259 h 340"/>
                <a:gd name="T84" fmla="*/ 242 w 242"/>
                <a:gd name="T85" fmla="*/ 239 h 340"/>
                <a:gd name="T86" fmla="*/ 242 w 242"/>
                <a:gd name="T87" fmla="*/ 216 h 340"/>
                <a:gd name="T88" fmla="*/ 240 w 242"/>
                <a:gd name="T89" fmla="*/ 192 h 340"/>
                <a:gd name="T90" fmla="*/ 235 w 242"/>
                <a:gd name="T91" fmla="*/ 163 h 340"/>
                <a:gd name="T92" fmla="*/ 226 w 242"/>
                <a:gd name="T93" fmla="*/ 134 h 340"/>
                <a:gd name="T94" fmla="*/ 214 w 242"/>
                <a:gd name="T95" fmla="*/ 100 h 340"/>
                <a:gd name="T96" fmla="*/ 197 w 242"/>
                <a:gd name="T97" fmla="*/ 64 h 340"/>
                <a:gd name="T98" fmla="*/ 197 w 242"/>
                <a:gd name="T99" fmla="*/ 6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42" h="340">
                  <a:moveTo>
                    <a:pt x="197" y="64"/>
                  </a:moveTo>
                  <a:lnTo>
                    <a:pt x="197" y="64"/>
                  </a:lnTo>
                  <a:lnTo>
                    <a:pt x="180" y="50"/>
                  </a:lnTo>
                  <a:lnTo>
                    <a:pt x="161" y="38"/>
                  </a:lnTo>
                  <a:lnTo>
                    <a:pt x="137" y="21"/>
                  </a:lnTo>
                  <a:lnTo>
                    <a:pt x="108" y="9"/>
                  </a:lnTo>
                  <a:lnTo>
                    <a:pt x="96" y="4"/>
                  </a:lnTo>
                  <a:lnTo>
                    <a:pt x="82" y="2"/>
                  </a:lnTo>
                  <a:lnTo>
                    <a:pt x="67" y="0"/>
                  </a:lnTo>
                  <a:lnTo>
                    <a:pt x="55" y="0"/>
                  </a:lnTo>
                  <a:lnTo>
                    <a:pt x="43" y="2"/>
                  </a:lnTo>
                  <a:lnTo>
                    <a:pt x="31" y="9"/>
                  </a:lnTo>
                  <a:lnTo>
                    <a:pt x="31" y="9"/>
                  </a:lnTo>
                  <a:lnTo>
                    <a:pt x="22" y="19"/>
                  </a:lnTo>
                  <a:lnTo>
                    <a:pt x="15" y="31"/>
                  </a:lnTo>
                  <a:lnTo>
                    <a:pt x="7" y="45"/>
                  </a:lnTo>
                  <a:lnTo>
                    <a:pt x="5" y="64"/>
                  </a:lnTo>
                  <a:lnTo>
                    <a:pt x="0" y="84"/>
                  </a:lnTo>
                  <a:lnTo>
                    <a:pt x="0" y="105"/>
                  </a:lnTo>
                  <a:lnTo>
                    <a:pt x="0" y="148"/>
                  </a:lnTo>
                  <a:lnTo>
                    <a:pt x="5" y="189"/>
                  </a:lnTo>
                  <a:lnTo>
                    <a:pt x="15" y="225"/>
                  </a:lnTo>
                  <a:lnTo>
                    <a:pt x="22" y="237"/>
                  </a:lnTo>
                  <a:lnTo>
                    <a:pt x="27" y="249"/>
                  </a:lnTo>
                  <a:lnTo>
                    <a:pt x="36" y="256"/>
                  </a:lnTo>
                  <a:lnTo>
                    <a:pt x="43" y="259"/>
                  </a:lnTo>
                  <a:lnTo>
                    <a:pt x="43" y="259"/>
                  </a:lnTo>
                  <a:lnTo>
                    <a:pt x="60" y="261"/>
                  </a:lnTo>
                  <a:lnTo>
                    <a:pt x="82" y="266"/>
                  </a:lnTo>
                  <a:lnTo>
                    <a:pt x="103" y="273"/>
                  </a:lnTo>
                  <a:lnTo>
                    <a:pt x="127" y="283"/>
                  </a:lnTo>
                  <a:lnTo>
                    <a:pt x="149" y="295"/>
                  </a:lnTo>
                  <a:lnTo>
                    <a:pt x="170" y="309"/>
                  </a:lnTo>
                  <a:lnTo>
                    <a:pt x="190" y="323"/>
                  </a:lnTo>
                  <a:lnTo>
                    <a:pt x="204" y="340"/>
                  </a:lnTo>
                  <a:lnTo>
                    <a:pt x="204" y="340"/>
                  </a:lnTo>
                  <a:lnTo>
                    <a:pt x="206" y="335"/>
                  </a:lnTo>
                  <a:lnTo>
                    <a:pt x="216" y="323"/>
                  </a:lnTo>
                  <a:lnTo>
                    <a:pt x="228" y="304"/>
                  </a:lnTo>
                  <a:lnTo>
                    <a:pt x="233" y="292"/>
                  </a:lnTo>
                  <a:lnTo>
                    <a:pt x="238" y="275"/>
                  </a:lnTo>
                  <a:lnTo>
                    <a:pt x="242" y="259"/>
                  </a:lnTo>
                  <a:lnTo>
                    <a:pt x="242" y="239"/>
                  </a:lnTo>
                  <a:lnTo>
                    <a:pt x="242" y="216"/>
                  </a:lnTo>
                  <a:lnTo>
                    <a:pt x="240" y="192"/>
                  </a:lnTo>
                  <a:lnTo>
                    <a:pt x="235" y="163"/>
                  </a:lnTo>
                  <a:lnTo>
                    <a:pt x="226" y="134"/>
                  </a:lnTo>
                  <a:lnTo>
                    <a:pt x="214" y="100"/>
                  </a:lnTo>
                  <a:lnTo>
                    <a:pt x="197" y="64"/>
                  </a:lnTo>
                  <a:lnTo>
                    <a:pt x="197" y="64"/>
                  </a:lnTo>
                  <a:close/>
                </a:path>
              </a:pathLst>
            </a:custGeom>
            <a:solidFill>
              <a:srgbClr val="C953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22" name="Freeform 149"/>
            <p:cNvSpPr>
              <a:spLocks/>
            </p:cNvSpPr>
            <p:nvPr/>
          </p:nvSpPr>
          <p:spPr bwMode="auto">
            <a:xfrm>
              <a:off x="1013" y="2366"/>
              <a:ext cx="237" cy="335"/>
            </a:xfrm>
            <a:custGeom>
              <a:avLst/>
              <a:gdLst>
                <a:gd name="T0" fmla="*/ 194 w 237"/>
                <a:gd name="T1" fmla="*/ 64 h 335"/>
                <a:gd name="T2" fmla="*/ 194 w 237"/>
                <a:gd name="T3" fmla="*/ 64 h 335"/>
                <a:gd name="T4" fmla="*/ 175 w 237"/>
                <a:gd name="T5" fmla="*/ 50 h 335"/>
                <a:gd name="T6" fmla="*/ 156 w 237"/>
                <a:gd name="T7" fmla="*/ 38 h 335"/>
                <a:gd name="T8" fmla="*/ 134 w 237"/>
                <a:gd name="T9" fmla="*/ 24 h 335"/>
                <a:gd name="T10" fmla="*/ 108 w 237"/>
                <a:gd name="T11" fmla="*/ 9 h 335"/>
                <a:gd name="T12" fmla="*/ 93 w 237"/>
                <a:gd name="T13" fmla="*/ 4 h 335"/>
                <a:gd name="T14" fmla="*/ 79 w 237"/>
                <a:gd name="T15" fmla="*/ 2 h 335"/>
                <a:gd name="T16" fmla="*/ 67 w 237"/>
                <a:gd name="T17" fmla="*/ 0 h 335"/>
                <a:gd name="T18" fmla="*/ 55 w 237"/>
                <a:gd name="T19" fmla="*/ 2 h 335"/>
                <a:gd name="T20" fmla="*/ 43 w 237"/>
                <a:gd name="T21" fmla="*/ 4 h 335"/>
                <a:gd name="T22" fmla="*/ 31 w 237"/>
                <a:gd name="T23" fmla="*/ 9 h 335"/>
                <a:gd name="T24" fmla="*/ 31 w 237"/>
                <a:gd name="T25" fmla="*/ 9 h 335"/>
                <a:gd name="T26" fmla="*/ 21 w 237"/>
                <a:gd name="T27" fmla="*/ 19 h 335"/>
                <a:gd name="T28" fmla="*/ 14 w 237"/>
                <a:gd name="T29" fmla="*/ 31 h 335"/>
                <a:gd name="T30" fmla="*/ 7 w 237"/>
                <a:gd name="T31" fmla="*/ 48 h 335"/>
                <a:gd name="T32" fmla="*/ 2 w 237"/>
                <a:gd name="T33" fmla="*/ 64 h 335"/>
                <a:gd name="T34" fmla="*/ 0 w 237"/>
                <a:gd name="T35" fmla="*/ 84 h 335"/>
                <a:gd name="T36" fmla="*/ 0 w 237"/>
                <a:gd name="T37" fmla="*/ 105 h 335"/>
                <a:gd name="T38" fmla="*/ 0 w 237"/>
                <a:gd name="T39" fmla="*/ 146 h 335"/>
                <a:gd name="T40" fmla="*/ 4 w 237"/>
                <a:gd name="T41" fmla="*/ 187 h 335"/>
                <a:gd name="T42" fmla="*/ 14 w 237"/>
                <a:gd name="T43" fmla="*/ 223 h 335"/>
                <a:gd name="T44" fmla="*/ 21 w 237"/>
                <a:gd name="T45" fmla="*/ 237 h 335"/>
                <a:gd name="T46" fmla="*/ 26 w 237"/>
                <a:gd name="T47" fmla="*/ 247 h 335"/>
                <a:gd name="T48" fmla="*/ 33 w 237"/>
                <a:gd name="T49" fmla="*/ 254 h 335"/>
                <a:gd name="T50" fmla="*/ 43 w 237"/>
                <a:gd name="T51" fmla="*/ 256 h 335"/>
                <a:gd name="T52" fmla="*/ 43 w 237"/>
                <a:gd name="T53" fmla="*/ 256 h 335"/>
                <a:gd name="T54" fmla="*/ 60 w 237"/>
                <a:gd name="T55" fmla="*/ 259 h 335"/>
                <a:gd name="T56" fmla="*/ 79 w 237"/>
                <a:gd name="T57" fmla="*/ 263 h 335"/>
                <a:gd name="T58" fmla="*/ 103 w 237"/>
                <a:gd name="T59" fmla="*/ 271 h 335"/>
                <a:gd name="T60" fmla="*/ 124 w 237"/>
                <a:gd name="T61" fmla="*/ 280 h 335"/>
                <a:gd name="T62" fmla="*/ 146 w 237"/>
                <a:gd name="T63" fmla="*/ 292 h 335"/>
                <a:gd name="T64" fmla="*/ 167 w 237"/>
                <a:gd name="T65" fmla="*/ 304 h 335"/>
                <a:gd name="T66" fmla="*/ 184 w 237"/>
                <a:gd name="T67" fmla="*/ 319 h 335"/>
                <a:gd name="T68" fmla="*/ 199 w 237"/>
                <a:gd name="T69" fmla="*/ 335 h 335"/>
                <a:gd name="T70" fmla="*/ 199 w 237"/>
                <a:gd name="T71" fmla="*/ 335 h 335"/>
                <a:gd name="T72" fmla="*/ 203 w 237"/>
                <a:gd name="T73" fmla="*/ 331 h 335"/>
                <a:gd name="T74" fmla="*/ 213 w 237"/>
                <a:gd name="T75" fmla="*/ 321 h 335"/>
                <a:gd name="T76" fmla="*/ 223 w 237"/>
                <a:gd name="T77" fmla="*/ 299 h 335"/>
                <a:gd name="T78" fmla="*/ 227 w 237"/>
                <a:gd name="T79" fmla="*/ 287 h 335"/>
                <a:gd name="T80" fmla="*/ 232 w 237"/>
                <a:gd name="T81" fmla="*/ 273 h 335"/>
                <a:gd name="T82" fmla="*/ 237 w 237"/>
                <a:gd name="T83" fmla="*/ 254 h 335"/>
                <a:gd name="T84" fmla="*/ 237 w 237"/>
                <a:gd name="T85" fmla="*/ 235 h 335"/>
                <a:gd name="T86" fmla="*/ 237 w 237"/>
                <a:gd name="T87" fmla="*/ 213 h 335"/>
                <a:gd name="T88" fmla="*/ 235 w 237"/>
                <a:gd name="T89" fmla="*/ 187 h 335"/>
                <a:gd name="T90" fmla="*/ 230 w 237"/>
                <a:gd name="T91" fmla="*/ 160 h 335"/>
                <a:gd name="T92" fmla="*/ 220 w 237"/>
                <a:gd name="T93" fmla="*/ 132 h 335"/>
                <a:gd name="T94" fmla="*/ 208 w 237"/>
                <a:gd name="T95" fmla="*/ 98 h 335"/>
                <a:gd name="T96" fmla="*/ 194 w 237"/>
                <a:gd name="T97" fmla="*/ 64 h 335"/>
                <a:gd name="T98" fmla="*/ 194 w 237"/>
                <a:gd name="T99" fmla="*/ 64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37" h="335">
                  <a:moveTo>
                    <a:pt x="194" y="64"/>
                  </a:moveTo>
                  <a:lnTo>
                    <a:pt x="194" y="64"/>
                  </a:lnTo>
                  <a:lnTo>
                    <a:pt x="175" y="50"/>
                  </a:lnTo>
                  <a:lnTo>
                    <a:pt x="156" y="38"/>
                  </a:lnTo>
                  <a:lnTo>
                    <a:pt x="134" y="24"/>
                  </a:lnTo>
                  <a:lnTo>
                    <a:pt x="108" y="9"/>
                  </a:lnTo>
                  <a:lnTo>
                    <a:pt x="93" y="4"/>
                  </a:lnTo>
                  <a:lnTo>
                    <a:pt x="79" y="2"/>
                  </a:lnTo>
                  <a:lnTo>
                    <a:pt x="67" y="0"/>
                  </a:lnTo>
                  <a:lnTo>
                    <a:pt x="55" y="2"/>
                  </a:lnTo>
                  <a:lnTo>
                    <a:pt x="43" y="4"/>
                  </a:lnTo>
                  <a:lnTo>
                    <a:pt x="31" y="9"/>
                  </a:lnTo>
                  <a:lnTo>
                    <a:pt x="31" y="9"/>
                  </a:lnTo>
                  <a:lnTo>
                    <a:pt x="21" y="19"/>
                  </a:lnTo>
                  <a:lnTo>
                    <a:pt x="14" y="31"/>
                  </a:lnTo>
                  <a:lnTo>
                    <a:pt x="7" y="48"/>
                  </a:lnTo>
                  <a:lnTo>
                    <a:pt x="2" y="64"/>
                  </a:lnTo>
                  <a:lnTo>
                    <a:pt x="0" y="84"/>
                  </a:lnTo>
                  <a:lnTo>
                    <a:pt x="0" y="105"/>
                  </a:lnTo>
                  <a:lnTo>
                    <a:pt x="0" y="146"/>
                  </a:lnTo>
                  <a:lnTo>
                    <a:pt x="4" y="187"/>
                  </a:lnTo>
                  <a:lnTo>
                    <a:pt x="14" y="223"/>
                  </a:lnTo>
                  <a:lnTo>
                    <a:pt x="21" y="237"/>
                  </a:lnTo>
                  <a:lnTo>
                    <a:pt x="26" y="247"/>
                  </a:lnTo>
                  <a:lnTo>
                    <a:pt x="33" y="254"/>
                  </a:lnTo>
                  <a:lnTo>
                    <a:pt x="43" y="256"/>
                  </a:lnTo>
                  <a:lnTo>
                    <a:pt x="43" y="256"/>
                  </a:lnTo>
                  <a:lnTo>
                    <a:pt x="60" y="259"/>
                  </a:lnTo>
                  <a:lnTo>
                    <a:pt x="79" y="263"/>
                  </a:lnTo>
                  <a:lnTo>
                    <a:pt x="103" y="271"/>
                  </a:lnTo>
                  <a:lnTo>
                    <a:pt x="124" y="280"/>
                  </a:lnTo>
                  <a:lnTo>
                    <a:pt x="146" y="292"/>
                  </a:lnTo>
                  <a:lnTo>
                    <a:pt x="167" y="304"/>
                  </a:lnTo>
                  <a:lnTo>
                    <a:pt x="184" y="319"/>
                  </a:lnTo>
                  <a:lnTo>
                    <a:pt x="199" y="335"/>
                  </a:lnTo>
                  <a:lnTo>
                    <a:pt x="199" y="335"/>
                  </a:lnTo>
                  <a:lnTo>
                    <a:pt x="203" y="331"/>
                  </a:lnTo>
                  <a:lnTo>
                    <a:pt x="213" y="321"/>
                  </a:lnTo>
                  <a:lnTo>
                    <a:pt x="223" y="299"/>
                  </a:lnTo>
                  <a:lnTo>
                    <a:pt x="227" y="287"/>
                  </a:lnTo>
                  <a:lnTo>
                    <a:pt x="232" y="273"/>
                  </a:lnTo>
                  <a:lnTo>
                    <a:pt x="237" y="254"/>
                  </a:lnTo>
                  <a:lnTo>
                    <a:pt x="237" y="235"/>
                  </a:lnTo>
                  <a:lnTo>
                    <a:pt x="237" y="213"/>
                  </a:lnTo>
                  <a:lnTo>
                    <a:pt x="235" y="187"/>
                  </a:lnTo>
                  <a:lnTo>
                    <a:pt x="230" y="160"/>
                  </a:lnTo>
                  <a:lnTo>
                    <a:pt x="220" y="132"/>
                  </a:lnTo>
                  <a:lnTo>
                    <a:pt x="208" y="98"/>
                  </a:lnTo>
                  <a:lnTo>
                    <a:pt x="194" y="64"/>
                  </a:lnTo>
                  <a:lnTo>
                    <a:pt x="194" y="64"/>
                  </a:lnTo>
                  <a:close/>
                </a:path>
              </a:pathLst>
            </a:custGeom>
            <a:solidFill>
              <a:srgbClr val="C954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23" name="Freeform 150"/>
            <p:cNvSpPr>
              <a:spLocks/>
            </p:cNvSpPr>
            <p:nvPr/>
          </p:nvSpPr>
          <p:spPr bwMode="auto">
            <a:xfrm>
              <a:off x="1015" y="2368"/>
              <a:ext cx="233" cy="329"/>
            </a:xfrm>
            <a:custGeom>
              <a:avLst/>
              <a:gdLst>
                <a:gd name="T0" fmla="*/ 189 w 233"/>
                <a:gd name="T1" fmla="*/ 60 h 329"/>
                <a:gd name="T2" fmla="*/ 189 w 233"/>
                <a:gd name="T3" fmla="*/ 60 h 329"/>
                <a:gd name="T4" fmla="*/ 173 w 233"/>
                <a:gd name="T5" fmla="*/ 48 h 329"/>
                <a:gd name="T6" fmla="*/ 154 w 233"/>
                <a:gd name="T7" fmla="*/ 34 h 329"/>
                <a:gd name="T8" fmla="*/ 130 w 233"/>
                <a:gd name="T9" fmla="*/ 22 h 329"/>
                <a:gd name="T10" fmla="*/ 106 w 233"/>
                <a:gd name="T11" fmla="*/ 10 h 329"/>
                <a:gd name="T12" fmla="*/ 79 w 233"/>
                <a:gd name="T13" fmla="*/ 2 h 329"/>
                <a:gd name="T14" fmla="*/ 65 w 233"/>
                <a:gd name="T15" fmla="*/ 0 h 329"/>
                <a:gd name="T16" fmla="*/ 53 w 233"/>
                <a:gd name="T17" fmla="*/ 0 h 329"/>
                <a:gd name="T18" fmla="*/ 41 w 233"/>
                <a:gd name="T19" fmla="*/ 2 h 329"/>
                <a:gd name="T20" fmla="*/ 31 w 233"/>
                <a:gd name="T21" fmla="*/ 10 h 329"/>
                <a:gd name="T22" fmla="*/ 31 w 233"/>
                <a:gd name="T23" fmla="*/ 10 h 329"/>
                <a:gd name="T24" fmla="*/ 22 w 233"/>
                <a:gd name="T25" fmla="*/ 19 h 329"/>
                <a:gd name="T26" fmla="*/ 14 w 233"/>
                <a:gd name="T27" fmla="*/ 31 h 329"/>
                <a:gd name="T28" fmla="*/ 7 w 233"/>
                <a:gd name="T29" fmla="*/ 46 h 329"/>
                <a:gd name="T30" fmla="*/ 2 w 233"/>
                <a:gd name="T31" fmla="*/ 62 h 329"/>
                <a:gd name="T32" fmla="*/ 0 w 233"/>
                <a:gd name="T33" fmla="*/ 82 h 329"/>
                <a:gd name="T34" fmla="*/ 0 w 233"/>
                <a:gd name="T35" fmla="*/ 103 h 329"/>
                <a:gd name="T36" fmla="*/ 0 w 233"/>
                <a:gd name="T37" fmla="*/ 144 h 329"/>
                <a:gd name="T38" fmla="*/ 5 w 233"/>
                <a:gd name="T39" fmla="*/ 185 h 329"/>
                <a:gd name="T40" fmla="*/ 14 w 233"/>
                <a:gd name="T41" fmla="*/ 218 h 329"/>
                <a:gd name="T42" fmla="*/ 19 w 233"/>
                <a:gd name="T43" fmla="*/ 233 h 329"/>
                <a:gd name="T44" fmla="*/ 26 w 233"/>
                <a:gd name="T45" fmla="*/ 242 h 329"/>
                <a:gd name="T46" fmla="*/ 34 w 233"/>
                <a:gd name="T47" fmla="*/ 249 h 329"/>
                <a:gd name="T48" fmla="*/ 41 w 233"/>
                <a:gd name="T49" fmla="*/ 252 h 329"/>
                <a:gd name="T50" fmla="*/ 41 w 233"/>
                <a:gd name="T51" fmla="*/ 252 h 329"/>
                <a:gd name="T52" fmla="*/ 60 w 233"/>
                <a:gd name="T53" fmla="*/ 254 h 329"/>
                <a:gd name="T54" fmla="*/ 79 w 233"/>
                <a:gd name="T55" fmla="*/ 259 h 329"/>
                <a:gd name="T56" fmla="*/ 101 w 233"/>
                <a:gd name="T57" fmla="*/ 266 h 329"/>
                <a:gd name="T58" fmla="*/ 122 w 233"/>
                <a:gd name="T59" fmla="*/ 276 h 329"/>
                <a:gd name="T60" fmla="*/ 144 w 233"/>
                <a:gd name="T61" fmla="*/ 285 h 329"/>
                <a:gd name="T62" fmla="*/ 165 w 233"/>
                <a:gd name="T63" fmla="*/ 297 h 329"/>
                <a:gd name="T64" fmla="*/ 182 w 233"/>
                <a:gd name="T65" fmla="*/ 314 h 329"/>
                <a:gd name="T66" fmla="*/ 197 w 233"/>
                <a:gd name="T67" fmla="*/ 329 h 329"/>
                <a:gd name="T68" fmla="*/ 197 w 233"/>
                <a:gd name="T69" fmla="*/ 329 h 329"/>
                <a:gd name="T70" fmla="*/ 199 w 233"/>
                <a:gd name="T71" fmla="*/ 326 h 329"/>
                <a:gd name="T72" fmla="*/ 209 w 233"/>
                <a:gd name="T73" fmla="*/ 314 h 329"/>
                <a:gd name="T74" fmla="*/ 218 w 233"/>
                <a:gd name="T75" fmla="*/ 295 h 329"/>
                <a:gd name="T76" fmla="*/ 225 w 233"/>
                <a:gd name="T77" fmla="*/ 281 h 329"/>
                <a:gd name="T78" fmla="*/ 228 w 233"/>
                <a:gd name="T79" fmla="*/ 266 h 329"/>
                <a:gd name="T80" fmla="*/ 233 w 233"/>
                <a:gd name="T81" fmla="*/ 247 h 329"/>
                <a:gd name="T82" fmla="*/ 233 w 233"/>
                <a:gd name="T83" fmla="*/ 228 h 329"/>
                <a:gd name="T84" fmla="*/ 233 w 233"/>
                <a:gd name="T85" fmla="*/ 206 h 329"/>
                <a:gd name="T86" fmla="*/ 230 w 233"/>
                <a:gd name="T87" fmla="*/ 182 h 329"/>
                <a:gd name="T88" fmla="*/ 225 w 233"/>
                <a:gd name="T89" fmla="*/ 156 h 329"/>
                <a:gd name="T90" fmla="*/ 216 w 233"/>
                <a:gd name="T91" fmla="*/ 127 h 329"/>
                <a:gd name="T92" fmla="*/ 204 w 233"/>
                <a:gd name="T93" fmla="*/ 96 h 329"/>
                <a:gd name="T94" fmla="*/ 189 w 233"/>
                <a:gd name="T95" fmla="*/ 60 h 329"/>
                <a:gd name="T96" fmla="*/ 189 w 233"/>
                <a:gd name="T97" fmla="*/ 6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33" h="329">
                  <a:moveTo>
                    <a:pt x="189" y="60"/>
                  </a:moveTo>
                  <a:lnTo>
                    <a:pt x="189" y="60"/>
                  </a:lnTo>
                  <a:lnTo>
                    <a:pt x="173" y="48"/>
                  </a:lnTo>
                  <a:lnTo>
                    <a:pt x="154" y="34"/>
                  </a:lnTo>
                  <a:lnTo>
                    <a:pt x="130" y="22"/>
                  </a:lnTo>
                  <a:lnTo>
                    <a:pt x="106" y="10"/>
                  </a:lnTo>
                  <a:lnTo>
                    <a:pt x="79" y="2"/>
                  </a:lnTo>
                  <a:lnTo>
                    <a:pt x="65" y="0"/>
                  </a:lnTo>
                  <a:lnTo>
                    <a:pt x="53" y="0"/>
                  </a:lnTo>
                  <a:lnTo>
                    <a:pt x="41" y="2"/>
                  </a:lnTo>
                  <a:lnTo>
                    <a:pt x="31" y="10"/>
                  </a:lnTo>
                  <a:lnTo>
                    <a:pt x="31" y="10"/>
                  </a:lnTo>
                  <a:lnTo>
                    <a:pt x="22" y="19"/>
                  </a:lnTo>
                  <a:lnTo>
                    <a:pt x="14" y="31"/>
                  </a:lnTo>
                  <a:lnTo>
                    <a:pt x="7" y="46"/>
                  </a:lnTo>
                  <a:lnTo>
                    <a:pt x="2" y="62"/>
                  </a:lnTo>
                  <a:lnTo>
                    <a:pt x="0" y="82"/>
                  </a:lnTo>
                  <a:lnTo>
                    <a:pt x="0" y="103"/>
                  </a:lnTo>
                  <a:lnTo>
                    <a:pt x="0" y="144"/>
                  </a:lnTo>
                  <a:lnTo>
                    <a:pt x="5" y="185"/>
                  </a:lnTo>
                  <a:lnTo>
                    <a:pt x="14" y="218"/>
                  </a:lnTo>
                  <a:lnTo>
                    <a:pt x="19" y="233"/>
                  </a:lnTo>
                  <a:lnTo>
                    <a:pt x="26" y="242"/>
                  </a:lnTo>
                  <a:lnTo>
                    <a:pt x="34" y="249"/>
                  </a:lnTo>
                  <a:lnTo>
                    <a:pt x="41" y="252"/>
                  </a:lnTo>
                  <a:lnTo>
                    <a:pt x="41" y="252"/>
                  </a:lnTo>
                  <a:lnTo>
                    <a:pt x="60" y="254"/>
                  </a:lnTo>
                  <a:lnTo>
                    <a:pt x="79" y="259"/>
                  </a:lnTo>
                  <a:lnTo>
                    <a:pt x="101" y="266"/>
                  </a:lnTo>
                  <a:lnTo>
                    <a:pt x="122" y="276"/>
                  </a:lnTo>
                  <a:lnTo>
                    <a:pt x="144" y="285"/>
                  </a:lnTo>
                  <a:lnTo>
                    <a:pt x="165" y="297"/>
                  </a:lnTo>
                  <a:lnTo>
                    <a:pt x="182" y="314"/>
                  </a:lnTo>
                  <a:lnTo>
                    <a:pt x="197" y="329"/>
                  </a:lnTo>
                  <a:lnTo>
                    <a:pt x="197" y="329"/>
                  </a:lnTo>
                  <a:lnTo>
                    <a:pt x="199" y="326"/>
                  </a:lnTo>
                  <a:lnTo>
                    <a:pt x="209" y="314"/>
                  </a:lnTo>
                  <a:lnTo>
                    <a:pt x="218" y="295"/>
                  </a:lnTo>
                  <a:lnTo>
                    <a:pt x="225" y="281"/>
                  </a:lnTo>
                  <a:lnTo>
                    <a:pt x="228" y="266"/>
                  </a:lnTo>
                  <a:lnTo>
                    <a:pt x="233" y="247"/>
                  </a:lnTo>
                  <a:lnTo>
                    <a:pt x="233" y="228"/>
                  </a:lnTo>
                  <a:lnTo>
                    <a:pt x="233" y="206"/>
                  </a:lnTo>
                  <a:lnTo>
                    <a:pt x="230" y="182"/>
                  </a:lnTo>
                  <a:lnTo>
                    <a:pt x="225" y="156"/>
                  </a:lnTo>
                  <a:lnTo>
                    <a:pt x="216" y="127"/>
                  </a:lnTo>
                  <a:lnTo>
                    <a:pt x="204" y="96"/>
                  </a:lnTo>
                  <a:lnTo>
                    <a:pt x="189" y="60"/>
                  </a:lnTo>
                  <a:lnTo>
                    <a:pt x="189" y="60"/>
                  </a:lnTo>
                  <a:close/>
                </a:path>
              </a:pathLst>
            </a:custGeom>
            <a:solidFill>
              <a:srgbClr val="CA56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24" name="Freeform 151"/>
            <p:cNvSpPr>
              <a:spLocks/>
            </p:cNvSpPr>
            <p:nvPr/>
          </p:nvSpPr>
          <p:spPr bwMode="auto">
            <a:xfrm>
              <a:off x="1017" y="2368"/>
              <a:ext cx="228" cy="324"/>
            </a:xfrm>
            <a:custGeom>
              <a:avLst/>
              <a:gdLst>
                <a:gd name="T0" fmla="*/ 185 w 228"/>
                <a:gd name="T1" fmla="*/ 60 h 324"/>
                <a:gd name="T2" fmla="*/ 185 w 228"/>
                <a:gd name="T3" fmla="*/ 60 h 324"/>
                <a:gd name="T4" fmla="*/ 168 w 228"/>
                <a:gd name="T5" fmla="*/ 48 h 324"/>
                <a:gd name="T6" fmla="*/ 152 w 228"/>
                <a:gd name="T7" fmla="*/ 34 h 324"/>
                <a:gd name="T8" fmla="*/ 128 w 228"/>
                <a:gd name="T9" fmla="*/ 22 h 324"/>
                <a:gd name="T10" fmla="*/ 104 w 228"/>
                <a:gd name="T11" fmla="*/ 10 h 324"/>
                <a:gd name="T12" fmla="*/ 77 w 228"/>
                <a:gd name="T13" fmla="*/ 2 h 324"/>
                <a:gd name="T14" fmla="*/ 65 w 228"/>
                <a:gd name="T15" fmla="*/ 0 h 324"/>
                <a:gd name="T16" fmla="*/ 53 w 228"/>
                <a:gd name="T17" fmla="*/ 2 h 324"/>
                <a:gd name="T18" fmla="*/ 41 w 228"/>
                <a:gd name="T19" fmla="*/ 5 h 324"/>
                <a:gd name="T20" fmla="*/ 32 w 228"/>
                <a:gd name="T21" fmla="*/ 10 h 324"/>
                <a:gd name="T22" fmla="*/ 32 w 228"/>
                <a:gd name="T23" fmla="*/ 10 h 324"/>
                <a:gd name="T24" fmla="*/ 22 w 228"/>
                <a:gd name="T25" fmla="*/ 19 h 324"/>
                <a:gd name="T26" fmla="*/ 15 w 228"/>
                <a:gd name="T27" fmla="*/ 31 h 324"/>
                <a:gd name="T28" fmla="*/ 8 w 228"/>
                <a:gd name="T29" fmla="*/ 46 h 324"/>
                <a:gd name="T30" fmla="*/ 3 w 228"/>
                <a:gd name="T31" fmla="*/ 62 h 324"/>
                <a:gd name="T32" fmla="*/ 0 w 228"/>
                <a:gd name="T33" fmla="*/ 82 h 324"/>
                <a:gd name="T34" fmla="*/ 0 w 228"/>
                <a:gd name="T35" fmla="*/ 103 h 324"/>
                <a:gd name="T36" fmla="*/ 0 w 228"/>
                <a:gd name="T37" fmla="*/ 144 h 324"/>
                <a:gd name="T38" fmla="*/ 5 w 228"/>
                <a:gd name="T39" fmla="*/ 182 h 324"/>
                <a:gd name="T40" fmla="*/ 15 w 228"/>
                <a:gd name="T41" fmla="*/ 216 h 324"/>
                <a:gd name="T42" fmla="*/ 20 w 228"/>
                <a:gd name="T43" fmla="*/ 230 h 324"/>
                <a:gd name="T44" fmla="*/ 27 w 228"/>
                <a:gd name="T45" fmla="*/ 240 h 324"/>
                <a:gd name="T46" fmla="*/ 34 w 228"/>
                <a:gd name="T47" fmla="*/ 247 h 324"/>
                <a:gd name="T48" fmla="*/ 41 w 228"/>
                <a:gd name="T49" fmla="*/ 249 h 324"/>
                <a:gd name="T50" fmla="*/ 41 w 228"/>
                <a:gd name="T51" fmla="*/ 249 h 324"/>
                <a:gd name="T52" fmla="*/ 58 w 228"/>
                <a:gd name="T53" fmla="*/ 252 h 324"/>
                <a:gd name="T54" fmla="*/ 77 w 228"/>
                <a:gd name="T55" fmla="*/ 257 h 324"/>
                <a:gd name="T56" fmla="*/ 99 w 228"/>
                <a:gd name="T57" fmla="*/ 264 h 324"/>
                <a:gd name="T58" fmla="*/ 120 w 228"/>
                <a:gd name="T59" fmla="*/ 271 h 324"/>
                <a:gd name="T60" fmla="*/ 142 w 228"/>
                <a:gd name="T61" fmla="*/ 283 h 324"/>
                <a:gd name="T62" fmla="*/ 161 w 228"/>
                <a:gd name="T63" fmla="*/ 295 h 324"/>
                <a:gd name="T64" fmla="*/ 180 w 228"/>
                <a:gd name="T65" fmla="*/ 309 h 324"/>
                <a:gd name="T66" fmla="*/ 192 w 228"/>
                <a:gd name="T67" fmla="*/ 324 h 324"/>
                <a:gd name="T68" fmla="*/ 192 w 228"/>
                <a:gd name="T69" fmla="*/ 324 h 324"/>
                <a:gd name="T70" fmla="*/ 197 w 228"/>
                <a:gd name="T71" fmla="*/ 321 h 324"/>
                <a:gd name="T72" fmla="*/ 204 w 228"/>
                <a:gd name="T73" fmla="*/ 309 h 324"/>
                <a:gd name="T74" fmla="*/ 216 w 228"/>
                <a:gd name="T75" fmla="*/ 290 h 324"/>
                <a:gd name="T76" fmla="*/ 223 w 228"/>
                <a:gd name="T77" fmla="*/ 261 h 324"/>
                <a:gd name="T78" fmla="*/ 228 w 228"/>
                <a:gd name="T79" fmla="*/ 245 h 324"/>
                <a:gd name="T80" fmla="*/ 228 w 228"/>
                <a:gd name="T81" fmla="*/ 226 h 324"/>
                <a:gd name="T82" fmla="*/ 228 w 228"/>
                <a:gd name="T83" fmla="*/ 204 h 324"/>
                <a:gd name="T84" fmla="*/ 226 w 228"/>
                <a:gd name="T85" fmla="*/ 180 h 324"/>
                <a:gd name="T86" fmla="*/ 221 w 228"/>
                <a:gd name="T87" fmla="*/ 154 h 324"/>
                <a:gd name="T88" fmla="*/ 211 w 228"/>
                <a:gd name="T89" fmla="*/ 125 h 324"/>
                <a:gd name="T90" fmla="*/ 202 w 228"/>
                <a:gd name="T91" fmla="*/ 94 h 324"/>
                <a:gd name="T92" fmla="*/ 185 w 228"/>
                <a:gd name="T93" fmla="*/ 60 h 324"/>
                <a:gd name="T94" fmla="*/ 185 w 228"/>
                <a:gd name="T95" fmla="*/ 6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28" h="324">
                  <a:moveTo>
                    <a:pt x="185" y="60"/>
                  </a:moveTo>
                  <a:lnTo>
                    <a:pt x="185" y="60"/>
                  </a:lnTo>
                  <a:lnTo>
                    <a:pt x="168" y="48"/>
                  </a:lnTo>
                  <a:lnTo>
                    <a:pt x="152" y="34"/>
                  </a:lnTo>
                  <a:lnTo>
                    <a:pt x="128" y="22"/>
                  </a:lnTo>
                  <a:lnTo>
                    <a:pt x="104" y="10"/>
                  </a:lnTo>
                  <a:lnTo>
                    <a:pt x="77" y="2"/>
                  </a:lnTo>
                  <a:lnTo>
                    <a:pt x="65" y="0"/>
                  </a:lnTo>
                  <a:lnTo>
                    <a:pt x="53" y="2"/>
                  </a:lnTo>
                  <a:lnTo>
                    <a:pt x="41" y="5"/>
                  </a:lnTo>
                  <a:lnTo>
                    <a:pt x="32" y="10"/>
                  </a:lnTo>
                  <a:lnTo>
                    <a:pt x="32" y="10"/>
                  </a:lnTo>
                  <a:lnTo>
                    <a:pt x="22" y="19"/>
                  </a:lnTo>
                  <a:lnTo>
                    <a:pt x="15" y="31"/>
                  </a:lnTo>
                  <a:lnTo>
                    <a:pt x="8" y="46"/>
                  </a:lnTo>
                  <a:lnTo>
                    <a:pt x="3" y="62"/>
                  </a:lnTo>
                  <a:lnTo>
                    <a:pt x="0" y="82"/>
                  </a:lnTo>
                  <a:lnTo>
                    <a:pt x="0" y="103"/>
                  </a:lnTo>
                  <a:lnTo>
                    <a:pt x="0" y="144"/>
                  </a:lnTo>
                  <a:lnTo>
                    <a:pt x="5" y="182"/>
                  </a:lnTo>
                  <a:lnTo>
                    <a:pt x="15" y="216"/>
                  </a:lnTo>
                  <a:lnTo>
                    <a:pt x="20" y="230"/>
                  </a:lnTo>
                  <a:lnTo>
                    <a:pt x="27" y="240"/>
                  </a:lnTo>
                  <a:lnTo>
                    <a:pt x="34" y="247"/>
                  </a:lnTo>
                  <a:lnTo>
                    <a:pt x="41" y="249"/>
                  </a:lnTo>
                  <a:lnTo>
                    <a:pt x="41" y="249"/>
                  </a:lnTo>
                  <a:lnTo>
                    <a:pt x="58" y="252"/>
                  </a:lnTo>
                  <a:lnTo>
                    <a:pt x="77" y="257"/>
                  </a:lnTo>
                  <a:lnTo>
                    <a:pt x="99" y="264"/>
                  </a:lnTo>
                  <a:lnTo>
                    <a:pt x="120" y="271"/>
                  </a:lnTo>
                  <a:lnTo>
                    <a:pt x="142" y="283"/>
                  </a:lnTo>
                  <a:lnTo>
                    <a:pt x="161" y="295"/>
                  </a:lnTo>
                  <a:lnTo>
                    <a:pt x="180" y="309"/>
                  </a:lnTo>
                  <a:lnTo>
                    <a:pt x="192" y="324"/>
                  </a:lnTo>
                  <a:lnTo>
                    <a:pt x="192" y="324"/>
                  </a:lnTo>
                  <a:lnTo>
                    <a:pt x="197" y="321"/>
                  </a:lnTo>
                  <a:lnTo>
                    <a:pt x="204" y="309"/>
                  </a:lnTo>
                  <a:lnTo>
                    <a:pt x="216" y="290"/>
                  </a:lnTo>
                  <a:lnTo>
                    <a:pt x="223" y="261"/>
                  </a:lnTo>
                  <a:lnTo>
                    <a:pt x="228" y="245"/>
                  </a:lnTo>
                  <a:lnTo>
                    <a:pt x="228" y="226"/>
                  </a:lnTo>
                  <a:lnTo>
                    <a:pt x="228" y="204"/>
                  </a:lnTo>
                  <a:lnTo>
                    <a:pt x="226" y="180"/>
                  </a:lnTo>
                  <a:lnTo>
                    <a:pt x="221" y="154"/>
                  </a:lnTo>
                  <a:lnTo>
                    <a:pt x="211" y="125"/>
                  </a:lnTo>
                  <a:lnTo>
                    <a:pt x="202" y="94"/>
                  </a:lnTo>
                  <a:lnTo>
                    <a:pt x="185" y="60"/>
                  </a:lnTo>
                  <a:lnTo>
                    <a:pt x="185" y="60"/>
                  </a:lnTo>
                  <a:close/>
                </a:path>
              </a:pathLst>
            </a:custGeom>
            <a:solidFill>
              <a:srgbClr val="CA57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25" name="Freeform 152"/>
            <p:cNvSpPr>
              <a:spLocks/>
            </p:cNvSpPr>
            <p:nvPr/>
          </p:nvSpPr>
          <p:spPr bwMode="auto">
            <a:xfrm>
              <a:off x="1017" y="2370"/>
              <a:ext cx="226" cy="319"/>
            </a:xfrm>
            <a:custGeom>
              <a:avLst/>
              <a:gdLst>
                <a:gd name="T0" fmla="*/ 183 w 226"/>
                <a:gd name="T1" fmla="*/ 58 h 319"/>
                <a:gd name="T2" fmla="*/ 183 w 226"/>
                <a:gd name="T3" fmla="*/ 58 h 319"/>
                <a:gd name="T4" fmla="*/ 168 w 226"/>
                <a:gd name="T5" fmla="*/ 44 h 319"/>
                <a:gd name="T6" fmla="*/ 149 w 226"/>
                <a:gd name="T7" fmla="*/ 32 h 319"/>
                <a:gd name="T8" fmla="*/ 128 w 226"/>
                <a:gd name="T9" fmla="*/ 20 h 319"/>
                <a:gd name="T10" fmla="*/ 104 w 226"/>
                <a:gd name="T11" fmla="*/ 8 h 319"/>
                <a:gd name="T12" fmla="*/ 80 w 226"/>
                <a:gd name="T13" fmla="*/ 0 h 319"/>
                <a:gd name="T14" fmla="*/ 68 w 226"/>
                <a:gd name="T15" fmla="*/ 0 h 319"/>
                <a:gd name="T16" fmla="*/ 56 w 226"/>
                <a:gd name="T17" fmla="*/ 0 h 319"/>
                <a:gd name="T18" fmla="*/ 44 w 226"/>
                <a:gd name="T19" fmla="*/ 5 h 319"/>
                <a:gd name="T20" fmla="*/ 32 w 226"/>
                <a:gd name="T21" fmla="*/ 10 h 319"/>
                <a:gd name="T22" fmla="*/ 32 w 226"/>
                <a:gd name="T23" fmla="*/ 10 h 319"/>
                <a:gd name="T24" fmla="*/ 24 w 226"/>
                <a:gd name="T25" fmla="*/ 17 h 319"/>
                <a:gd name="T26" fmla="*/ 17 w 226"/>
                <a:gd name="T27" fmla="*/ 29 h 319"/>
                <a:gd name="T28" fmla="*/ 10 w 226"/>
                <a:gd name="T29" fmla="*/ 46 h 319"/>
                <a:gd name="T30" fmla="*/ 5 w 226"/>
                <a:gd name="T31" fmla="*/ 63 h 319"/>
                <a:gd name="T32" fmla="*/ 3 w 226"/>
                <a:gd name="T33" fmla="*/ 80 h 319"/>
                <a:gd name="T34" fmla="*/ 0 w 226"/>
                <a:gd name="T35" fmla="*/ 101 h 319"/>
                <a:gd name="T36" fmla="*/ 3 w 226"/>
                <a:gd name="T37" fmla="*/ 142 h 319"/>
                <a:gd name="T38" fmla="*/ 8 w 226"/>
                <a:gd name="T39" fmla="*/ 180 h 319"/>
                <a:gd name="T40" fmla="*/ 17 w 226"/>
                <a:gd name="T41" fmla="*/ 214 h 319"/>
                <a:gd name="T42" fmla="*/ 22 w 226"/>
                <a:gd name="T43" fmla="*/ 226 h 319"/>
                <a:gd name="T44" fmla="*/ 29 w 226"/>
                <a:gd name="T45" fmla="*/ 235 h 319"/>
                <a:gd name="T46" fmla="*/ 36 w 226"/>
                <a:gd name="T47" fmla="*/ 243 h 319"/>
                <a:gd name="T48" fmla="*/ 44 w 226"/>
                <a:gd name="T49" fmla="*/ 245 h 319"/>
                <a:gd name="T50" fmla="*/ 44 w 226"/>
                <a:gd name="T51" fmla="*/ 245 h 319"/>
                <a:gd name="T52" fmla="*/ 60 w 226"/>
                <a:gd name="T53" fmla="*/ 247 h 319"/>
                <a:gd name="T54" fmla="*/ 80 w 226"/>
                <a:gd name="T55" fmla="*/ 252 h 319"/>
                <a:gd name="T56" fmla="*/ 101 w 226"/>
                <a:gd name="T57" fmla="*/ 259 h 319"/>
                <a:gd name="T58" fmla="*/ 120 w 226"/>
                <a:gd name="T59" fmla="*/ 267 h 319"/>
                <a:gd name="T60" fmla="*/ 142 w 226"/>
                <a:gd name="T61" fmla="*/ 276 h 319"/>
                <a:gd name="T62" fmla="*/ 161 w 226"/>
                <a:gd name="T63" fmla="*/ 288 h 319"/>
                <a:gd name="T64" fmla="*/ 178 w 226"/>
                <a:gd name="T65" fmla="*/ 303 h 319"/>
                <a:gd name="T66" fmla="*/ 192 w 226"/>
                <a:gd name="T67" fmla="*/ 319 h 319"/>
                <a:gd name="T68" fmla="*/ 192 w 226"/>
                <a:gd name="T69" fmla="*/ 319 h 319"/>
                <a:gd name="T70" fmla="*/ 195 w 226"/>
                <a:gd name="T71" fmla="*/ 315 h 319"/>
                <a:gd name="T72" fmla="*/ 204 w 226"/>
                <a:gd name="T73" fmla="*/ 303 h 319"/>
                <a:gd name="T74" fmla="*/ 214 w 226"/>
                <a:gd name="T75" fmla="*/ 283 h 319"/>
                <a:gd name="T76" fmla="*/ 221 w 226"/>
                <a:gd name="T77" fmla="*/ 255 h 319"/>
                <a:gd name="T78" fmla="*/ 226 w 226"/>
                <a:gd name="T79" fmla="*/ 238 h 319"/>
                <a:gd name="T80" fmla="*/ 226 w 226"/>
                <a:gd name="T81" fmla="*/ 219 h 319"/>
                <a:gd name="T82" fmla="*/ 226 w 226"/>
                <a:gd name="T83" fmla="*/ 197 h 319"/>
                <a:gd name="T84" fmla="*/ 223 w 226"/>
                <a:gd name="T85" fmla="*/ 173 h 319"/>
                <a:gd name="T86" fmla="*/ 219 w 226"/>
                <a:gd name="T87" fmla="*/ 147 h 319"/>
                <a:gd name="T88" fmla="*/ 209 w 226"/>
                <a:gd name="T89" fmla="*/ 120 h 319"/>
                <a:gd name="T90" fmla="*/ 199 w 226"/>
                <a:gd name="T91" fmla="*/ 89 h 319"/>
                <a:gd name="T92" fmla="*/ 183 w 226"/>
                <a:gd name="T93" fmla="*/ 58 h 319"/>
                <a:gd name="T94" fmla="*/ 183 w 226"/>
                <a:gd name="T95" fmla="*/ 58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26" h="319">
                  <a:moveTo>
                    <a:pt x="183" y="58"/>
                  </a:moveTo>
                  <a:lnTo>
                    <a:pt x="183" y="58"/>
                  </a:lnTo>
                  <a:lnTo>
                    <a:pt x="168" y="44"/>
                  </a:lnTo>
                  <a:lnTo>
                    <a:pt x="149" y="32"/>
                  </a:lnTo>
                  <a:lnTo>
                    <a:pt x="128" y="20"/>
                  </a:lnTo>
                  <a:lnTo>
                    <a:pt x="104" y="8"/>
                  </a:lnTo>
                  <a:lnTo>
                    <a:pt x="80" y="0"/>
                  </a:lnTo>
                  <a:lnTo>
                    <a:pt x="68" y="0"/>
                  </a:lnTo>
                  <a:lnTo>
                    <a:pt x="56" y="0"/>
                  </a:lnTo>
                  <a:lnTo>
                    <a:pt x="44" y="5"/>
                  </a:lnTo>
                  <a:lnTo>
                    <a:pt x="32" y="10"/>
                  </a:lnTo>
                  <a:lnTo>
                    <a:pt x="32" y="10"/>
                  </a:lnTo>
                  <a:lnTo>
                    <a:pt x="24" y="17"/>
                  </a:lnTo>
                  <a:lnTo>
                    <a:pt x="17" y="29"/>
                  </a:lnTo>
                  <a:lnTo>
                    <a:pt x="10" y="46"/>
                  </a:lnTo>
                  <a:lnTo>
                    <a:pt x="5" y="63"/>
                  </a:lnTo>
                  <a:lnTo>
                    <a:pt x="3" y="80"/>
                  </a:lnTo>
                  <a:lnTo>
                    <a:pt x="0" y="101"/>
                  </a:lnTo>
                  <a:lnTo>
                    <a:pt x="3" y="142"/>
                  </a:lnTo>
                  <a:lnTo>
                    <a:pt x="8" y="180"/>
                  </a:lnTo>
                  <a:lnTo>
                    <a:pt x="17" y="214"/>
                  </a:lnTo>
                  <a:lnTo>
                    <a:pt x="22" y="226"/>
                  </a:lnTo>
                  <a:lnTo>
                    <a:pt x="29" y="235"/>
                  </a:lnTo>
                  <a:lnTo>
                    <a:pt x="36" y="243"/>
                  </a:lnTo>
                  <a:lnTo>
                    <a:pt x="44" y="245"/>
                  </a:lnTo>
                  <a:lnTo>
                    <a:pt x="44" y="245"/>
                  </a:lnTo>
                  <a:lnTo>
                    <a:pt x="60" y="247"/>
                  </a:lnTo>
                  <a:lnTo>
                    <a:pt x="80" y="252"/>
                  </a:lnTo>
                  <a:lnTo>
                    <a:pt x="101" y="259"/>
                  </a:lnTo>
                  <a:lnTo>
                    <a:pt x="120" y="267"/>
                  </a:lnTo>
                  <a:lnTo>
                    <a:pt x="142" y="276"/>
                  </a:lnTo>
                  <a:lnTo>
                    <a:pt x="161" y="288"/>
                  </a:lnTo>
                  <a:lnTo>
                    <a:pt x="178" y="303"/>
                  </a:lnTo>
                  <a:lnTo>
                    <a:pt x="192" y="319"/>
                  </a:lnTo>
                  <a:lnTo>
                    <a:pt x="192" y="319"/>
                  </a:lnTo>
                  <a:lnTo>
                    <a:pt x="195" y="315"/>
                  </a:lnTo>
                  <a:lnTo>
                    <a:pt x="204" y="303"/>
                  </a:lnTo>
                  <a:lnTo>
                    <a:pt x="214" y="283"/>
                  </a:lnTo>
                  <a:lnTo>
                    <a:pt x="221" y="255"/>
                  </a:lnTo>
                  <a:lnTo>
                    <a:pt x="226" y="238"/>
                  </a:lnTo>
                  <a:lnTo>
                    <a:pt x="226" y="219"/>
                  </a:lnTo>
                  <a:lnTo>
                    <a:pt x="226" y="197"/>
                  </a:lnTo>
                  <a:lnTo>
                    <a:pt x="223" y="173"/>
                  </a:lnTo>
                  <a:lnTo>
                    <a:pt x="219" y="147"/>
                  </a:lnTo>
                  <a:lnTo>
                    <a:pt x="209" y="120"/>
                  </a:lnTo>
                  <a:lnTo>
                    <a:pt x="199" y="89"/>
                  </a:lnTo>
                  <a:lnTo>
                    <a:pt x="183" y="58"/>
                  </a:lnTo>
                  <a:lnTo>
                    <a:pt x="183" y="58"/>
                  </a:lnTo>
                  <a:close/>
                </a:path>
              </a:pathLst>
            </a:custGeom>
            <a:solidFill>
              <a:srgbClr val="CB58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26" name="Freeform 153"/>
            <p:cNvSpPr>
              <a:spLocks/>
            </p:cNvSpPr>
            <p:nvPr/>
          </p:nvSpPr>
          <p:spPr bwMode="auto">
            <a:xfrm>
              <a:off x="1020" y="2370"/>
              <a:ext cx="220" cy="315"/>
            </a:xfrm>
            <a:custGeom>
              <a:avLst/>
              <a:gdLst>
                <a:gd name="T0" fmla="*/ 180 w 220"/>
                <a:gd name="T1" fmla="*/ 56 h 315"/>
                <a:gd name="T2" fmla="*/ 180 w 220"/>
                <a:gd name="T3" fmla="*/ 56 h 315"/>
                <a:gd name="T4" fmla="*/ 163 w 220"/>
                <a:gd name="T5" fmla="*/ 44 h 315"/>
                <a:gd name="T6" fmla="*/ 146 w 220"/>
                <a:gd name="T7" fmla="*/ 32 h 315"/>
                <a:gd name="T8" fmla="*/ 125 w 220"/>
                <a:gd name="T9" fmla="*/ 20 h 315"/>
                <a:gd name="T10" fmla="*/ 101 w 220"/>
                <a:gd name="T11" fmla="*/ 10 h 315"/>
                <a:gd name="T12" fmla="*/ 77 w 220"/>
                <a:gd name="T13" fmla="*/ 3 h 315"/>
                <a:gd name="T14" fmla="*/ 65 w 220"/>
                <a:gd name="T15" fmla="*/ 0 h 315"/>
                <a:gd name="T16" fmla="*/ 53 w 220"/>
                <a:gd name="T17" fmla="*/ 3 h 315"/>
                <a:gd name="T18" fmla="*/ 43 w 220"/>
                <a:gd name="T19" fmla="*/ 5 h 315"/>
                <a:gd name="T20" fmla="*/ 31 w 220"/>
                <a:gd name="T21" fmla="*/ 10 h 315"/>
                <a:gd name="T22" fmla="*/ 31 w 220"/>
                <a:gd name="T23" fmla="*/ 10 h 315"/>
                <a:gd name="T24" fmla="*/ 21 w 220"/>
                <a:gd name="T25" fmla="*/ 20 h 315"/>
                <a:gd name="T26" fmla="*/ 14 w 220"/>
                <a:gd name="T27" fmla="*/ 32 h 315"/>
                <a:gd name="T28" fmla="*/ 9 w 220"/>
                <a:gd name="T29" fmla="*/ 46 h 315"/>
                <a:gd name="T30" fmla="*/ 5 w 220"/>
                <a:gd name="T31" fmla="*/ 63 h 315"/>
                <a:gd name="T32" fmla="*/ 2 w 220"/>
                <a:gd name="T33" fmla="*/ 80 h 315"/>
                <a:gd name="T34" fmla="*/ 0 w 220"/>
                <a:gd name="T35" fmla="*/ 101 h 315"/>
                <a:gd name="T36" fmla="*/ 2 w 220"/>
                <a:gd name="T37" fmla="*/ 140 h 315"/>
                <a:gd name="T38" fmla="*/ 7 w 220"/>
                <a:gd name="T39" fmla="*/ 178 h 315"/>
                <a:gd name="T40" fmla="*/ 17 w 220"/>
                <a:gd name="T41" fmla="*/ 212 h 315"/>
                <a:gd name="T42" fmla="*/ 21 w 220"/>
                <a:gd name="T43" fmla="*/ 224 h 315"/>
                <a:gd name="T44" fmla="*/ 29 w 220"/>
                <a:gd name="T45" fmla="*/ 235 h 315"/>
                <a:gd name="T46" fmla="*/ 33 w 220"/>
                <a:gd name="T47" fmla="*/ 240 h 315"/>
                <a:gd name="T48" fmla="*/ 41 w 220"/>
                <a:gd name="T49" fmla="*/ 243 h 315"/>
                <a:gd name="T50" fmla="*/ 41 w 220"/>
                <a:gd name="T51" fmla="*/ 243 h 315"/>
                <a:gd name="T52" fmla="*/ 57 w 220"/>
                <a:gd name="T53" fmla="*/ 245 h 315"/>
                <a:gd name="T54" fmla="*/ 77 w 220"/>
                <a:gd name="T55" fmla="*/ 250 h 315"/>
                <a:gd name="T56" fmla="*/ 98 w 220"/>
                <a:gd name="T57" fmla="*/ 255 h 315"/>
                <a:gd name="T58" fmla="*/ 120 w 220"/>
                <a:gd name="T59" fmla="*/ 264 h 315"/>
                <a:gd name="T60" fmla="*/ 139 w 220"/>
                <a:gd name="T61" fmla="*/ 274 h 315"/>
                <a:gd name="T62" fmla="*/ 158 w 220"/>
                <a:gd name="T63" fmla="*/ 286 h 315"/>
                <a:gd name="T64" fmla="*/ 175 w 220"/>
                <a:gd name="T65" fmla="*/ 300 h 315"/>
                <a:gd name="T66" fmla="*/ 187 w 220"/>
                <a:gd name="T67" fmla="*/ 315 h 315"/>
                <a:gd name="T68" fmla="*/ 187 w 220"/>
                <a:gd name="T69" fmla="*/ 315 h 315"/>
                <a:gd name="T70" fmla="*/ 192 w 220"/>
                <a:gd name="T71" fmla="*/ 310 h 315"/>
                <a:gd name="T72" fmla="*/ 199 w 220"/>
                <a:gd name="T73" fmla="*/ 298 h 315"/>
                <a:gd name="T74" fmla="*/ 208 w 220"/>
                <a:gd name="T75" fmla="*/ 279 h 315"/>
                <a:gd name="T76" fmla="*/ 216 w 220"/>
                <a:gd name="T77" fmla="*/ 250 h 315"/>
                <a:gd name="T78" fmla="*/ 218 w 220"/>
                <a:gd name="T79" fmla="*/ 233 h 315"/>
                <a:gd name="T80" fmla="*/ 220 w 220"/>
                <a:gd name="T81" fmla="*/ 214 h 315"/>
                <a:gd name="T82" fmla="*/ 220 w 220"/>
                <a:gd name="T83" fmla="*/ 192 h 315"/>
                <a:gd name="T84" fmla="*/ 218 w 220"/>
                <a:gd name="T85" fmla="*/ 171 h 315"/>
                <a:gd name="T86" fmla="*/ 213 w 220"/>
                <a:gd name="T87" fmla="*/ 144 h 315"/>
                <a:gd name="T88" fmla="*/ 204 w 220"/>
                <a:gd name="T89" fmla="*/ 118 h 315"/>
                <a:gd name="T90" fmla="*/ 194 w 220"/>
                <a:gd name="T91" fmla="*/ 87 h 315"/>
                <a:gd name="T92" fmla="*/ 180 w 220"/>
                <a:gd name="T93" fmla="*/ 56 h 315"/>
                <a:gd name="T94" fmla="*/ 180 w 220"/>
                <a:gd name="T95" fmla="*/ 56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20" h="315">
                  <a:moveTo>
                    <a:pt x="180" y="56"/>
                  </a:moveTo>
                  <a:lnTo>
                    <a:pt x="180" y="56"/>
                  </a:lnTo>
                  <a:lnTo>
                    <a:pt x="163" y="44"/>
                  </a:lnTo>
                  <a:lnTo>
                    <a:pt x="146" y="32"/>
                  </a:lnTo>
                  <a:lnTo>
                    <a:pt x="125" y="20"/>
                  </a:lnTo>
                  <a:lnTo>
                    <a:pt x="101" y="10"/>
                  </a:lnTo>
                  <a:lnTo>
                    <a:pt x="77" y="3"/>
                  </a:lnTo>
                  <a:lnTo>
                    <a:pt x="65" y="0"/>
                  </a:lnTo>
                  <a:lnTo>
                    <a:pt x="53" y="3"/>
                  </a:lnTo>
                  <a:lnTo>
                    <a:pt x="43" y="5"/>
                  </a:lnTo>
                  <a:lnTo>
                    <a:pt x="31" y="10"/>
                  </a:lnTo>
                  <a:lnTo>
                    <a:pt x="31" y="10"/>
                  </a:lnTo>
                  <a:lnTo>
                    <a:pt x="21" y="20"/>
                  </a:lnTo>
                  <a:lnTo>
                    <a:pt x="14" y="32"/>
                  </a:lnTo>
                  <a:lnTo>
                    <a:pt x="9" y="46"/>
                  </a:lnTo>
                  <a:lnTo>
                    <a:pt x="5" y="63"/>
                  </a:lnTo>
                  <a:lnTo>
                    <a:pt x="2" y="80"/>
                  </a:lnTo>
                  <a:lnTo>
                    <a:pt x="0" y="101"/>
                  </a:lnTo>
                  <a:lnTo>
                    <a:pt x="2" y="140"/>
                  </a:lnTo>
                  <a:lnTo>
                    <a:pt x="7" y="178"/>
                  </a:lnTo>
                  <a:lnTo>
                    <a:pt x="17" y="212"/>
                  </a:lnTo>
                  <a:lnTo>
                    <a:pt x="21" y="224"/>
                  </a:lnTo>
                  <a:lnTo>
                    <a:pt x="29" y="235"/>
                  </a:lnTo>
                  <a:lnTo>
                    <a:pt x="33" y="240"/>
                  </a:lnTo>
                  <a:lnTo>
                    <a:pt x="41" y="243"/>
                  </a:lnTo>
                  <a:lnTo>
                    <a:pt x="41" y="243"/>
                  </a:lnTo>
                  <a:lnTo>
                    <a:pt x="57" y="245"/>
                  </a:lnTo>
                  <a:lnTo>
                    <a:pt x="77" y="250"/>
                  </a:lnTo>
                  <a:lnTo>
                    <a:pt x="98" y="255"/>
                  </a:lnTo>
                  <a:lnTo>
                    <a:pt x="120" y="264"/>
                  </a:lnTo>
                  <a:lnTo>
                    <a:pt x="139" y="274"/>
                  </a:lnTo>
                  <a:lnTo>
                    <a:pt x="158" y="286"/>
                  </a:lnTo>
                  <a:lnTo>
                    <a:pt x="175" y="300"/>
                  </a:lnTo>
                  <a:lnTo>
                    <a:pt x="187" y="315"/>
                  </a:lnTo>
                  <a:lnTo>
                    <a:pt x="187" y="315"/>
                  </a:lnTo>
                  <a:lnTo>
                    <a:pt x="192" y="310"/>
                  </a:lnTo>
                  <a:lnTo>
                    <a:pt x="199" y="298"/>
                  </a:lnTo>
                  <a:lnTo>
                    <a:pt x="208" y="279"/>
                  </a:lnTo>
                  <a:lnTo>
                    <a:pt x="216" y="250"/>
                  </a:lnTo>
                  <a:lnTo>
                    <a:pt x="218" y="233"/>
                  </a:lnTo>
                  <a:lnTo>
                    <a:pt x="220" y="214"/>
                  </a:lnTo>
                  <a:lnTo>
                    <a:pt x="220" y="192"/>
                  </a:lnTo>
                  <a:lnTo>
                    <a:pt x="218" y="171"/>
                  </a:lnTo>
                  <a:lnTo>
                    <a:pt x="213" y="144"/>
                  </a:lnTo>
                  <a:lnTo>
                    <a:pt x="204" y="118"/>
                  </a:lnTo>
                  <a:lnTo>
                    <a:pt x="194" y="87"/>
                  </a:lnTo>
                  <a:lnTo>
                    <a:pt x="180" y="56"/>
                  </a:lnTo>
                  <a:lnTo>
                    <a:pt x="180" y="56"/>
                  </a:lnTo>
                  <a:close/>
                </a:path>
              </a:pathLst>
            </a:custGeom>
            <a:solidFill>
              <a:srgbClr val="CB5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27" name="Freeform 154"/>
            <p:cNvSpPr>
              <a:spLocks/>
            </p:cNvSpPr>
            <p:nvPr/>
          </p:nvSpPr>
          <p:spPr bwMode="auto">
            <a:xfrm>
              <a:off x="1022" y="2373"/>
              <a:ext cx="216" cy="307"/>
            </a:xfrm>
            <a:custGeom>
              <a:avLst/>
              <a:gdLst>
                <a:gd name="T0" fmla="*/ 175 w 216"/>
                <a:gd name="T1" fmla="*/ 53 h 307"/>
                <a:gd name="T2" fmla="*/ 175 w 216"/>
                <a:gd name="T3" fmla="*/ 53 h 307"/>
                <a:gd name="T4" fmla="*/ 161 w 216"/>
                <a:gd name="T5" fmla="*/ 41 h 307"/>
                <a:gd name="T6" fmla="*/ 144 w 216"/>
                <a:gd name="T7" fmla="*/ 29 h 307"/>
                <a:gd name="T8" fmla="*/ 123 w 216"/>
                <a:gd name="T9" fmla="*/ 17 h 307"/>
                <a:gd name="T10" fmla="*/ 101 w 216"/>
                <a:gd name="T11" fmla="*/ 7 h 307"/>
                <a:gd name="T12" fmla="*/ 77 w 216"/>
                <a:gd name="T13" fmla="*/ 0 h 307"/>
                <a:gd name="T14" fmla="*/ 65 w 216"/>
                <a:gd name="T15" fmla="*/ 0 h 307"/>
                <a:gd name="T16" fmla="*/ 53 w 216"/>
                <a:gd name="T17" fmla="*/ 0 h 307"/>
                <a:gd name="T18" fmla="*/ 41 w 216"/>
                <a:gd name="T19" fmla="*/ 5 h 307"/>
                <a:gd name="T20" fmla="*/ 31 w 216"/>
                <a:gd name="T21" fmla="*/ 9 h 307"/>
                <a:gd name="T22" fmla="*/ 31 w 216"/>
                <a:gd name="T23" fmla="*/ 9 h 307"/>
                <a:gd name="T24" fmla="*/ 22 w 216"/>
                <a:gd name="T25" fmla="*/ 17 h 307"/>
                <a:gd name="T26" fmla="*/ 15 w 216"/>
                <a:gd name="T27" fmla="*/ 29 h 307"/>
                <a:gd name="T28" fmla="*/ 10 w 216"/>
                <a:gd name="T29" fmla="*/ 43 h 307"/>
                <a:gd name="T30" fmla="*/ 5 w 216"/>
                <a:gd name="T31" fmla="*/ 60 h 307"/>
                <a:gd name="T32" fmla="*/ 3 w 216"/>
                <a:gd name="T33" fmla="*/ 79 h 307"/>
                <a:gd name="T34" fmla="*/ 0 w 216"/>
                <a:gd name="T35" fmla="*/ 96 h 307"/>
                <a:gd name="T36" fmla="*/ 3 w 216"/>
                <a:gd name="T37" fmla="*/ 137 h 307"/>
                <a:gd name="T38" fmla="*/ 7 w 216"/>
                <a:gd name="T39" fmla="*/ 175 h 307"/>
                <a:gd name="T40" fmla="*/ 15 w 216"/>
                <a:gd name="T41" fmla="*/ 206 h 307"/>
                <a:gd name="T42" fmla="*/ 22 w 216"/>
                <a:gd name="T43" fmla="*/ 221 h 307"/>
                <a:gd name="T44" fmla="*/ 27 w 216"/>
                <a:gd name="T45" fmla="*/ 230 h 307"/>
                <a:gd name="T46" fmla="*/ 34 w 216"/>
                <a:gd name="T47" fmla="*/ 235 h 307"/>
                <a:gd name="T48" fmla="*/ 41 w 216"/>
                <a:gd name="T49" fmla="*/ 240 h 307"/>
                <a:gd name="T50" fmla="*/ 41 w 216"/>
                <a:gd name="T51" fmla="*/ 240 h 307"/>
                <a:gd name="T52" fmla="*/ 58 w 216"/>
                <a:gd name="T53" fmla="*/ 240 h 307"/>
                <a:gd name="T54" fmla="*/ 77 w 216"/>
                <a:gd name="T55" fmla="*/ 244 h 307"/>
                <a:gd name="T56" fmla="*/ 96 w 216"/>
                <a:gd name="T57" fmla="*/ 249 h 307"/>
                <a:gd name="T58" fmla="*/ 118 w 216"/>
                <a:gd name="T59" fmla="*/ 259 h 307"/>
                <a:gd name="T60" fmla="*/ 137 w 216"/>
                <a:gd name="T61" fmla="*/ 268 h 307"/>
                <a:gd name="T62" fmla="*/ 156 w 216"/>
                <a:gd name="T63" fmla="*/ 278 h 307"/>
                <a:gd name="T64" fmla="*/ 170 w 216"/>
                <a:gd name="T65" fmla="*/ 292 h 307"/>
                <a:gd name="T66" fmla="*/ 185 w 216"/>
                <a:gd name="T67" fmla="*/ 307 h 307"/>
                <a:gd name="T68" fmla="*/ 185 w 216"/>
                <a:gd name="T69" fmla="*/ 307 h 307"/>
                <a:gd name="T70" fmla="*/ 187 w 216"/>
                <a:gd name="T71" fmla="*/ 302 h 307"/>
                <a:gd name="T72" fmla="*/ 194 w 216"/>
                <a:gd name="T73" fmla="*/ 290 h 307"/>
                <a:gd name="T74" fmla="*/ 204 w 216"/>
                <a:gd name="T75" fmla="*/ 271 h 307"/>
                <a:gd name="T76" fmla="*/ 211 w 216"/>
                <a:gd name="T77" fmla="*/ 242 h 307"/>
                <a:gd name="T78" fmla="*/ 214 w 216"/>
                <a:gd name="T79" fmla="*/ 225 h 307"/>
                <a:gd name="T80" fmla="*/ 216 w 216"/>
                <a:gd name="T81" fmla="*/ 209 h 307"/>
                <a:gd name="T82" fmla="*/ 216 w 216"/>
                <a:gd name="T83" fmla="*/ 187 h 307"/>
                <a:gd name="T84" fmla="*/ 214 w 216"/>
                <a:gd name="T85" fmla="*/ 163 h 307"/>
                <a:gd name="T86" fmla="*/ 209 w 216"/>
                <a:gd name="T87" fmla="*/ 139 h 307"/>
                <a:gd name="T88" fmla="*/ 199 w 216"/>
                <a:gd name="T89" fmla="*/ 113 h 307"/>
                <a:gd name="T90" fmla="*/ 190 w 216"/>
                <a:gd name="T91" fmla="*/ 84 h 307"/>
                <a:gd name="T92" fmla="*/ 175 w 216"/>
                <a:gd name="T93" fmla="*/ 53 h 307"/>
                <a:gd name="T94" fmla="*/ 175 w 216"/>
                <a:gd name="T95" fmla="*/ 53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16" h="307">
                  <a:moveTo>
                    <a:pt x="175" y="53"/>
                  </a:moveTo>
                  <a:lnTo>
                    <a:pt x="175" y="53"/>
                  </a:lnTo>
                  <a:lnTo>
                    <a:pt x="161" y="41"/>
                  </a:lnTo>
                  <a:lnTo>
                    <a:pt x="144" y="29"/>
                  </a:lnTo>
                  <a:lnTo>
                    <a:pt x="123" y="17"/>
                  </a:lnTo>
                  <a:lnTo>
                    <a:pt x="101" y="7"/>
                  </a:lnTo>
                  <a:lnTo>
                    <a:pt x="77" y="0"/>
                  </a:lnTo>
                  <a:lnTo>
                    <a:pt x="65" y="0"/>
                  </a:lnTo>
                  <a:lnTo>
                    <a:pt x="53" y="0"/>
                  </a:lnTo>
                  <a:lnTo>
                    <a:pt x="41" y="5"/>
                  </a:lnTo>
                  <a:lnTo>
                    <a:pt x="31" y="9"/>
                  </a:lnTo>
                  <a:lnTo>
                    <a:pt x="31" y="9"/>
                  </a:lnTo>
                  <a:lnTo>
                    <a:pt x="22" y="17"/>
                  </a:lnTo>
                  <a:lnTo>
                    <a:pt x="15" y="29"/>
                  </a:lnTo>
                  <a:lnTo>
                    <a:pt x="10" y="43"/>
                  </a:lnTo>
                  <a:lnTo>
                    <a:pt x="5" y="60"/>
                  </a:lnTo>
                  <a:lnTo>
                    <a:pt x="3" y="79"/>
                  </a:lnTo>
                  <a:lnTo>
                    <a:pt x="0" y="96"/>
                  </a:lnTo>
                  <a:lnTo>
                    <a:pt x="3" y="137"/>
                  </a:lnTo>
                  <a:lnTo>
                    <a:pt x="7" y="175"/>
                  </a:lnTo>
                  <a:lnTo>
                    <a:pt x="15" y="206"/>
                  </a:lnTo>
                  <a:lnTo>
                    <a:pt x="22" y="221"/>
                  </a:lnTo>
                  <a:lnTo>
                    <a:pt x="27" y="230"/>
                  </a:lnTo>
                  <a:lnTo>
                    <a:pt x="34" y="235"/>
                  </a:lnTo>
                  <a:lnTo>
                    <a:pt x="41" y="240"/>
                  </a:lnTo>
                  <a:lnTo>
                    <a:pt x="41" y="240"/>
                  </a:lnTo>
                  <a:lnTo>
                    <a:pt x="58" y="240"/>
                  </a:lnTo>
                  <a:lnTo>
                    <a:pt x="77" y="244"/>
                  </a:lnTo>
                  <a:lnTo>
                    <a:pt x="96" y="249"/>
                  </a:lnTo>
                  <a:lnTo>
                    <a:pt x="118" y="259"/>
                  </a:lnTo>
                  <a:lnTo>
                    <a:pt x="137" y="268"/>
                  </a:lnTo>
                  <a:lnTo>
                    <a:pt x="156" y="278"/>
                  </a:lnTo>
                  <a:lnTo>
                    <a:pt x="170" y="292"/>
                  </a:lnTo>
                  <a:lnTo>
                    <a:pt x="185" y="307"/>
                  </a:lnTo>
                  <a:lnTo>
                    <a:pt x="185" y="307"/>
                  </a:lnTo>
                  <a:lnTo>
                    <a:pt x="187" y="302"/>
                  </a:lnTo>
                  <a:lnTo>
                    <a:pt x="194" y="290"/>
                  </a:lnTo>
                  <a:lnTo>
                    <a:pt x="204" y="271"/>
                  </a:lnTo>
                  <a:lnTo>
                    <a:pt x="211" y="242"/>
                  </a:lnTo>
                  <a:lnTo>
                    <a:pt x="214" y="225"/>
                  </a:lnTo>
                  <a:lnTo>
                    <a:pt x="216" y="209"/>
                  </a:lnTo>
                  <a:lnTo>
                    <a:pt x="216" y="187"/>
                  </a:lnTo>
                  <a:lnTo>
                    <a:pt x="214" y="163"/>
                  </a:lnTo>
                  <a:lnTo>
                    <a:pt x="209" y="139"/>
                  </a:lnTo>
                  <a:lnTo>
                    <a:pt x="199" y="113"/>
                  </a:lnTo>
                  <a:lnTo>
                    <a:pt x="190" y="84"/>
                  </a:lnTo>
                  <a:lnTo>
                    <a:pt x="175" y="53"/>
                  </a:lnTo>
                  <a:lnTo>
                    <a:pt x="175" y="53"/>
                  </a:lnTo>
                  <a:close/>
                </a:path>
              </a:pathLst>
            </a:custGeom>
            <a:solidFill>
              <a:srgbClr val="CB5B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28" name="Freeform 155"/>
            <p:cNvSpPr>
              <a:spLocks/>
            </p:cNvSpPr>
            <p:nvPr/>
          </p:nvSpPr>
          <p:spPr bwMode="auto">
            <a:xfrm>
              <a:off x="1025" y="2373"/>
              <a:ext cx="211" cy="302"/>
            </a:xfrm>
            <a:custGeom>
              <a:avLst/>
              <a:gdLst>
                <a:gd name="T0" fmla="*/ 170 w 211"/>
                <a:gd name="T1" fmla="*/ 53 h 302"/>
                <a:gd name="T2" fmla="*/ 170 w 211"/>
                <a:gd name="T3" fmla="*/ 53 h 302"/>
                <a:gd name="T4" fmla="*/ 155 w 211"/>
                <a:gd name="T5" fmla="*/ 41 h 302"/>
                <a:gd name="T6" fmla="*/ 139 w 211"/>
                <a:gd name="T7" fmla="*/ 29 h 302"/>
                <a:gd name="T8" fmla="*/ 120 w 211"/>
                <a:gd name="T9" fmla="*/ 17 h 302"/>
                <a:gd name="T10" fmla="*/ 98 w 211"/>
                <a:gd name="T11" fmla="*/ 7 h 302"/>
                <a:gd name="T12" fmla="*/ 74 w 211"/>
                <a:gd name="T13" fmla="*/ 2 h 302"/>
                <a:gd name="T14" fmla="*/ 62 w 211"/>
                <a:gd name="T15" fmla="*/ 0 h 302"/>
                <a:gd name="T16" fmla="*/ 50 w 211"/>
                <a:gd name="T17" fmla="*/ 2 h 302"/>
                <a:gd name="T18" fmla="*/ 40 w 211"/>
                <a:gd name="T19" fmla="*/ 5 h 302"/>
                <a:gd name="T20" fmla="*/ 31 w 211"/>
                <a:gd name="T21" fmla="*/ 9 h 302"/>
                <a:gd name="T22" fmla="*/ 31 w 211"/>
                <a:gd name="T23" fmla="*/ 9 h 302"/>
                <a:gd name="T24" fmla="*/ 21 w 211"/>
                <a:gd name="T25" fmla="*/ 19 h 302"/>
                <a:gd name="T26" fmla="*/ 14 w 211"/>
                <a:gd name="T27" fmla="*/ 31 h 302"/>
                <a:gd name="T28" fmla="*/ 9 w 211"/>
                <a:gd name="T29" fmla="*/ 43 h 302"/>
                <a:gd name="T30" fmla="*/ 4 w 211"/>
                <a:gd name="T31" fmla="*/ 60 h 302"/>
                <a:gd name="T32" fmla="*/ 2 w 211"/>
                <a:gd name="T33" fmla="*/ 79 h 302"/>
                <a:gd name="T34" fmla="*/ 0 w 211"/>
                <a:gd name="T35" fmla="*/ 96 h 302"/>
                <a:gd name="T36" fmla="*/ 2 w 211"/>
                <a:gd name="T37" fmla="*/ 137 h 302"/>
                <a:gd name="T38" fmla="*/ 7 w 211"/>
                <a:gd name="T39" fmla="*/ 173 h 302"/>
                <a:gd name="T40" fmla="*/ 14 w 211"/>
                <a:gd name="T41" fmla="*/ 206 h 302"/>
                <a:gd name="T42" fmla="*/ 21 w 211"/>
                <a:gd name="T43" fmla="*/ 218 h 302"/>
                <a:gd name="T44" fmla="*/ 26 w 211"/>
                <a:gd name="T45" fmla="*/ 228 h 302"/>
                <a:gd name="T46" fmla="*/ 33 w 211"/>
                <a:gd name="T47" fmla="*/ 235 h 302"/>
                <a:gd name="T48" fmla="*/ 40 w 211"/>
                <a:gd name="T49" fmla="*/ 237 h 302"/>
                <a:gd name="T50" fmla="*/ 40 w 211"/>
                <a:gd name="T51" fmla="*/ 237 h 302"/>
                <a:gd name="T52" fmla="*/ 57 w 211"/>
                <a:gd name="T53" fmla="*/ 237 h 302"/>
                <a:gd name="T54" fmla="*/ 74 w 211"/>
                <a:gd name="T55" fmla="*/ 242 h 302"/>
                <a:gd name="T56" fmla="*/ 93 w 211"/>
                <a:gd name="T57" fmla="*/ 247 h 302"/>
                <a:gd name="T58" fmla="*/ 115 w 211"/>
                <a:gd name="T59" fmla="*/ 254 h 302"/>
                <a:gd name="T60" fmla="*/ 134 w 211"/>
                <a:gd name="T61" fmla="*/ 264 h 302"/>
                <a:gd name="T62" fmla="*/ 151 w 211"/>
                <a:gd name="T63" fmla="*/ 276 h 302"/>
                <a:gd name="T64" fmla="*/ 167 w 211"/>
                <a:gd name="T65" fmla="*/ 288 h 302"/>
                <a:gd name="T66" fmla="*/ 179 w 211"/>
                <a:gd name="T67" fmla="*/ 302 h 302"/>
                <a:gd name="T68" fmla="*/ 179 w 211"/>
                <a:gd name="T69" fmla="*/ 302 h 302"/>
                <a:gd name="T70" fmla="*/ 184 w 211"/>
                <a:gd name="T71" fmla="*/ 300 h 302"/>
                <a:gd name="T72" fmla="*/ 191 w 211"/>
                <a:gd name="T73" fmla="*/ 288 h 302"/>
                <a:gd name="T74" fmla="*/ 199 w 211"/>
                <a:gd name="T75" fmla="*/ 266 h 302"/>
                <a:gd name="T76" fmla="*/ 206 w 211"/>
                <a:gd name="T77" fmla="*/ 240 h 302"/>
                <a:gd name="T78" fmla="*/ 208 w 211"/>
                <a:gd name="T79" fmla="*/ 223 h 302"/>
                <a:gd name="T80" fmla="*/ 211 w 211"/>
                <a:gd name="T81" fmla="*/ 204 h 302"/>
                <a:gd name="T82" fmla="*/ 211 w 211"/>
                <a:gd name="T83" fmla="*/ 182 h 302"/>
                <a:gd name="T84" fmla="*/ 208 w 211"/>
                <a:gd name="T85" fmla="*/ 161 h 302"/>
                <a:gd name="T86" fmla="*/ 203 w 211"/>
                <a:gd name="T87" fmla="*/ 137 h 302"/>
                <a:gd name="T88" fmla="*/ 196 w 211"/>
                <a:gd name="T89" fmla="*/ 110 h 302"/>
                <a:gd name="T90" fmla="*/ 184 w 211"/>
                <a:gd name="T91" fmla="*/ 81 h 302"/>
                <a:gd name="T92" fmla="*/ 170 w 211"/>
                <a:gd name="T93" fmla="*/ 53 h 302"/>
                <a:gd name="T94" fmla="*/ 170 w 211"/>
                <a:gd name="T95" fmla="*/ 5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11" h="302">
                  <a:moveTo>
                    <a:pt x="170" y="53"/>
                  </a:moveTo>
                  <a:lnTo>
                    <a:pt x="170" y="53"/>
                  </a:lnTo>
                  <a:lnTo>
                    <a:pt x="155" y="41"/>
                  </a:lnTo>
                  <a:lnTo>
                    <a:pt x="139" y="29"/>
                  </a:lnTo>
                  <a:lnTo>
                    <a:pt x="120" y="17"/>
                  </a:lnTo>
                  <a:lnTo>
                    <a:pt x="98" y="7"/>
                  </a:lnTo>
                  <a:lnTo>
                    <a:pt x="74" y="2"/>
                  </a:lnTo>
                  <a:lnTo>
                    <a:pt x="62" y="0"/>
                  </a:lnTo>
                  <a:lnTo>
                    <a:pt x="50" y="2"/>
                  </a:lnTo>
                  <a:lnTo>
                    <a:pt x="40" y="5"/>
                  </a:lnTo>
                  <a:lnTo>
                    <a:pt x="31" y="9"/>
                  </a:lnTo>
                  <a:lnTo>
                    <a:pt x="31" y="9"/>
                  </a:lnTo>
                  <a:lnTo>
                    <a:pt x="21" y="19"/>
                  </a:lnTo>
                  <a:lnTo>
                    <a:pt x="14" y="31"/>
                  </a:lnTo>
                  <a:lnTo>
                    <a:pt x="9" y="43"/>
                  </a:lnTo>
                  <a:lnTo>
                    <a:pt x="4" y="60"/>
                  </a:lnTo>
                  <a:lnTo>
                    <a:pt x="2" y="79"/>
                  </a:lnTo>
                  <a:lnTo>
                    <a:pt x="0" y="96"/>
                  </a:lnTo>
                  <a:lnTo>
                    <a:pt x="2" y="137"/>
                  </a:lnTo>
                  <a:lnTo>
                    <a:pt x="7" y="173"/>
                  </a:lnTo>
                  <a:lnTo>
                    <a:pt x="14" y="206"/>
                  </a:lnTo>
                  <a:lnTo>
                    <a:pt x="21" y="218"/>
                  </a:lnTo>
                  <a:lnTo>
                    <a:pt x="26" y="228"/>
                  </a:lnTo>
                  <a:lnTo>
                    <a:pt x="33" y="235"/>
                  </a:lnTo>
                  <a:lnTo>
                    <a:pt x="40" y="237"/>
                  </a:lnTo>
                  <a:lnTo>
                    <a:pt x="40" y="237"/>
                  </a:lnTo>
                  <a:lnTo>
                    <a:pt x="57" y="237"/>
                  </a:lnTo>
                  <a:lnTo>
                    <a:pt x="74" y="242"/>
                  </a:lnTo>
                  <a:lnTo>
                    <a:pt x="93" y="247"/>
                  </a:lnTo>
                  <a:lnTo>
                    <a:pt x="115" y="254"/>
                  </a:lnTo>
                  <a:lnTo>
                    <a:pt x="134" y="264"/>
                  </a:lnTo>
                  <a:lnTo>
                    <a:pt x="151" y="276"/>
                  </a:lnTo>
                  <a:lnTo>
                    <a:pt x="167" y="288"/>
                  </a:lnTo>
                  <a:lnTo>
                    <a:pt x="179" y="302"/>
                  </a:lnTo>
                  <a:lnTo>
                    <a:pt x="179" y="302"/>
                  </a:lnTo>
                  <a:lnTo>
                    <a:pt x="184" y="300"/>
                  </a:lnTo>
                  <a:lnTo>
                    <a:pt x="191" y="288"/>
                  </a:lnTo>
                  <a:lnTo>
                    <a:pt x="199" y="266"/>
                  </a:lnTo>
                  <a:lnTo>
                    <a:pt x="206" y="240"/>
                  </a:lnTo>
                  <a:lnTo>
                    <a:pt x="208" y="223"/>
                  </a:lnTo>
                  <a:lnTo>
                    <a:pt x="211" y="204"/>
                  </a:lnTo>
                  <a:lnTo>
                    <a:pt x="211" y="182"/>
                  </a:lnTo>
                  <a:lnTo>
                    <a:pt x="208" y="161"/>
                  </a:lnTo>
                  <a:lnTo>
                    <a:pt x="203" y="137"/>
                  </a:lnTo>
                  <a:lnTo>
                    <a:pt x="196" y="110"/>
                  </a:lnTo>
                  <a:lnTo>
                    <a:pt x="184" y="81"/>
                  </a:lnTo>
                  <a:lnTo>
                    <a:pt x="170" y="53"/>
                  </a:lnTo>
                  <a:lnTo>
                    <a:pt x="170" y="53"/>
                  </a:lnTo>
                  <a:close/>
                </a:path>
              </a:pathLst>
            </a:custGeom>
            <a:solidFill>
              <a:srgbClr val="CB5C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29" name="Freeform 156"/>
            <p:cNvSpPr>
              <a:spLocks/>
            </p:cNvSpPr>
            <p:nvPr/>
          </p:nvSpPr>
          <p:spPr bwMode="auto">
            <a:xfrm>
              <a:off x="1027" y="2375"/>
              <a:ext cx="206" cy="298"/>
            </a:xfrm>
            <a:custGeom>
              <a:avLst/>
              <a:gdLst>
                <a:gd name="T0" fmla="*/ 168 w 206"/>
                <a:gd name="T1" fmla="*/ 48 h 298"/>
                <a:gd name="T2" fmla="*/ 168 w 206"/>
                <a:gd name="T3" fmla="*/ 48 h 298"/>
                <a:gd name="T4" fmla="*/ 153 w 206"/>
                <a:gd name="T5" fmla="*/ 39 h 298"/>
                <a:gd name="T6" fmla="*/ 137 w 206"/>
                <a:gd name="T7" fmla="*/ 27 h 298"/>
                <a:gd name="T8" fmla="*/ 118 w 206"/>
                <a:gd name="T9" fmla="*/ 17 h 298"/>
                <a:gd name="T10" fmla="*/ 96 w 206"/>
                <a:gd name="T11" fmla="*/ 7 h 298"/>
                <a:gd name="T12" fmla="*/ 72 w 206"/>
                <a:gd name="T13" fmla="*/ 0 h 298"/>
                <a:gd name="T14" fmla="*/ 62 w 206"/>
                <a:gd name="T15" fmla="*/ 0 h 298"/>
                <a:gd name="T16" fmla="*/ 50 w 206"/>
                <a:gd name="T17" fmla="*/ 0 h 298"/>
                <a:gd name="T18" fmla="*/ 41 w 206"/>
                <a:gd name="T19" fmla="*/ 5 h 298"/>
                <a:gd name="T20" fmla="*/ 31 w 206"/>
                <a:gd name="T21" fmla="*/ 10 h 298"/>
                <a:gd name="T22" fmla="*/ 31 w 206"/>
                <a:gd name="T23" fmla="*/ 10 h 298"/>
                <a:gd name="T24" fmla="*/ 22 w 206"/>
                <a:gd name="T25" fmla="*/ 17 h 298"/>
                <a:gd name="T26" fmla="*/ 14 w 206"/>
                <a:gd name="T27" fmla="*/ 29 h 298"/>
                <a:gd name="T28" fmla="*/ 10 w 206"/>
                <a:gd name="T29" fmla="*/ 43 h 298"/>
                <a:gd name="T30" fmla="*/ 5 w 206"/>
                <a:gd name="T31" fmla="*/ 58 h 298"/>
                <a:gd name="T32" fmla="*/ 2 w 206"/>
                <a:gd name="T33" fmla="*/ 77 h 298"/>
                <a:gd name="T34" fmla="*/ 0 w 206"/>
                <a:gd name="T35" fmla="*/ 94 h 298"/>
                <a:gd name="T36" fmla="*/ 2 w 206"/>
                <a:gd name="T37" fmla="*/ 132 h 298"/>
                <a:gd name="T38" fmla="*/ 7 w 206"/>
                <a:gd name="T39" fmla="*/ 171 h 298"/>
                <a:gd name="T40" fmla="*/ 14 w 206"/>
                <a:gd name="T41" fmla="*/ 202 h 298"/>
                <a:gd name="T42" fmla="*/ 19 w 206"/>
                <a:gd name="T43" fmla="*/ 214 h 298"/>
                <a:gd name="T44" fmla="*/ 26 w 206"/>
                <a:gd name="T45" fmla="*/ 223 h 298"/>
                <a:gd name="T46" fmla="*/ 34 w 206"/>
                <a:gd name="T47" fmla="*/ 230 h 298"/>
                <a:gd name="T48" fmla="*/ 41 w 206"/>
                <a:gd name="T49" fmla="*/ 233 h 298"/>
                <a:gd name="T50" fmla="*/ 41 w 206"/>
                <a:gd name="T51" fmla="*/ 233 h 298"/>
                <a:gd name="T52" fmla="*/ 55 w 206"/>
                <a:gd name="T53" fmla="*/ 233 h 298"/>
                <a:gd name="T54" fmla="*/ 74 w 206"/>
                <a:gd name="T55" fmla="*/ 238 h 298"/>
                <a:gd name="T56" fmla="*/ 94 w 206"/>
                <a:gd name="T57" fmla="*/ 242 h 298"/>
                <a:gd name="T58" fmla="*/ 113 w 206"/>
                <a:gd name="T59" fmla="*/ 250 h 298"/>
                <a:gd name="T60" fmla="*/ 132 w 206"/>
                <a:gd name="T61" fmla="*/ 259 h 298"/>
                <a:gd name="T62" fmla="*/ 149 w 206"/>
                <a:gd name="T63" fmla="*/ 269 h 298"/>
                <a:gd name="T64" fmla="*/ 165 w 206"/>
                <a:gd name="T65" fmla="*/ 283 h 298"/>
                <a:gd name="T66" fmla="*/ 177 w 206"/>
                <a:gd name="T67" fmla="*/ 298 h 298"/>
                <a:gd name="T68" fmla="*/ 177 w 206"/>
                <a:gd name="T69" fmla="*/ 298 h 298"/>
                <a:gd name="T70" fmla="*/ 187 w 206"/>
                <a:gd name="T71" fmla="*/ 281 h 298"/>
                <a:gd name="T72" fmla="*/ 194 w 206"/>
                <a:gd name="T73" fmla="*/ 259 h 298"/>
                <a:gd name="T74" fmla="*/ 201 w 206"/>
                <a:gd name="T75" fmla="*/ 233 h 298"/>
                <a:gd name="T76" fmla="*/ 204 w 206"/>
                <a:gd name="T77" fmla="*/ 216 h 298"/>
                <a:gd name="T78" fmla="*/ 206 w 206"/>
                <a:gd name="T79" fmla="*/ 197 h 298"/>
                <a:gd name="T80" fmla="*/ 206 w 206"/>
                <a:gd name="T81" fmla="*/ 178 h 298"/>
                <a:gd name="T82" fmla="*/ 204 w 206"/>
                <a:gd name="T83" fmla="*/ 154 h 298"/>
                <a:gd name="T84" fmla="*/ 199 w 206"/>
                <a:gd name="T85" fmla="*/ 130 h 298"/>
                <a:gd name="T86" fmla="*/ 192 w 206"/>
                <a:gd name="T87" fmla="*/ 106 h 298"/>
                <a:gd name="T88" fmla="*/ 180 w 206"/>
                <a:gd name="T89" fmla="*/ 77 h 298"/>
                <a:gd name="T90" fmla="*/ 168 w 206"/>
                <a:gd name="T91" fmla="*/ 48 h 298"/>
                <a:gd name="T92" fmla="*/ 168 w 206"/>
                <a:gd name="T93" fmla="*/ 48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06" h="298">
                  <a:moveTo>
                    <a:pt x="168" y="48"/>
                  </a:moveTo>
                  <a:lnTo>
                    <a:pt x="168" y="48"/>
                  </a:lnTo>
                  <a:lnTo>
                    <a:pt x="153" y="39"/>
                  </a:lnTo>
                  <a:lnTo>
                    <a:pt x="137" y="27"/>
                  </a:lnTo>
                  <a:lnTo>
                    <a:pt x="118" y="17"/>
                  </a:lnTo>
                  <a:lnTo>
                    <a:pt x="96" y="7"/>
                  </a:lnTo>
                  <a:lnTo>
                    <a:pt x="72" y="0"/>
                  </a:lnTo>
                  <a:lnTo>
                    <a:pt x="62" y="0"/>
                  </a:lnTo>
                  <a:lnTo>
                    <a:pt x="50" y="0"/>
                  </a:lnTo>
                  <a:lnTo>
                    <a:pt x="41" y="5"/>
                  </a:lnTo>
                  <a:lnTo>
                    <a:pt x="31" y="10"/>
                  </a:lnTo>
                  <a:lnTo>
                    <a:pt x="31" y="10"/>
                  </a:lnTo>
                  <a:lnTo>
                    <a:pt x="22" y="17"/>
                  </a:lnTo>
                  <a:lnTo>
                    <a:pt x="14" y="29"/>
                  </a:lnTo>
                  <a:lnTo>
                    <a:pt x="10" y="43"/>
                  </a:lnTo>
                  <a:lnTo>
                    <a:pt x="5" y="58"/>
                  </a:lnTo>
                  <a:lnTo>
                    <a:pt x="2" y="77"/>
                  </a:lnTo>
                  <a:lnTo>
                    <a:pt x="0" y="94"/>
                  </a:lnTo>
                  <a:lnTo>
                    <a:pt x="2" y="132"/>
                  </a:lnTo>
                  <a:lnTo>
                    <a:pt x="7" y="171"/>
                  </a:lnTo>
                  <a:lnTo>
                    <a:pt x="14" y="202"/>
                  </a:lnTo>
                  <a:lnTo>
                    <a:pt x="19" y="214"/>
                  </a:lnTo>
                  <a:lnTo>
                    <a:pt x="26" y="223"/>
                  </a:lnTo>
                  <a:lnTo>
                    <a:pt x="34" y="230"/>
                  </a:lnTo>
                  <a:lnTo>
                    <a:pt x="41" y="233"/>
                  </a:lnTo>
                  <a:lnTo>
                    <a:pt x="41" y="233"/>
                  </a:lnTo>
                  <a:lnTo>
                    <a:pt x="55" y="233"/>
                  </a:lnTo>
                  <a:lnTo>
                    <a:pt x="74" y="238"/>
                  </a:lnTo>
                  <a:lnTo>
                    <a:pt x="94" y="242"/>
                  </a:lnTo>
                  <a:lnTo>
                    <a:pt x="113" y="250"/>
                  </a:lnTo>
                  <a:lnTo>
                    <a:pt x="132" y="259"/>
                  </a:lnTo>
                  <a:lnTo>
                    <a:pt x="149" y="269"/>
                  </a:lnTo>
                  <a:lnTo>
                    <a:pt x="165" y="283"/>
                  </a:lnTo>
                  <a:lnTo>
                    <a:pt x="177" y="298"/>
                  </a:lnTo>
                  <a:lnTo>
                    <a:pt x="177" y="298"/>
                  </a:lnTo>
                  <a:lnTo>
                    <a:pt x="187" y="281"/>
                  </a:lnTo>
                  <a:lnTo>
                    <a:pt x="194" y="259"/>
                  </a:lnTo>
                  <a:lnTo>
                    <a:pt x="201" y="233"/>
                  </a:lnTo>
                  <a:lnTo>
                    <a:pt x="204" y="216"/>
                  </a:lnTo>
                  <a:lnTo>
                    <a:pt x="206" y="197"/>
                  </a:lnTo>
                  <a:lnTo>
                    <a:pt x="206" y="178"/>
                  </a:lnTo>
                  <a:lnTo>
                    <a:pt x="204" y="154"/>
                  </a:lnTo>
                  <a:lnTo>
                    <a:pt x="199" y="130"/>
                  </a:lnTo>
                  <a:lnTo>
                    <a:pt x="192" y="106"/>
                  </a:lnTo>
                  <a:lnTo>
                    <a:pt x="180" y="77"/>
                  </a:lnTo>
                  <a:lnTo>
                    <a:pt x="168" y="48"/>
                  </a:lnTo>
                  <a:lnTo>
                    <a:pt x="168" y="48"/>
                  </a:lnTo>
                  <a:close/>
                </a:path>
              </a:pathLst>
            </a:custGeom>
            <a:solidFill>
              <a:srgbClr val="CC5E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30" name="Freeform 157"/>
            <p:cNvSpPr>
              <a:spLocks/>
            </p:cNvSpPr>
            <p:nvPr/>
          </p:nvSpPr>
          <p:spPr bwMode="auto">
            <a:xfrm>
              <a:off x="1029" y="2375"/>
              <a:ext cx="202" cy="293"/>
            </a:xfrm>
            <a:custGeom>
              <a:avLst/>
              <a:gdLst>
                <a:gd name="T0" fmla="*/ 163 w 202"/>
                <a:gd name="T1" fmla="*/ 48 h 293"/>
                <a:gd name="T2" fmla="*/ 163 w 202"/>
                <a:gd name="T3" fmla="*/ 48 h 293"/>
                <a:gd name="T4" fmla="*/ 149 w 202"/>
                <a:gd name="T5" fmla="*/ 36 h 293"/>
                <a:gd name="T6" fmla="*/ 135 w 202"/>
                <a:gd name="T7" fmla="*/ 27 h 293"/>
                <a:gd name="T8" fmla="*/ 116 w 202"/>
                <a:gd name="T9" fmla="*/ 17 h 293"/>
                <a:gd name="T10" fmla="*/ 94 w 202"/>
                <a:gd name="T11" fmla="*/ 7 h 293"/>
                <a:gd name="T12" fmla="*/ 72 w 202"/>
                <a:gd name="T13" fmla="*/ 3 h 293"/>
                <a:gd name="T14" fmla="*/ 60 w 202"/>
                <a:gd name="T15" fmla="*/ 0 h 293"/>
                <a:gd name="T16" fmla="*/ 51 w 202"/>
                <a:gd name="T17" fmla="*/ 3 h 293"/>
                <a:gd name="T18" fmla="*/ 39 w 202"/>
                <a:gd name="T19" fmla="*/ 5 h 293"/>
                <a:gd name="T20" fmla="*/ 29 w 202"/>
                <a:gd name="T21" fmla="*/ 10 h 293"/>
                <a:gd name="T22" fmla="*/ 29 w 202"/>
                <a:gd name="T23" fmla="*/ 10 h 293"/>
                <a:gd name="T24" fmla="*/ 22 w 202"/>
                <a:gd name="T25" fmla="*/ 19 h 293"/>
                <a:gd name="T26" fmla="*/ 15 w 202"/>
                <a:gd name="T27" fmla="*/ 29 h 293"/>
                <a:gd name="T28" fmla="*/ 10 w 202"/>
                <a:gd name="T29" fmla="*/ 43 h 293"/>
                <a:gd name="T30" fmla="*/ 5 w 202"/>
                <a:gd name="T31" fmla="*/ 60 h 293"/>
                <a:gd name="T32" fmla="*/ 0 w 202"/>
                <a:gd name="T33" fmla="*/ 94 h 293"/>
                <a:gd name="T34" fmla="*/ 3 w 202"/>
                <a:gd name="T35" fmla="*/ 132 h 293"/>
                <a:gd name="T36" fmla="*/ 8 w 202"/>
                <a:gd name="T37" fmla="*/ 168 h 293"/>
                <a:gd name="T38" fmla="*/ 15 w 202"/>
                <a:gd name="T39" fmla="*/ 199 h 293"/>
                <a:gd name="T40" fmla="*/ 20 w 202"/>
                <a:gd name="T41" fmla="*/ 211 h 293"/>
                <a:gd name="T42" fmla="*/ 27 w 202"/>
                <a:gd name="T43" fmla="*/ 221 h 293"/>
                <a:gd name="T44" fmla="*/ 32 w 202"/>
                <a:gd name="T45" fmla="*/ 228 h 293"/>
                <a:gd name="T46" fmla="*/ 39 w 202"/>
                <a:gd name="T47" fmla="*/ 230 h 293"/>
                <a:gd name="T48" fmla="*/ 39 w 202"/>
                <a:gd name="T49" fmla="*/ 230 h 293"/>
                <a:gd name="T50" fmla="*/ 56 w 202"/>
                <a:gd name="T51" fmla="*/ 233 h 293"/>
                <a:gd name="T52" fmla="*/ 72 w 202"/>
                <a:gd name="T53" fmla="*/ 235 h 293"/>
                <a:gd name="T54" fmla="*/ 92 w 202"/>
                <a:gd name="T55" fmla="*/ 240 h 293"/>
                <a:gd name="T56" fmla="*/ 111 w 202"/>
                <a:gd name="T57" fmla="*/ 247 h 293"/>
                <a:gd name="T58" fmla="*/ 130 w 202"/>
                <a:gd name="T59" fmla="*/ 257 h 293"/>
                <a:gd name="T60" fmla="*/ 147 w 202"/>
                <a:gd name="T61" fmla="*/ 266 h 293"/>
                <a:gd name="T62" fmla="*/ 161 w 202"/>
                <a:gd name="T63" fmla="*/ 278 h 293"/>
                <a:gd name="T64" fmla="*/ 173 w 202"/>
                <a:gd name="T65" fmla="*/ 293 h 293"/>
                <a:gd name="T66" fmla="*/ 173 w 202"/>
                <a:gd name="T67" fmla="*/ 293 h 293"/>
                <a:gd name="T68" fmla="*/ 183 w 202"/>
                <a:gd name="T69" fmla="*/ 276 h 293"/>
                <a:gd name="T70" fmla="*/ 192 w 202"/>
                <a:gd name="T71" fmla="*/ 257 h 293"/>
                <a:gd name="T72" fmla="*/ 197 w 202"/>
                <a:gd name="T73" fmla="*/ 228 h 293"/>
                <a:gd name="T74" fmla="*/ 199 w 202"/>
                <a:gd name="T75" fmla="*/ 211 h 293"/>
                <a:gd name="T76" fmla="*/ 202 w 202"/>
                <a:gd name="T77" fmla="*/ 192 h 293"/>
                <a:gd name="T78" fmla="*/ 199 w 202"/>
                <a:gd name="T79" fmla="*/ 173 h 293"/>
                <a:gd name="T80" fmla="*/ 197 w 202"/>
                <a:gd name="T81" fmla="*/ 151 h 293"/>
                <a:gd name="T82" fmla="*/ 195 w 202"/>
                <a:gd name="T83" fmla="*/ 127 h 293"/>
                <a:gd name="T84" fmla="*/ 187 w 202"/>
                <a:gd name="T85" fmla="*/ 103 h 293"/>
                <a:gd name="T86" fmla="*/ 175 w 202"/>
                <a:gd name="T87" fmla="*/ 77 h 293"/>
                <a:gd name="T88" fmla="*/ 163 w 202"/>
                <a:gd name="T89" fmla="*/ 48 h 293"/>
                <a:gd name="T90" fmla="*/ 163 w 202"/>
                <a:gd name="T91" fmla="*/ 48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2" h="293">
                  <a:moveTo>
                    <a:pt x="163" y="48"/>
                  </a:moveTo>
                  <a:lnTo>
                    <a:pt x="163" y="48"/>
                  </a:lnTo>
                  <a:lnTo>
                    <a:pt x="149" y="36"/>
                  </a:lnTo>
                  <a:lnTo>
                    <a:pt x="135" y="27"/>
                  </a:lnTo>
                  <a:lnTo>
                    <a:pt x="116" y="17"/>
                  </a:lnTo>
                  <a:lnTo>
                    <a:pt x="94" y="7"/>
                  </a:lnTo>
                  <a:lnTo>
                    <a:pt x="72" y="3"/>
                  </a:lnTo>
                  <a:lnTo>
                    <a:pt x="60" y="0"/>
                  </a:lnTo>
                  <a:lnTo>
                    <a:pt x="51" y="3"/>
                  </a:lnTo>
                  <a:lnTo>
                    <a:pt x="39" y="5"/>
                  </a:lnTo>
                  <a:lnTo>
                    <a:pt x="29" y="10"/>
                  </a:lnTo>
                  <a:lnTo>
                    <a:pt x="29" y="10"/>
                  </a:lnTo>
                  <a:lnTo>
                    <a:pt x="22" y="19"/>
                  </a:lnTo>
                  <a:lnTo>
                    <a:pt x="15" y="29"/>
                  </a:lnTo>
                  <a:lnTo>
                    <a:pt x="10" y="43"/>
                  </a:lnTo>
                  <a:lnTo>
                    <a:pt x="5" y="60"/>
                  </a:lnTo>
                  <a:lnTo>
                    <a:pt x="0" y="94"/>
                  </a:lnTo>
                  <a:lnTo>
                    <a:pt x="3" y="132"/>
                  </a:lnTo>
                  <a:lnTo>
                    <a:pt x="8" y="168"/>
                  </a:lnTo>
                  <a:lnTo>
                    <a:pt x="15" y="199"/>
                  </a:lnTo>
                  <a:lnTo>
                    <a:pt x="20" y="211"/>
                  </a:lnTo>
                  <a:lnTo>
                    <a:pt x="27" y="221"/>
                  </a:lnTo>
                  <a:lnTo>
                    <a:pt x="32" y="228"/>
                  </a:lnTo>
                  <a:lnTo>
                    <a:pt x="39" y="230"/>
                  </a:lnTo>
                  <a:lnTo>
                    <a:pt x="39" y="230"/>
                  </a:lnTo>
                  <a:lnTo>
                    <a:pt x="56" y="233"/>
                  </a:lnTo>
                  <a:lnTo>
                    <a:pt x="72" y="235"/>
                  </a:lnTo>
                  <a:lnTo>
                    <a:pt x="92" y="240"/>
                  </a:lnTo>
                  <a:lnTo>
                    <a:pt x="111" y="247"/>
                  </a:lnTo>
                  <a:lnTo>
                    <a:pt x="130" y="257"/>
                  </a:lnTo>
                  <a:lnTo>
                    <a:pt x="147" y="266"/>
                  </a:lnTo>
                  <a:lnTo>
                    <a:pt x="161" y="278"/>
                  </a:lnTo>
                  <a:lnTo>
                    <a:pt x="173" y="293"/>
                  </a:lnTo>
                  <a:lnTo>
                    <a:pt x="173" y="293"/>
                  </a:lnTo>
                  <a:lnTo>
                    <a:pt x="183" y="276"/>
                  </a:lnTo>
                  <a:lnTo>
                    <a:pt x="192" y="257"/>
                  </a:lnTo>
                  <a:lnTo>
                    <a:pt x="197" y="228"/>
                  </a:lnTo>
                  <a:lnTo>
                    <a:pt x="199" y="211"/>
                  </a:lnTo>
                  <a:lnTo>
                    <a:pt x="202" y="192"/>
                  </a:lnTo>
                  <a:lnTo>
                    <a:pt x="199" y="173"/>
                  </a:lnTo>
                  <a:lnTo>
                    <a:pt x="197" y="151"/>
                  </a:lnTo>
                  <a:lnTo>
                    <a:pt x="195" y="127"/>
                  </a:lnTo>
                  <a:lnTo>
                    <a:pt x="187" y="103"/>
                  </a:lnTo>
                  <a:lnTo>
                    <a:pt x="175" y="77"/>
                  </a:lnTo>
                  <a:lnTo>
                    <a:pt x="163" y="48"/>
                  </a:lnTo>
                  <a:lnTo>
                    <a:pt x="163" y="48"/>
                  </a:lnTo>
                  <a:close/>
                </a:path>
              </a:pathLst>
            </a:custGeom>
            <a:solidFill>
              <a:srgbClr val="CC5F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31" name="Freeform 158"/>
            <p:cNvSpPr>
              <a:spLocks/>
            </p:cNvSpPr>
            <p:nvPr/>
          </p:nvSpPr>
          <p:spPr bwMode="auto">
            <a:xfrm>
              <a:off x="1032" y="2378"/>
              <a:ext cx="196" cy="285"/>
            </a:xfrm>
            <a:custGeom>
              <a:avLst/>
              <a:gdLst>
                <a:gd name="T0" fmla="*/ 158 w 196"/>
                <a:gd name="T1" fmla="*/ 43 h 285"/>
                <a:gd name="T2" fmla="*/ 158 w 196"/>
                <a:gd name="T3" fmla="*/ 43 h 285"/>
                <a:gd name="T4" fmla="*/ 146 w 196"/>
                <a:gd name="T5" fmla="*/ 33 h 285"/>
                <a:gd name="T6" fmla="*/ 132 w 196"/>
                <a:gd name="T7" fmla="*/ 24 h 285"/>
                <a:gd name="T8" fmla="*/ 113 w 196"/>
                <a:gd name="T9" fmla="*/ 14 h 285"/>
                <a:gd name="T10" fmla="*/ 91 w 196"/>
                <a:gd name="T11" fmla="*/ 4 h 285"/>
                <a:gd name="T12" fmla="*/ 69 w 196"/>
                <a:gd name="T13" fmla="*/ 0 h 285"/>
                <a:gd name="T14" fmla="*/ 60 w 196"/>
                <a:gd name="T15" fmla="*/ 0 h 285"/>
                <a:gd name="T16" fmla="*/ 48 w 196"/>
                <a:gd name="T17" fmla="*/ 0 h 285"/>
                <a:gd name="T18" fmla="*/ 38 w 196"/>
                <a:gd name="T19" fmla="*/ 4 h 285"/>
                <a:gd name="T20" fmla="*/ 29 w 196"/>
                <a:gd name="T21" fmla="*/ 9 h 285"/>
                <a:gd name="T22" fmla="*/ 29 w 196"/>
                <a:gd name="T23" fmla="*/ 9 h 285"/>
                <a:gd name="T24" fmla="*/ 21 w 196"/>
                <a:gd name="T25" fmla="*/ 16 h 285"/>
                <a:gd name="T26" fmla="*/ 14 w 196"/>
                <a:gd name="T27" fmla="*/ 28 h 285"/>
                <a:gd name="T28" fmla="*/ 9 w 196"/>
                <a:gd name="T29" fmla="*/ 40 h 285"/>
                <a:gd name="T30" fmla="*/ 5 w 196"/>
                <a:gd name="T31" fmla="*/ 57 h 285"/>
                <a:gd name="T32" fmla="*/ 0 w 196"/>
                <a:gd name="T33" fmla="*/ 91 h 285"/>
                <a:gd name="T34" fmla="*/ 2 w 196"/>
                <a:gd name="T35" fmla="*/ 129 h 285"/>
                <a:gd name="T36" fmla="*/ 7 w 196"/>
                <a:gd name="T37" fmla="*/ 165 h 285"/>
                <a:gd name="T38" fmla="*/ 14 w 196"/>
                <a:gd name="T39" fmla="*/ 196 h 285"/>
                <a:gd name="T40" fmla="*/ 19 w 196"/>
                <a:gd name="T41" fmla="*/ 208 h 285"/>
                <a:gd name="T42" fmla="*/ 26 w 196"/>
                <a:gd name="T43" fmla="*/ 216 h 285"/>
                <a:gd name="T44" fmla="*/ 31 w 196"/>
                <a:gd name="T45" fmla="*/ 223 h 285"/>
                <a:gd name="T46" fmla="*/ 38 w 196"/>
                <a:gd name="T47" fmla="*/ 225 h 285"/>
                <a:gd name="T48" fmla="*/ 38 w 196"/>
                <a:gd name="T49" fmla="*/ 225 h 285"/>
                <a:gd name="T50" fmla="*/ 72 w 196"/>
                <a:gd name="T51" fmla="*/ 230 h 285"/>
                <a:gd name="T52" fmla="*/ 89 w 196"/>
                <a:gd name="T53" fmla="*/ 235 h 285"/>
                <a:gd name="T54" fmla="*/ 108 w 196"/>
                <a:gd name="T55" fmla="*/ 242 h 285"/>
                <a:gd name="T56" fmla="*/ 127 w 196"/>
                <a:gd name="T57" fmla="*/ 249 h 285"/>
                <a:gd name="T58" fmla="*/ 144 w 196"/>
                <a:gd name="T59" fmla="*/ 259 h 285"/>
                <a:gd name="T60" fmla="*/ 158 w 196"/>
                <a:gd name="T61" fmla="*/ 271 h 285"/>
                <a:gd name="T62" fmla="*/ 170 w 196"/>
                <a:gd name="T63" fmla="*/ 285 h 285"/>
                <a:gd name="T64" fmla="*/ 170 w 196"/>
                <a:gd name="T65" fmla="*/ 285 h 285"/>
                <a:gd name="T66" fmla="*/ 180 w 196"/>
                <a:gd name="T67" fmla="*/ 268 h 285"/>
                <a:gd name="T68" fmla="*/ 187 w 196"/>
                <a:gd name="T69" fmla="*/ 249 h 285"/>
                <a:gd name="T70" fmla="*/ 192 w 196"/>
                <a:gd name="T71" fmla="*/ 220 h 285"/>
                <a:gd name="T72" fmla="*/ 196 w 196"/>
                <a:gd name="T73" fmla="*/ 187 h 285"/>
                <a:gd name="T74" fmla="*/ 194 w 196"/>
                <a:gd name="T75" fmla="*/ 165 h 285"/>
                <a:gd name="T76" fmla="*/ 192 w 196"/>
                <a:gd name="T77" fmla="*/ 144 h 285"/>
                <a:gd name="T78" fmla="*/ 187 w 196"/>
                <a:gd name="T79" fmla="*/ 122 h 285"/>
                <a:gd name="T80" fmla="*/ 182 w 196"/>
                <a:gd name="T81" fmla="*/ 98 h 285"/>
                <a:gd name="T82" fmla="*/ 172 w 196"/>
                <a:gd name="T83" fmla="*/ 72 h 285"/>
                <a:gd name="T84" fmla="*/ 158 w 196"/>
                <a:gd name="T85" fmla="*/ 43 h 285"/>
                <a:gd name="T86" fmla="*/ 158 w 196"/>
                <a:gd name="T87" fmla="*/ 43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6" h="285">
                  <a:moveTo>
                    <a:pt x="158" y="43"/>
                  </a:moveTo>
                  <a:lnTo>
                    <a:pt x="158" y="43"/>
                  </a:lnTo>
                  <a:lnTo>
                    <a:pt x="146" y="33"/>
                  </a:lnTo>
                  <a:lnTo>
                    <a:pt x="132" y="24"/>
                  </a:lnTo>
                  <a:lnTo>
                    <a:pt x="113" y="14"/>
                  </a:lnTo>
                  <a:lnTo>
                    <a:pt x="91" y="4"/>
                  </a:lnTo>
                  <a:lnTo>
                    <a:pt x="69" y="0"/>
                  </a:lnTo>
                  <a:lnTo>
                    <a:pt x="60" y="0"/>
                  </a:lnTo>
                  <a:lnTo>
                    <a:pt x="48" y="0"/>
                  </a:lnTo>
                  <a:lnTo>
                    <a:pt x="38" y="4"/>
                  </a:lnTo>
                  <a:lnTo>
                    <a:pt x="29" y="9"/>
                  </a:lnTo>
                  <a:lnTo>
                    <a:pt x="29" y="9"/>
                  </a:lnTo>
                  <a:lnTo>
                    <a:pt x="21" y="16"/>
                  </a:lnTo>
                  <a:lnTo>
                    <a:pt x="14" y="28"/>
                  </a:lnTo>
                  <a:lnTo>
                    <a:pt x="9" y="40"/>
                  </a:lnTo>
                  <a:lnTo>
                    <a:pt x="5" y="57"/>
                  </a:lnTo>
                  <a:lnTo>
                    <a:pt x="0" y="91"/>
                  </a:lnTo>
                  <a:lnTo>
                    <a:pt x="2" y="129"/>
                  </a:lnTo>
                  <a:lnTo>
                    <a:pt x="7" y="165"/>
                  </a:lnTo>
                  <a:lnTo>
                    <a:pt x="14" y="196"/>
                  </a:lnTo>
                  <a:lnTo>
                    <a:pt x="19" y="208"/>
                  </a:lnTo>
                  <a:lnTo>
                    <a:pt x="26" y="216"/>
                  </a:lnTo>
                  <a:lnTo>
                    <a:pt x="31" y="223"/>
                  </a:lnTo>
                  <a:lnTo>
                    <a:pt x="38" y="225"/>
                  </a:lnTo>
                  <a:lnTo>
                    <a:pt x="38" y="225"/>
                  </a:lnTo>
                  <a:lnTo>
                    <a:pt x="72" y="230"/>
                  </a:lnTo>
                  <a:lnTo>
                    <a:pt x="89" y="235"/>
                  </a:lnTo>
                  <a:lnTo>
                    <a:pt x="108" y="242"/>
                  </a:lnTo>
                  <a:lnTo>
                    <a:pt x="127" y="249"/>
                  </a:lnTo>
                  <a:lnTo>
                    <a:pt x="144" y="259"/>
                  </a:lnTo>
                  <a:lnTo>
                    <a:pt x="158" y="271"/>
                  </a:lnTo>
                  <a:lnTo>
                    <a:pt x="170" y="285"/>
                  </a:lnTo>
                  <a:lnTo>
                    <a:pt x="170" y="285"/>
                  </a:lnTo>
                  <a:lnTo>
                    <a:pt x="180" y="268"/>
                  </a:lnTo>
                  <a:lnTo>
                    <a:pt x="187" y="249"/>
                  </a:lnTo>
                  <a:lnTo>
                    <a:pt x="192" y="220"/>
                  </a:lnTo>
                  <a:lnTo>
                    <a:pt x="196" y="187"/>
                  </a:lnTo>
                  <a:lnTo>
                    <a:pt x="194" y="165"/>
                  </a:lnTo>
                  <a:lnTo>
                    <a:pt x="192" y="144"/>
                  </a:lnTo>
                  <a:lnTo>
                    <a:pt x="187" y="122"/>
                  </a:lnTo>
                  <a:lnTo>
                    <a:pt x="182" y="98"/>
                  </a:lnTo>
                  <a:lnTo>
                    <a:pt x="172" y="72"/>
                  </a:lnTo>
                  <a:lnTo>
                    <a:pt x="158" y="43"/>
                  </a:lnTo>
                  <a:lnTo>
                    <a:pt x="158" y="43"/>
                  </a:lnTo>
                  <a:close/>
                </a:path>
              </a:pathLst>
            </a:custGeom>
            <a:solidFill>
              <a:srgbClr val="CC61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32" name="Freeform 159"/>
            <p:cNvSpPr>
              <a:spLocks/>
            </p:cNvSpPr>
            <p:nvPr/>
          </p:nvSpPr>
          <p:spPr bwMode="auto">
            <a:xfrm>
              <a:off x="1034" y="2378"/>
              <a:ext cx="192" cy="280"/>
            </a:xfrm>
            <a:custGeom>
              <a:avLst/>
              <a:gdLst>
                <a:gd name="T0" fmla="*/ 156 w 192"/>
                <a:gd name="T1" fmla="*/ 43 h 280"/>
                <a:gd name="T2" fmla="*/ 156 w 192"/>
                <a:gd name="T3" fmla="*/ 43 h 280"/>
                <a:gd name="T4" fmla="*/ 142 w 192"/>
                <a:gd name="T5" fmla="*/ 33 h 280"/>
                <a:gd name="T6" fmla="*/ 127 w 192"/>
                <a:gd name="T7" fmla="*/ 24 h 280"/>
                <a:gd name="T8" fmla="*/ 111 w 192"/>
                <a:gd name="T9" fmla="*/ 14 h 280"/>
                <a:gd name="T10" fmla="*/ 89 w 192"/>
                <a:gd name="T11" fmla="*/ 7 h 280"/>
                <a:gd name="T12" fmla="*/ 70 w 192"/>
                <a:gd name="T13" fmla="*/ 2 h 280"/>
                <a:gd name="T14" fmla="*/ 58 w 192"/>
                <a:gd name="T15" fmla="*/ 0 h 280"/>
                <a:gd name="T16" fmla="*/ 48 w 192"/>
                <a:gd name="T17" fmla="*/ 2 h 280"/>
                <a:gd name="T18" fmla="*/ 39 w 192"/>
                <a:gd name="T19" fmla="*/ 4 h 280"/>
                <a:gd name="T20" fmla="*/ 29 w 192"/>
                <a:gd name="T21" fmla="*/ 9 h 280"/>
                <a:gd name="T22" fmla="*/ 29 w 192"/>
                <a:gd name="T23" fmla="*/ 9 h 280"/>
                <a:gd name="T24" fmla="*/ 19 w 192"/>
                <a:gd name="T25" fmla="*/ 19 h 280"/>
                <a:gd name="T26" fmla="*/ 15 w 192"/>
                <a:gd name="T27" fmla="*/ 28 h 280"/>
                <a:gd name="T28" fmla="*/ 10 w 192"/>
                <a:gd name="T29" fmla="*/ 43 h 280"/>
                <a:gd name="T30" fmla="*/ 5 w 192"/>
                <a:gd name="T31" fmla="*/ 57 h 280"/>
                <a:gd name="T32" fmla="*/ 0 w 192"/>
                <a:gd name="T33" fmla="*/ 91 h 280"/>
                <a:gd name="T34" fmla="*/ 3 w 192"/>
                <a:gd name="T35" fmla="*/ 129 h 280"/>
                <a:gd name="T36" fmla="*/ 5 w 192"/>
                <a:gd name="T37" fmla="*/ 163 h 280"/>
                <a:gd name="T38" fmla="*/ 15 w 192"/>
                <a:gd name="T39" fmla="*/ 194 h 280"/>
                <a:gd name="T40" fmla="*/ 19 w 192"/>
                <a:gd name="T41" fmla="*/ 206 h 280"/>
                <a:gd name="T42" fmla="*/ 24 w 192"/>
                <a:gd name="T43" fmla="*/ 216 h 280"/>
                <a:gd name="T44" fmla="*/ 31 w 192"/>
                <a:gd name="T45" fmla="*/ 220 h 280"/>
                <a:gd name="T46" fmla="*/ 39 w 192"/>
                <a:gd name="T47" fmla="*/ 223 h 280"/>
                <a:gd name="T48" fmla="*/ 39 w 192"/>
                <a:gd name="T49" fmla="*/ 223 h 280"/>
                <a:gd name="T50" fmla="*/ 70 w 192"/>
                <a:gd name="T51" fmla="*/ 227 h 280"/>
                <a:gd name="T52" fmla="*/ 87 w 192"/>
                <a:gd name="T53" fmla="*/ 232 h 280"/>
                <a:gd name="T54" fmla="*/ 106 w 192"/>
                <a:gd name="T55" fmla="*/ 237 h 280"/>
                <a:gd name="T56" fmla="*/ 123 w 192"/>
                <a:gd name="T57" fmla="*/ 247 h 280"/>
                <a:gd name="T58" fmla="*/ 139 w 192"/>
                <a:gd name="T59" fmla="*/ 256 h 280"/>
                <a:gd name="T60" fmla="*/ 154 w 192"/>
                <a:gd name="T61" fmla="*/ 268 h 280"/>
                <a:gd name="T62" fmla="*/ 166 w 192"/>
                <a:gd name="T63" fmla="*/ 280 h 280"/>
                <a:gd name="T64" fmla="*/ 166 w 192"/>
                <a:gd name="T65" fmla="*/ 280 h 280"/>
                <a:gd name="T66" fmla="*/ 175 w 192"/>
                <a:gd name="T67" fmla="*/ 263 h 280"/>
                <a:gd name="T68" fmla="*/ 182 w 192"/>
                <a:gd name="T69" fmla="*/ 244 h 280"/>
                <a:gd name="T70" fmla="*/ 187 w 192"/>
                <a:gd name="T71" fmla="*/ 216 h 280"/>
                <a:gd name="T72" fmla="*/ 192 w 192"/>
                <a:gd name="T73" fmla="*/ 182 h 280"/>
                <a:gd name="T74" fmla="*/ 190 w 192"/>
                <a:gd name="T75" fmla="*/ 163 h 280"/>
                <a:gd name="T76" fmla="*/ 187 w 192"/>
                <a:gd name="T77" fmla="*/ 141 h 280"/>
                <a:gd name="T78" fmla="*/ 182 w 192"/>
                <a:gd name="T79" fmla="*/ 120 h 280"/>
                <a:gd name="T80" fmla="*/ 178 w 192"/>
                <a:gd name="T81" fmla="*/ 96 h 280"/>
                <a:gd name="T82" fmla="*/ 168 w 192"/>
                <a:gd name="T83" fmla="*/ 69 h 280"/>
                <a:gd name="T84" fmla="*/ 156 w 192"/>
                <a:gd name="T85" fmla="*/ 43 h 280"/>
                <a:gd name="T86" fmla="*/ 156 w 192"/>
                <a:gd name="T87" fmla="*/ 4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92" h="280">
                  <a:moveTo>
                    <a:pt x="156" y="43"/>
                  </a:moveTo>
                  <a:lnTo>
                    <a:pt x="156" y="43"/>
                  </a:lnTo>
                  <a:lnTo>
                    <a:pt x="142" y="33"/>
                  </a:lnTo>
                  <a:lnTo>
                    <a:pt x="127" y="24"/>
                  </a:lnTo>
                  <a:lnTo>
                    <a:pt x="111" y="14"/>
                  </a:lnTo>
                  <a:lnTo>
                    <a:pt x="89" y="7"/>
                  </a:lnTo>
                  <a:lnTo>
                    <a:pt x="70" y="2"/>
                  </a:lnTo>
                  <a:lnTo>
                    <a:pt x="58" y="0"/>
                  </a:lnTo>
                  <a:lnTo>
                    <a:pt x="48" y="2"/>
                  </a:lnTo>
                  <a:lnTo>
                    <a:pt x="39" y="4"/>
                  </a:lnTo>
                  <a:lnTo>
                    <a:pt x="29" y="9"/>
                  </a:lnTo>
                  <a:lnTo>
                    <a:pt x="29" y="9"/>
                  </a:lnTo>
                  <a:lnTo>
                    <a:pt x="19" y="19"/>
                  </a:lnTo>
                  <a:lnTo>
                    <a:pt x="15" y="28"/>
                  </a:lnTo>
                  <a:lnTo>
                    <a:pt x="10" y="43"/>
                  </a:lnTo>
                  <a:lnTo>
                    <a:pt x="5" y="57"/>
                  </a:lnTo>
                  <a:lnTo>
                    <a:pt x="0" y="91"/>
                  </a:lnTo>
                  <a:lnTo>
                    <a:pt x="3" y="129"/>
                  </a:lnTo>
                  <a:lnTo>
                    <a:pt x="5" y="163"/>
                  </a:lnTo>
                  <a:lnTo>
                    <a:pt x="15" y="194"/>
                  </a:lnTo>
                  <a:lnTo>
                    <a:pt x="19" y="206"/>
                  </a:lnTo>
                  <a:lnTo>
                    <a:pt x="24" y="216"/>
                  </a:lnTo>
                  <a:lnTo>
                    <a:pt x="31" y="220"/>
                  </a:lnTo>
                  <a:lnTo>
                    <a:pt x="39" y="223"/>
                  </a:lnTo>
                  <a:lnTo>
                    <a:pt x="39" y="223"/>
                  </a:lnTo>
                  <a:lnTo>
                    <a:pt x="70" y="227"/>
                  </a:lnTo>
                  <a:lnTo>
                    <a:pt x="87" y="232"/>
                  </a:lnTo>
                  <a:lnTo>
                    <a:pt x="106" y="237"/>
                  </a:lnTo>
                  <a:lnTo>
                    <a:pt x="123" y="247"/>
                  </a:lnTo>
                  <a:lnTo>
                    <a:pt x="139" y="256"/>
                  </a:lnTo>
                  <a:lnTo>
                    <a:pt x="154" y="268"/>
                  </a:lnTo>
                  <a:lnTo>
                    <a:pt x="166" y="280"/>
                  </a:lnTo>
                  <a:lnTo>
                    <a:pt x="166" y="280"/>
                  </a:lnTo>
                  <a:lnTo>
                    <a:pt x="175" y="263"/>
                  </a:lnTo>
                  <a:lnTo>
                    <a:pt x="182" y="244"/>
                  </a:lnTo>
                  <a:lnTo>
                    <a:pt x="187" y="216"/>
                  </a:lnTo>
                  <a:lnTo>
                    <a:pt x="192" y="182"/>
                  </a:lnTo>
                  <a:lnTo>
                    <a:pt x="190" y="163"/>
                  </a:lnTo>
                  <a:lnTo>
                    <a:pt x="187" y="141"/>
                  </a:lnTo>
                  <a:lnTo>
                    <a:pt x="182" y="120"/>
                  </a:lnTo>
                  <a:lnTo>
                    <a:pt x="178" y="96"/>
                  </a:lnTo>
                  <a:lnTo>
                    <a:pt x="168" y="69"/>
                  </a:lnTo>
                  <a:lnTo>
                    <a:pt x="156" y="43"/>
                  </a:lnTo>
                  <a:lnTo>
                    <a:pt x="156" y="43"/>
                  </a:lnTo>
                  <a:close/>
                </a:path>
              </a:pathLst>
            </a:custGeom>
            <a:solidFill>
              <a:srgbClr val="CD62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33" name="Freeform 160"/>
            <p:cNvSpPr>
              <a:spLocks/>
            </p:cNvSpPr>
            <p:nvPr/>
          </p:nvSpPr>
          <p:spPr bwMode="auto">
            <a:xfrm>
              <a:off x="1037" y="2380"/>
              <a:ext cx="184" cy="276"/>
            </a:xfrm>
            <a:custGeom>
              <a:avLst/>
              <a:gdLst>
                <a:gd name="T0" fmla="*/ 151 w 184"/>
                <a:gd name="T1" fmla="*/ 41 h 276"/>
                <a:gd name="T2" fmla="*/ 151 w 184"/>
                <a:gd name="T3" fmla="*/ 41 h 276"/>
                <a:gd name="T4" fmla="*/ 139 w 184"/>
                <a:gd name="T5" fmla="*/ 31 h 276"/>
                <a:gd name="T6" fmla="*/ 124 w 184"/>
                <a:gd name="T7" fmla="*/ 22 h 276"/>
                <a:gd name="T8" fmla="*/ 108 w 184"/>
                <a:gd name="T9" fmla="*/ 12 h 276"/>
                <a:gd name="T10" fmla="*/ 88 w 184"/>
                <a:gd name="T11" fmla="*/ 5 h 276"/>
                <a:gd name="T12" fmla="*/ 67 w 184"/>
                <a:gd name="T13" fmla="*/ 0 h 276"/>
                <a:gd name="T14" fmla="*/ 57 w 184"/>
                <a:gd name="T15" fmla="*/ 0 h 276"/>
                <a:gd name="T16" fmla="*/ 48 w 184"/>
                <a:gd name="T17" fmla="*/ 2 h 276"/>
                <a:gd name="T18" fmla="*/ 38 w 184"/>
                <a:gd name="T19" fmla="*/ 5 h 276"/>
                <a:gd name="T20" fmla="*/ 28 w 184"/>
                <a:gd name="T21" fmla="*/ 10 h 276"/>
                <a:gd name="T22" fmla="*/ 28 w 184"/>
                <a:gd name="T23" fmla="*/ 10 h 276"/>
                <a:gd name="T24" fmla="*/ 19 w 184"/>
                <a:gd name="T25" fmla="*/ 17 h 276"/>
                <a:gd name="T26" fmla="*/ 14 w 184"/>
                <a:gd name="T27" fmla="*/ 29 h 276"/>
                <a:gd name="T28" fmla="*/ 7 w 184"/>
                <a:gd name="T29" fmla="*/ 41 h 276"/>
                <a:gd name="T30" fmla="*/ 4 w 184"/>
                <a:gd name="T31" fmla="*/ 55 h 276"/>
                <a:gd name="T32" fmla="*/ 0 w 184"/>
                <a:gd name="T33" fmla="*/ 89 h 276"/>
                <a:gd name="T34" fmla="*/ 0 w 184"/>
                <a:gd name="T35" fmla="*/ 125 h 276"/>
                <a:gd name="T36" fmla="*/ 4 w 184"/>
                <a:gd name="T37" fmla="*/ 161 h 276"/>
                <a:gd name="T38" fmla="*/ 14 w 184"/>
                <a:gd name="T39" fmla="*/ 190 h 276"/>
                <a:gd name="T40" fmla="*/ 19 w 184"/>
                <a:gd name="T41" fmla="*/ 202 h 276"/>
                <a:gd name="T42" fmla="*/ 24 w 184"/>
                <a:gd name="T43" fmla="*/ 211 h 276"/>
                <a:gd name="T44" fmla="*/ 31 w 184"/>
                <a:gd name="T45" fmla="*/ 216 h 276"/>
                <a:gd name="T46" fmla="*/ 36 w 184"/>
                <a:gd name="T47" fmla="*/ 218 h 276"/>
                <a:gd name="T48" fmla="*/ 36 w 184"/>
                <a:gd name="T49" fmla="*/ 218 h 276"/>
                <a:gd name="T50" fmla="*/ 67 w 184"/>
                <a:gd name="T51" fmla="*/ 223 h 276"/>
                <a:gd name="T52" fmla="*/ 86 w 184"/>
                <a:gd name="T53" fmla="*/ 228 h 276"/>
                <a:gd name="T54" fmla="*/ 103 w 184"/>
                <a:gd name="T55" fmla="*/ 233 h 276"/>
                <a:gd name="T56" fmla="*/ 120 w 184"/>
                <a:gd name="T57" fmla="*/ 240 h 276"/>
                <a:gd name="T58" fmla="*/ 136 w 184"/>
                <a:gd name="T59" fmla="*/ 249 h 276"/>
                <a:gd name="T60" fmla="*/ 151 w 184"/>
                <a:gd name="T61" fmla="*/ 261 h 276"/>
                <a:gd name="T62" fmla="*/ 163 w 184"/>
                <a:gd name="T63" fmla="*/ 276 h 276"/>
                <a:gd name="T64" fmla="*/ 163 w 184"/>
                <a:gd name="T65" fmla="*/ 276 h 276"/>
                <a:gd name="T66" fmla="*/ 170 w 184"/>
                <a:gd name="T67" fmla="*/ 259 h 276"/>
                <a:gd name="T68" fmla="*/ 177 w 184"/>
                <a:gd name="T69" fmla="*/ 237 h 276"/>
                <a:gd name="T70" fmla="*/ 182 w 184"/>
                <a:gd name="T71" fmla="*/ 211 h 276"/>
                <a:gd name="T72" fmla="*/ 184 w 184"/>
                <a:gd name="T73" fmla="*/ 175 h 276"/>
                <a:gd name="T74" fmla="*/ 184 w 184"/>
                <a:gd name="T75" fmla="*/ 156 h 276"/>
                <a:gd name="T76" fmla="*/ 182 w 184"/>
                <a:gd name="T77" fmla="*/ 137 h 276"/>
                <a:gd name="T78" fmla="*/ 177 w 184"/>
                <a:gd name="T79" fmla="*/ 113 h 276"/>
                <a:gd name="T80" fmla="*/ 172 w 184"/>
                <a:gd name="T81" fmla="*/ 91 h 276"/>
                <a:gd name="T82" fmla="*/ 163 w 184"/>
                <a:gd name="T83" fmla="*/ 65 h 276"/>
                <a:gd name="T84" fmla="*/ 151 w 184"/>
                <a:gd name="T85" fmla="*/ 41 h 276"/>
                <a:gd name="T86" fmla="*/ 151 w 184"/>
                <a:gd name="T87" fmla="*/ 41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84" h="276">
                  <a:moveTo>
                    <a:pt x="151" y="41"/>
                  </a:moveTo>
                  <a:lnTo>
                    <a:pt x="151" y="41"/>
                  </a:lnTo>
                  <a:lnTo>
                    <a:pt x="139" y="31"/>
                  </a:lnTo>
                  <a:lnTo>
                    <a:pt x="124" y="22"/>
                  </a:lnTo>
                  <a:lnTo>
                    <a:pt x="108" y="12"/>
                  </a:lnTo>
                  <a:lnTo>
                    <a:pt x="88" y="5"/>
                  </a:lnTo>
                  <a:lnTo>
                    <a:pt x="67" y="0"/>
                  </a:lnTo>
                  <a:lnTo>
                    <a:pt x="57" y="0"/>
                  </a:lnTo>
                  <a:lnTo>
                    <a:pt x="48" y="2"/>
                  </a:lnTo>
                  <a:lnTo>
                    <a:pt x="38" y="5"/>
                  </a:lnTo>
                  <a:lnTo>
                    <a:pt x="28" y="10"/>
                  </a:lnTo>
                  <a:lnTo>
                    <a:pt x="28" y="10"/>
                  </a:lnTo>
                  <a:lnTo>
                    <a:pt x="19" y="17"/>
                  </a:lnTo>
                  <a:lnTo>
                    <a:pt x="14" y="29"/>
                  </a:lnTo>
                  <a:lnTo>
                    <a:pt x="7" y="41"/>
                  </a:lnTo>
                  <a:lnTo>
                    <a:pt x="4" y="55"/>
                  </a:lnTo>
                  <a:lnTo>
                    <a:pt x="0" y="89"/>
                  </a:lnTo>
                  <a:lnTo>
                    <a:pt x="0" y="125"/>
                  </a:lnTo>
                  <a:lnTo>
                    <a:pt x="4" y="161"/>
                  </a:lnTo>
                  <a:lnTo>
                    <a:pt x="14" y="190"/>
                  </a:lnTo>
                  <a:lnTo>
                    <a:pt x="19" y="202"/>
                  </a:lnTo>
                  <a:lnTo>
                    <a:pt x="24" y="211"/>
                  </a:lnTo>
                  <a:lnTo>
                    <a:pt x="31" y="216"/>
                  </a:lnTo>
                  <a:lnTo>
                    <a:pt x="36" y="218"/>
                  </a:lnTo>
                  <a:lnTo>
                    <a:pt x="36" y="218"/>
                  </a:lnTo>
                  <a:lnTo>
                    <a:pt x="67" y="223"/>
                  </a:lnTo>
                  <a:lnTo>
                    <a:pt x="86" y="228"/>
                  </a:lnTo>
                  <a:lnTo>
                    <a:pt x="103" y="233"/>
                  </a:lnTo>
                  <a:lnTo>
                    <a:pt x="120" y="240"/>
                  </a:lnTo>
                  <a:lnTo>
                    <a:pt x="136" y="249"/>
                  </a:lnTo>
                  <a:lnTo>
                    <a:pt x="151" y="261"/>
                  </a:lnTo>
                  <a:lnTo>
                    <a:pt x="163" y="276"/>
                  </a:lnTo>
                  <a:lnTo>
                    <a:pt x="163" y="276"/>
                  </a:lnTo>
                  <a:lnTo>
                    <a:pt x="170" y="259"/>
                  </a:lnTo>
                  <a:lnTo>
                    <a:pt x="177" y="237"/>
                  </a:lnTo>
                  <a:lnTo>
                    <a:pt x="182" y="211"/>
                  </a:lnTo>
                  <a:lnTo>
                    <a:pt x="184" y="175"/>
                  </a:lnTo>
                  <a:lnTo>
                    <a:pt x="184" y="156"/>
                  </a:lnTo>
                  <a:lnTo>
                    <a:pt x="182" y="137"/>
                  </a:lnTo>
                  <a:lnTo>
                    <a:pt x="177" y="113"/>
                  </a:lnTo>
                  <a:lnTo>
                    <a:pt x="172" y="91"/>
                  </a:lnTo>
                  <a:lnTo>
                    <a:pt x="163" y="65"/>
                  </a:lnTo>
                  <a:lnTo>
                    <a:pt x="151" y="41"/>
                  </a:lnTo>
                  <a:lnTo>
                    <a:pt x="151" y="41"/>
                  </a:lnTo>
                  <a:close/>
                </a:path>
              </a:pathLst>
            </a:custGeom>
            <a:solidFill>
              <a:srgbClr val="CD63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34" name="Freeform 161"/>
            <p:cNvSpPr>
              <a:spLocks/>
            </p:cNvSpPr>
            <p:nvPr/>
          </p:nvSpPr>
          <p:spPr bwMode="auto">
            <a:xfrm>
              <a:off x="1039" y="2380"/>
              <a:ext cx="180" cy="271"/>
            </a:xfrm>
            <a:custGeom>
              <a:avLst/>
              <a:gdLst>
                <a:gd name="T0" fmla="*/ 146 w 180"/>
                <a:gd name="T1" fmla="*/ 38 h 271"/>
                <a:gd name="T2" fmla="*/ 146 w 180"/>
                <a:gd name="T3" fmla="*/ 38 h 271"/>
                <a:gd name="T4" fmla="*/ 134 w 180"/>
                <a:gd name="T5" fmla="*/ 31 h 271"/>
                <a:gd name="T6" fmla="*/ 122 w 180"/>
                <a:gd name="T7" fmla="*/ 22 h 271"/>
                <a:gd name="T8" fmla="*/ 106 w 180"/>
                <a:gd name="T9" fmla="*/ 12 h 271"/>
                <a:gd name="T10" fmla="*/ 86 w 180"/>
                <a:gd name="T11" fmla="*/ 5 h 271"/>
                <a:gd name="T12" fmla="*/ 65 w 180"/>
                <a:gd name="T13" fmla="*/ 2 h 271"/>
                <a:gd name="T14" fmla="*/ 55 w 180"/>
                <a:gd name="T15" fmla="*/ 0 h 271"/>
                <a:gd name="T16" fmla="*/ 46 w 180"/>
                <a:gd name="T17" fmla="*/ 2 h 271"/>
                <a:gd name="T18" fmla="*/ 36 w 180"/>
                <a:gd name="T19" fmla="*/ 5 h 271"/>
                <a:gd name="T20" fmla="*/ 26 w 180"/>
                <a:gd name="T21" fmla="*/ 10 h 271"/>
                <a:gd name="T22" fmla="*/ 26 w 180"/>
                <a:gd name="T23" fmla="*/ 10 h 271"/>
                <a:gd name="T24" fmla="*/ 19 w 180"/>
                <a:gd name="T25" fmla="*/ 19 h 271"/>
                <a:gd name="T26" fmla="*/ 12 w 180"/>
                <a:gd name="T27" fmla="*/ 29 h 271"/>
                <a:gd name="T28" fmla="*/ 7 w 180"/>
                <a:gd name="T29" fmla="*/ 41 h 271"/>
                <a:gd name="T30" fmla="*/ 5 w 180"/>
                <a:gd name="T31" fmla="*/ 55 h 271"/>
                <a:gd name="T32" fmla="*/ 0 w 180"/>
                <a:gd name="T33" fmla="*/ 89 h 271"/>
                <a:gd name="T34" fmla="*/ 0 w 180"/>
                <a:gd name="T35" fmla="*/ 125 h 271"/>
                <a:gd name="T36" fmla="*/ 5 w 180"/>
                <a:gd name="T37" fmla="*/ 158 h 271"/>
                <a:gd name="T38" fmla="*/ 14 w 180"/>
                <a:gd name="T39" fmla="*/ 190 h 271"/>
                <a:gd name="T40" fmla="*/ 19 w 180"/>
                <a:gd name="T41" fmla="*/ 199 h 271"/>
                <a:gd name="T42" fmla="*/ 24 w 180"/>
                <a:gd name="T43" fmla="*/ 209 h 271"/>
                <a:gd name="T44" fmla="*/ 31 w 180"/>
                <a:gd name="T45" fmla="*/ 214 h 271"/>
                <a:gd name="T46" fmla="*/ 36 w 180"/>
                <a:gd name="T47" fmla="*/ 216 h 271"/>
                <a:gd name="T48" fmla="*/ 36 w 180"/>
                <a:gd name="T49" fmla="*/ 216 h 271"/>
                <a:gd name="T50" fmla="*/ 67 w 180"/>
                <a:gd name="T51" fmla="*/ 221 h 271"/>
                <a:gd name="T52" fmla="*/ 84 w 180"/>
                <a:gd name="T53" fmla="*/ 225 h 271"/>
                <a:gd name="T54" fmla="*/ 101 w 180"/>
                <a:gd name="T55" fmla="*/ 230 h 271"/>
                <a:gd name="T56" fmla="*/ 118 w 180"/>
                <a:gd name="T57" fmla="*/ 237 h 271"/>
                <a:gd name="T58" fmla="*/ 134 w 180"/>
                <a:gd name="T59" fmla="*/ 247 h 271"/>
                <a:gd name="T60" fmla="*/ 149 w 180"/>
                <a:gd name="T61" fmla="*/ 257 h 271"/>
                <a:gd name="T62" fmla="*/ 158 w 180"/>
                <a:gd name="T63" fmla="*/ 271 h 271"/>
                <a:gd name="T64" fmla="*/ 158 w 180"/>
                <a:gd name="T65" fmla="*/ 271 h 271"/>
                <a:gd name="T66" fmla="*/ 168 w 180"/>
                <a:gd name="T67" fmla="*/ 254 h 271"/>
                <a:gd name="T68" fmla="*/ 173 w 180"/>
                <a:gd name="T69" fmla="*/ 233 h 271"/>
                <a:gd name="T70" fmla="*/ 177 w 180"/>
                <a:gd name="T71" fmla="*/ 206 h 271"/>
                <a:gd name="T72" fmla="*/ 180 w 180"/>
                <a:gd name="T73" fmla="*/ 173 h 271"/>
                <a:gd name="T74" fmla="*/ 180 w 180"/>
                <a:gd name="T75" fmla="*/ 154 h 271"/>
                <a:gd name="T76" fmla="*/ 177 w 180"/>
                <a:gd name="T77" fmla="*/ 132 h 271"/>
                <a:gd name="T78" fmla="*/ 173 w 180"/>
                <a:gd name="T79" fmla="*/ 110 h 271"/>
                <a:gd name="T80" fmla="*/ 168 w 180"/>
                <a:gd name="T81" fmla="*/ 89 h 271"/>
                <a:gd name="T82" fmla="*/ 158 w 180"/>
                <a:gd name="T83" fmla="*/ 65 h 271"/>
                <a:gd name="T84" fmla="*/ 146 w 180"/>
                <a:gd name="T85" fmla="*/ 38 h 271"/>
                <a:gd name="T86" fmla="*/ 146 w 180"/>
                <a:gd name="T87" fmla="*/ 3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80" h="271">
                  <a:moveTo>
                    <a:pt x="146" y="38"/>
                  </a:moveTo>
                  <a:lnTo>
                    <a:pt x="146" y="38"/>
                  </a:lnTo>
                  <a:lnTo>
                    <a:pt x="134" y="31"/>
                  </a:lnTo>
                  <a:lnTo>
                    <a:pt x="122" y="22"/>
                  </a:lnTo>
                  <a:lnTo>
                    <a:pt x="106" y="12"/>
                  </a:lnTo>
                  <a:lnTo>
                    <a:pt x="86" y="5"/>
                  </a:lnTo>
                  <a:lnTo>
                    <a:pt x="65" y="2"/>
                  </a:lnTo>
                  <a:lnTo>
                    <a:pt x="55" y="0"/>
                  </a:lnTo>
                  <a:lnTo>
                    <a:pt x="46" y="2"/>
                  </a:lnTo>
                  <a:lnTo>
                    <a:pt x="36" y="5"/>
                  </a:lnTo>
                  <a:lnTo>
                    <a:pt x="26" y="10"/>
                  </a:lnTo>
                  <a:lnTo>
                    <a:pt x="26" y="10"/>
                  </a:lnTo>
                  <a:lnTo>
                    <a:pt x="19" y="19"/>
                  </a:lnTo>
                  <a:lnTo>
                    <a:pt x="12" y="29"/>
                  </a:lnTo>
                  <a:lnTo>
                    <a:pt x="7" y="41"/>
                  </a:lnTo>
                  <a:lnTo>
                    <a:pt x="5" y="55"/>
                  </a:lnTo>
                  <a:lnTo>
                    <a:pt x="0" y="89"/>
                  </a:lnTo>
                  <a:lnTo>
                    <a:pt x="0" y="125"/>
                  </a:lnTo>
                  <a:lnTo>
                    <a:pt x="5" y="158"/>
                  </a:lnTo>
                  <a:lnTo>
                    <a:pt x="14" y="190"/>
                  </a:lnTo>
                  <a:lnTo>
                    <a:pt x="19" y="199"/>
                  </a:lnTo>
                  <a:lnTo>
                    <a:pt x="24" y="209"/>
                  </a:lnTo>
                  <a:lnTo>
                    <a:pt x="31" y="214"/>
                  </a:lnTo>
                  <a:lnTo>
                    <a:pt x="36" y="216"/>
                  </a:lnTo>
                  <a:lnTo>
                    <a:pt x="36" y="216"/>
                  </a:lnTo>
                  <a:lnTo>
                    <a:pt x="67" y="221"/>
                  </a:lnTo>
                  <a:lnTo>
                    <a:pt x="84" y="225"/>
                  </a:lnTo>
                  <a:lnTo>
                    <a:pt x="101" y="230"/>
                  </a:lnTo>
                  <a:lnTo>
                    <a:pt x="118" y="237"/>
                  </a:lnTo>
                  <a:lnTo>
                    <a:pt x="134" y="247"/>
                  </a:lnTo>
                  <a:lnTo>
                    <a:pt x="149" y="257"/>
                  </a:lnTo>
                  <a:lnTo>
                    <a:pt x="158" y="271"/>
                  </a:lnTo>
                  <a:lnTo>
                    <a:pt x="158" y="271"/>
                  </a:lnTo>
                  <a:lnTo>
                    <a:pt x="168" y="254"/>
                  </a:lnTo>
                  <a:lnTo>
                    <a:pt x="173" y="233"/>
                  </a:lnTo>
                  <a:lnTo>
                    <a:pt x="177" y="206"/>
                  </a:lnTo>
                  <a:lnTo>
                    <a:pt x="180" y="173"/>
                  </a:lnTo>
                  <a:lnTo>
                    <a:pt x="180" y="154"/>
                  </a:lnTo>
                  <a:lnTo>
                    <a:pt x="177" y="132"/>
                  </a:lnTo>
                  <a:lnTo>
                    <a:pt x="173" y="110"/>
                  </a:lnTo>
                  <a:lnTo>
                    <a:pt x="168" y="89"/>
                  </a:lnTo>
                  <a:lnTo>
                    <a:pt x="158" y="65"/>
                  </a:lnTo>
                  <a:lnTo>
                    <a:pt x="146" y="38"/>
                  </a:lnTo>
                  <a:lnTo>
                    <a:pt x="146" y="38"/>
                  </a:lnTo>
                  <a:close/>
                </a:path>
              </a:pathLst>
            </a:custGeom>
            <a:solidFill>
              <a:srgbClr val="CE65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35" name="Freeform 162"/>
            <p:cNvSpPr>
              <a:spLocks/>
            </p:cNvSpPr>
            <p:nvPr/>
          </p:nvSpPr>
          <p:spPr bwMode="auto">
            <a:xfrm>
              <a:off x="1041" y="2382"/>
              <a:ext cx="175" cy="264"/>
            </a:xfrm>
            <a:custGeom>
              <a:avLst/>
              <a:gdLst>
                <a:gd name="T0" fmla="*/ 144 w 175"/>
                <a:gd name="T1" fmla="*/ 36 h 264"/>
                <a:gd name="T2" fmla="*/ 144 w 175"/>
                <a:gd name="T3" fmla="*/ 36 h 264"/>
                <a:gd name="T4" fmla="*/ 132 w 175"/>
                <a:gd name="T5" fmla="*/ 27 h 264"/>
                <a:gd name="T6" fmla="*/ 118 w 175"/>
                <a:gd name="T7" fmla="*/ 20 h 264"/>
                <a:gd name="T8" fmla="*/ 104 w 175"/>
                <a:gd name="T9" fmla="*/ 10 h 264"/>
                <a:gd name="T10" fmla="*/ 84 w 175"/>
                <a:gd name="T11" fmla="*/ 5 h 264"/>
                <a:gd name="T12" fmla="*/ 65 w 175"/>
                <a:gd name="T13" fmla="*/ 0 h 264"/>
                <a:gd name="T14" fmla="*/ 56 w 175"/>
                <a:gd name="T15" fmla="*/ 0 h 264"/>
                <a:gd name="T16" fmla="*/ 46 w 175"/>
                <a:gd name="T17" fmla="*/ 3 h 264"/>
                <a:gd name="T18" fmla="*/ 36 w 175"/>
                <a:gd name="T19" fmla="*/ 5 h 264"/>
                <a:gd name="T20" fmla="*/ 27 w 175"/>
                <a:gd name="T21" fmla="*/ 10 h 264"/>
                <a:gd name="T22" fmla="*/ 27 w 175"/>
                <a:gd name="T23" fmla="*/ 10 h 264"/>
                <a:gd name="T24" fmla="*/ 20 w 175"/>
                <a:gd name="T25" fmla="*/ 17 h 264"/>
                <a:gd name="T26" fmla="*/ 12 w 175"/>
                <a:gd name="T27" fmla="*/ 27 h 264"/>
                <a:gd name="T28" fmla="*/ 8 w 175"/>
                <a:gd name="T29" fmla="*/ 41 h 264"/>
                <a:gd name="T30" fmla="*/ 5 w 175"/>
                <a:gd name="T31" fmla="*/ 56 h 264"/>
                <a:gd name="T32" fmla="*/ 0 w 175"/>
                <a:gd name="T33" fmla="*/ 87 h 264"/>
                <a:gd name="T34" fmla="*/ 0 w 175"/>
                <a:gd name="T35" fmla="*/ 123 h 264"/>
                <a:gd name="T36" fmla="*/ 5 w 175"/>
                <a:gd name="T37" fmla="*/ 156 h 264"/>
                <a:gd name="T38" fmla="*/ 12 w 175"/>
                <a:gd name="T39" fmla="*/ 185 h 264"/>
                <a:gd name="T40" fmla="*/ 20 w 175"/>
                <a:gd name="T41" fmla="*/ 197 h 264"/>
                <a:gd name="T42" fmla="*/ 24 w 175"/>
                <a:gd name="T43" fmla="*/ 204 h 264"/>
                <a:gd name="T44" fmla="*/ 29 w 175"/>
                <a:gd name="T45" fmla="*/ 212 h 264"/>
                <a:gd name="T46" fmla="*/ 36 w 175"/>
                <a:gd name="T47" fmla="*/ 212 h 264"/>
                <a:gd name="T48" fmla="*/ 36 w 175"/>
                <a:gd name="T49" fmla="*/ 212 h 264"/>
                <a:gd name="T50" fmla="*/ 65 w 175"/>
                <a:gd name="T51" fmla="*/ 216 h 264"/>
                <a:gd name="T52" fmla="*/ 82 w 175"/>
                <a:gd name="T53" fmla="*/ 221 h 264"/>
                <a:gd name="T54" fmla="*/ 99 w 175"/>
                <a:gd name="T55" fmla="*/ 226 h 264"/>
                <a:gd name="T56" fmla="*/ 116 w 175"/>
                <a:gd name="T57" fmla="*/ 233 h 264"/>
                <a:gd name="T58" fmla="*/ 132 w 175"/>
                <a:gd name="T59" fmla="*/ 240 h 264"/>
                <a:gd name="T60" fmla="*/ 144 w 175"/>
                <a:gd name="T61" fmla="*/ 252 h 264"/>
                <a:gd name="T62" fmla="*/ 156 w 175"/>
                <a:gd name="T63" fmla="*/ 264 h 264"/>
                <a:gd name="T64" fmla="*/ 156 w 175"/>
                <a:gd name="T65" fmla="*/ 264 h 264"/>
                <a:gd name="T66" fmla="*/ 163 w 175"/>
                <a:gd name="T67" fmla="*/ 247 h 264"/>
                <a:gd name="T68" fmla="*/ 168 w 175"/>
                <a:gd name="T69" fmla="*/ 226 h 264"/>
                <a:gd name="T70" fmla="*/ 175 w 175"/>
                <a:gd name="T71" fmla="*/ 200 h 264"/>
                <a:gd name="T72" fmla="*/ 175 w 175"/>
                <a:gd name="T73" fmla="*/ 166 h 264"/>
                <a:gd name="T74" fmla="*/ 175 w 175"/>
                <a:gd name="T75" fmla="*/ 147 h 264"/>
                <a:gd name="T76" fmla="*/ 173 w 175"/>
                <a:gd name="T77" fmla="*/ 128 h 264"/>
                <a:gd name="T78" fmla="*/ 168 w 175"/>
                <a:gd name="T79" fmla="*/ 106 h 264"/>
                <a:gd name="T80" fmla="*/ 163 w 175"/>
                <a:gd name="T81" fmla="*/ 84 h 264"/>
                <a:gd name="T82" fmla="*/ 154 w 175"/>
                <a:gd name="T83" fmla="*/ 60 h 264"/>
                <a:gd name="T84" fmla="*/ 144 w 175"/>
                <a:gd name="T85" fmla="*/ 36 h 264"/>
                <a:gd name="T86" fmla="*/ 144 w 175"/>
                <a:gd name="T87" fmla="*/ 36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75" h="264">
                  <a:moveTo>
                    <a:pt x="144" y="36"/>
                  </a:moveTo>
                  <a:lnTo>
                    <a:pt x="144" y="36"/>
                  </a:lnTo>
                  <a:lnTo>
                    <a:pt x="132" y="27"/>
                  </a:lnTo>
                  <a:lnTo>
                    <a:pt x="118" y="20"/>
                  </a:lnTo>
                  <a:lnTo>
                    <a:pt x="104" y="10"/>
                  </a:lnTo>
                  <a:lnTo>
                    <a:pt x="84" y="5"/>
                  </a:lnTo>
                  <a:lnTo>
                    <a:pt x="65" y="0"/>
                  </a:lnTo>
                  <a:lnTo>
                    <a:pt x="56" y="0"/>
                  </a:lnTo>
                  <a:lnTo>
                    <a:pt x="46" y="3"/>
                  </a:lnTo>
                  <a:lnTo>
                    <a:pt x="36" y="5"/>
                  </a:lnTo>
                  <a:lnTo>
                    <a:pt x="27" y="10"/>
                  </a:lnTo>
                  <a:lnTo>
                    <a:pt x="27" y="10"/>
                  </a:lnTo>
                  <a:lnTo>
                    <a:pt x="20" y="17"/>
                  </a:lnTo>
                  <a:lnTo>
                    <a:pt x="12" y="27"/>
                  </a:lnTo>
                  <a:lnTo>
                    <a:pt x="8" y="41"/>
                  </a:lnTo>
                  <a:lnTo>
                    <a:pt x="5" y="56"/>
                  </a:lnTo>
                  <a:lnTo>
                    <a:pt x="0" y="87"/>
                  </a:lnTo>
                  <a:lnTo>
                    <a:pt x="0" y="123"/>
                  </a:lnTo>
                  <a:lnTo>
                    <a:pt x="5" y="156"/>
                  </a:lnTo>
                  <a:lnTo>
                    <a:pt x="12" y="185"/>
                  </a:lnTo>
                  <a:lnTo>
                    <a:pt x="20" y="197"/>
                  </a:lnTo>
                  <a:lnTo>
                    <a:pt x="24" y="204"/>
                  </a:lnTo>
                  <a:lnTo>
                    <a:pt x="29" y="212"/>
                  </a:lnTo>
                  <a:lnTo>
                    <a:pt x="36" y="212"/>
                  </a:lnTo>
                  <a:lnTo>
                    <a:pt x="36" y="212"/>
                  </a:lnTo>
                  <a:lnTo>
                    <a:pt x="65" y="216"/>
                  </a:lnTo>
                  <a:lnTo>
                    <a:pt x="82" y="221"/>
                  </a:lnTo>
                  <a:lnTo>
                    <a:pt x="99" y="226"/>
                  </a:lnTo>
                  <a:lnTo>
                    <a:pt x="116" y="233"/>
                  </a:lnTo>
                  <a:lnTo>
                    <a:pt x="132" y="240"/>
                  </a:lnTo>
                  <a:lnTo>
                    <a:pt x="144" y="252"/>
                  </a:lnTo>
                  <a:lnTo>
                    <a:pt x="156" y="264"/>
                  </a:lnTo>
                  <a:lnTo>
                    <a:pt x="156" y="264"/>
                  </a:lnTo>
                  <a:lnTo>
                    <a:pt x="163" y="247"/>
                  </a:lnTo>
                  <a:lnTo>
                    <a:pt x="168" y="226"/>
                  </a:lnTo>
                  <a:lnTo>
                    <a:pt x="175" y="200"/>
                  </a:lnTo>
                  <a:lnTo>
                    <a:pt x="175" y="166"/>
                  </a:lnTo>
                  <a:lnTo>
                    <a:pt x="175" y="147"/>
                  </a:lnTo>
                  <a:lnTo>
                    <a:pt x="173" y="128"/>
                  </a:lnTo>
                  <a:lnTo>
                    <a:pt x="168" y="106"/>
                  </a:lnTo>
                  <a:lnTo>
                    <a:pt x="163" y="84"/>
                  </a:lnTo>
                  <a:lnTo>
                    <a:pt x="154" y="60"/>
                  </a:lnTo>
                  <a:lnTo>
                    <a:pt x="144" y="36"/>
                  </a:lnTo>
                  <a:lnTo>
                    <a:pt x="144" y="36"/>
                  </a:lnTo>
                  <a:close/>
                </a:path>
              </a:pathLst>
            </a:custGeom>
            <a:solidFill>
              <a:srgbClr val="CE66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36" name="Freeform 163"/>
            <p:cNvSpPr>
              <a:spLocks/>
            </p:cNvSpPr>
            <p:nvPr/>
          </p:nvSpPr>
          <p:spPr bwMode="auto">
            <a:xfrm>
              <a:off x="1044" y="2382"/>
              <a:ext cx="170" cy="259"/>
            </a:xfrm>
            <a:custGeom>
              <a:avLst/>
              <a:gdLst>
                <a:gd name="T0" fmla="*/ 139 w 170"/>
                <a:gd name="T1" fmla="*/ 34 h 259"/>
                <a:gd name="T2" fmla="*/ 139 w 170"/>
                <a:gd name="T3" fmla="*/ 34 h 259"/>
                <a:gd name="T4" fmla="*/ 127 w 170"/>
                <a:gd name="T5" fmla="*/ 27 h 259"/>
                <a:gd name="T6" fmla="*/ 115 w 170"/>
                <a:gd name="T7" fmla="*/ 20 h 259"/>
                <a:gd name="T8" fmla="*/ 98 w 170"/>
                <a:gd name="T9" fmla="*/ 12 h 259"/>
                <a:gd name="T10" fmla="*/ 81 w 170"/>
                <a:gd name="T11" fmla="*/ 5 h 259"/>
                <a:gd name="T12" fmla="*/ 62 w 170"/>
                <a:gd name="T13" fmla="*/ 0 h 259"/>
                <a:gd name="T14" fmla="*/ 53 w 170"/>
                <a:gd name="T15" fmla="*/ 3 h 259"/>
                <a:gd name="T16" fmla="*/ 43 w 170"/>
                <a:gd name="T17" fmla="*/ 3 h 259"/>
                <a:gd name="T18" fmla="*/ 36 w 170"/>
                <a:gd name="T19" fmla="*/ 5 h 259"/>
                <a:gd name="T20" fmla="*/ 26 w 170"/>
                <a:gd name="T21" fmla="*/ 10 h 259"/>
                <a:gd name="T22" fmla="*/ 26 w 170"/>
                <a:gd name="T23" fmla="*/ 10 h 259"/>
                <a:gd name="T24" fmla="*/ 19 w 170"/>
                <a:gd name="T25" fmla="*/ 17 h 259"/>
                <a:gd name="T26" fmla="*/ 12 w 170"/>
                <a:gd name="T27" fmla="*/ 29 h 259"/>
                <a:gd name="T28" fmla="*/ 7 w 170"/>
                <a:gd name="T29" fmla="*/ 41 h 259"/>
                <a:gd name="T30" fmla="*/ 5 w 170"/>
                <a:gd name="T31" fmla="*/ 56 h 259"/>
                <a:gd name="T32" fmla="*/ 0 w 170"/>
                <a:gd name="T33" fmla="*/ 87 h 259"/>
                <a:gd name="T34" fmla="*/ 0 w 170"/>
                <a:gd name="T35" fmla="*/ 123 h 259"/>
                <a:gd name="T36" fmla="*/ 5 w 170"/>
                <a:gd name="T37" fmla="*/ 154 h 259"/>
                <a:gd name="T38" fmla="*/ 12 w 170"/>
                <a:gd name="T39" fmla="*/ 183 h 259"/>
                <a:gd name="T40" fmla="*/ 17 w 170"/>
                <a:gd name="T41" fmla="*/ 195 h 259"/>
                <a:gd name="T42" fmla="*/ 24 w 170"/>
                <a:gd name="T43" fmla="*/ 202 h 259"/>
                <a:gd name="T44" fmla="*/ 29 w 170"/>
                <a:gd name="T45" fmla="*/ 209 h 259"/>
                <a:gd name="T46" fmla="*/ 36 w 170"/>
                <a:gd name="T47" fmla="*/ 212 h 259"/>
                <a:gd name="T48" fmla="*/ 36 w 170"/>
                <a:gd name="T49" fmla="*/ 212 h 259"/>
                <a:gd name="T50" fmla="*/ 65 w 170"/>
                <a:gd name="T51" fmla="*/ 214 h 259"/>
                <a:gd name="T52" fmla="*/ 81 w 170"/>
                <a:gd name="T53" fmla="*/ 216 h 259"/>
                <a:gd name="T54" fmla="*/ 96 w 170"/>
                <a:gd name="T55" fmla="*/ 223 h 259"/>
                <a:gd name="T56" fmla="*/ 113 w 170"/>
                <a:gd name="T57" fmla="*/ 228 h 259"/>
                <a:gd name="T58" fmla="*/ 127 w 170"/>
                <a:gd name="T59" fmla="*/ 238 h 259"/>
                <a:gd name="T60" fmla="*/ 141 w 170"/>
                <a:gd name="T61" fmla="*/ 247 h 259"/>
                <a:gd name="T62" fmla="*/ 151 w 170"/>
                <a:gd name="T63" fmla="*/ 259 h 259"/>
                <a:gd name="T64" fmla="*/ 151 w 170"/>
                <a:gd name="T65" fmla="*/ 259 h 259"/>
                <a:gd name="T66" fmla="*/ 158 w 170"/>
                <a:gd name="T67" fmla="*/ 243 h 259"/>
                <a:gd name="T68" fmla="*/ 165 w 170"/>
                <a:gd name="T69" fmla="*/ 221 h 259"/>
                <a:gd name="T70" fmla="*/ 170 w 170"/>
                <a:gd name="T71" fmla="*/ 195 h 259"/>
                <a:gd name="T72" fmla="*/ 170 w 170"/>
                <a:gd name="T73" fmla="*/ 161 h 259"/>
                <a:gd name="T74" fmla="*/ 168 w 170"/>
                <a:gd name="T75" fmla="*/ 123 h 259"/>
                <a:gd name="T76" fmla="*/ 163 w 170"/>
                <a:gd name="T77" fmla="*/ 104 h 259"/>
                <a:gd name="T78" fmla="*/ 158 w 170"/>
                <a:gd name="T79" fmla="*/ 82 h 259"/>
                <a:gd name="T80" fmla="*/ 148 w 170"/>
                <a:gd name="T81" fmla="*/ 58 h 259"/>
                <a:gd name="T82" fmla="*/ 139 w 170"/>
                <a:gd name="T83" fmla="*/ 34 h 259"/>
                <a:gd name="T84" fmla="*/ 139 w 170"/>
                <a:gd name="T85" fmla="*/ 34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70" h="259">
                  <a:moveTo>
                    <a:pt x="139" y="34"/>
                  </a:moveTo>
                  <a:lnTo>
                    <a:pt x="139" y="34"/>
                  </a:lnTo>
                  <a:lnTo>
                    <a:pt x="127" y="27"/>
                  </a:lnTo>
                  <a:lnTo>
                    <a:pt x="115" y="20"/>
                  </a:lnTo>
                  <a:lnTo>
                    <a:pt x="98" y="12"/>
                  </a:lnTo>
                  <a:lnTo>
                    <a:pt x="81" y="5"/>
                  </a:lnTo>
                  <a:lnTo>
                    <a:pt x="62" y="0"/>
                  </a:lnTo>
                  <a:lnTo>
                    <a:pt x="53" y="3"/>
                  </a:lnTo>
                  <a:lnTo>
                    <a:pt x="43" y="3"/>
                  </a:lnTo>
                  <a:lnTo>
                    <a:pt x="36" y="5"/>
                  </a:lnTo>
                  <a:lnTo>
                    <a:pt x="26" y="10"/>
                  </a:lnTo>
                  <a:lnTo>
                    <a:pt x="26" y="10"/>
                  </a:lnTo>
                  <a:lnTo>
                    <a:pt x="19" y="17"/>
                  </a:lnTo>
                  <a:lnTo>
                    <a:pt x="12" y="29"/>
                  </a:lnTo>
                  <a:lnTo>
                    <a:pt x="7" y="41"/>
                  </a:lnTo>
                  <a:lnTo>
                    <a:pt x="5" y="56"/>
                  </a:lnTo>
                  <a:lnTo>
                    <a:pt x="0" y="87"/>
                  </a:lnTo>
                  <a:lnTo>
                    <a:pt x="0" y="123"/>
                  </a:lnTo>
                  <a:lnTo>
                    <a:pt x="5" y="154"/>
                  </a:lnTo>
                  <a:lnTo>
                    <a:pt x="12" y="183"/>
                  </a:lnTo>
                  <a:lnTo>
                    <a:pt x="17" y="195"/>
                  </a:lnTo>
                  <a:lnTo>
                    <a:pt x="24" y="202"/>
                  </a:lnTo>
                  <a:lnTo>
                    <a:pt x="29" y="209"/>
                  </a:lnTo>
                  <a:lnTo>
                    <a:pt x="36" y="212"/>
                  </a:lnTo>
                  <a:lnTo>
                    <a:pt x="36" y="212"/>
                  </a:lnTo>
                  <a:lnTo>
                    <a:pt x="65" y="214"/>
                  </a:lnTo>
                  <a:lnTo>
                    <a:pt x="81" y="216"/>
                  </a:lnTo>
                  <a:lnTo>
                    <a:pt x="96" y="223"/>
                  </a:lnTo>
                  <a:lnTo>
                    <a:pt x="113" y="228"/>
                  </a:lnTo>
                  <a:lnTo>
                    <a:pt x="127" y="238"/>
                  </a:lnTo>
                  <a:lnTo>
                    <a:pt x="141" y="247"/>
                  </a:lnTo>
                  <a:lnTo>
                    <a:pt x="151" y="259"/>
                  </a:lnTo>
                  <a:lnTo>
                    <a:pt x="151" y="259"/>
                  </a:lnTo>
                  <a:lnTo>
                    <a:pt x="158" y="243"/>
                  </a:lnTo>
                  <a:lnTo>
                    <a:pt x="165" y="221"/>
                  </a:lnTo>
                  <a:lnTo>
                    <a:pt x="170" y="195"/>
                  </a:lnTo>
                  <a:lnTo>
                    <a:pt x="170" y="161"/>
                  </a:lnTo>
                  <a:lnTo>
                    <a:pt x="168" y="123"/>
                  </a:lnTo>
                  <a:lnTo>
                    <a:pt x="163" y="104"/>
                  </a:lnTo>
                  <a:lnTo>
                    <a:pt x="158" y="82"/>
                  </a:lnTo>
                  <a:lnTo>
                    <a:pt x="148" y="58"/>
                  </a:lnTo>
                  <a:lnTo>
                    <a:pt x="139" y="34"/>
                  </a:lnTo>
                  <a:lnTo>
                    <a:pt x="139" y="34"/>
                  </a:lnTo>
                  <a:close/>
                </a:path>
              </a:pathLst>
            </a:custGeom>
            <a:solidFill>
              <a:srgbClr val="CF67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37" name="Freeform 164"/>
            <p:cNvSpPr>
              <a:spLocks/>
            </p:cNvSpPr>
            <p:nvPr/>
          </p:nvSpPr>
          <p:spPr bwMode="auto">
            <a:xfrm>
              <a:off x="1046" y="2385"/>
              <a:ext cx="166" cy="254"/>
            </a:xfrm>
            <a:custGeom>
              <a:avLst/>
              <a:gdLst>
                <a:gd name="T0" fmla="*/ 134 w 166"/>
                <a:gd name="T1" fmla="*/ 31 h 254"/>
                <a:gd name="T2" fmla="*/ 134 w 166"/>
                <a:gd name="T3" fmla="*/ 31 h 254"/>
                <a:gd name="T4" fmla="*/ 125 w 166"/>
                <a:gd name="T5" fmla="*/ 24 h 254"/>
                <a:gd name="T6" fmla="*/ 113 w 166"/>
                <a:gd name="T7" fmla="*/ 17 h 254"/>
                <a:gd name="T8" fmla="*/ 96 w 166"/>
                <a:gd name="T9" fmla="*/ 9 h 254"/>
                <a:gd name="T10" fmla="*/ 79 w 166"/>
                <a:gd name="T11" fmla="*/ 2 h 254"/>
                <a:gd name="T12" fmla="*/ 63 w 166"/>
                <a:gd name="T13" fmla="*/ 0 h 254"/>
                <a:gd name="T14" fmla="*/ 43 w 166"/>
                <a:gd name="T15" fmla="*/ 2 h 254"/>
                <a:gd name="T16" fmla="*/ 34 w 166"/>
                <a:gd name="T17" fmla="*/ 5 h 254"/>
                <a:gd name="T18" fmla="*/ 27 w 166"/>
                <a:gd name="T19" fmla="*/ 9 h 254"/>
                <a:gd name="T20" fmla="*/ 27 w 166"/>
                <a:gd name="T21" fmla="*/ 9 h 254"/>
                <a:gd name="T22" fmla="*/ 19 w 166"/>
                <a:gd name="T23" fmla="*/ 17 h 254"/>
                <a:gd name="T24" fmla="*/ 12 w 166"/>
                <a:gd name="T25" fmla="*/ 26 h 254"/>
                <a:gd name="T26" fmla="*/ 7 w 166"/>
                <a:gd name="T27" fmla="*/ 38 h 254"/>
                <a:gd name="T28" fmla="*/ 5 w 166"/>
                <a:gd name="T29" fmla="*/ 53 h 254"/>
                <a:gd name="T30" fmla="*/ 0 w 166"/>
                <a:gd name="T31" fmla="*/ 84 h 254"/>
                <a:gd name="T32" fmla="*/ 0 w 166"/>
                <a:gd name="T33" fmla="*/ 117 h 254"/>
                <a:gd name="T34" fmla="*/ 5 w 166"/>
                <a:gd name="T35" fmla="*/ 151 h 254"/>
                <a:gd name="T36" fmla="*/ 12 w 166"/>
                <a:gd name="T37" fmla="*/ 177 h 254"/>
                <a:gd name="T38" fmla="*/ 17 w 166"/>
                <a:gd name="T39" fmla="*/ 189 h 254"/>
                <a:gd name="T40" fmla="*/ 22 w 166"/>
                <a:gd name="T41" fmla="*/ 199 h 254"/>
                <a:gd name="T42" fmla="*/ 29 w 166"/>
                <a:gd name="T43" fmla="*/ 204 h 254"/>
                <a:gd name="T44" fmla="*/ 34 w 166"/>
                <a:gd name="T45" fmla="*/ 206 h 254"/>
                <a:gd name="T46" fmla="*/ 34 w 166"/>
                <a:gd name="T47" fmla="*/ 206 h 254"/>
                <a:gd name="T48" fmla="*/ 63 w 166"/>
                <a:gd name="T49" fmla="*/ 209 h 254"/>
                <a:gd name="T50" fmla="*/ 94 w 166"/>
                <a:gd name="T51" fmla="*/ 216 h 254"/>
                <a:gd name="T52" fmla="*/ 111 w 166"/>
                <a:gd name="T53" fmla="*/ 223 h 254"/>
                <a:gd name="T54" fmla="*/ 125 w 166"/>
                <a:gd name="T55" fmla="*/ 230 h 254"/>
                <a:gd name="T56" fmla="*/ 137 w 166"/>
                <a:gd name="T57" fmla="*/ 242 h 254"/>
                <a:gd name="T58" fmla="*/ 149 w 166"/>
                <a:gd name="T59" fmla="*/ 254 h 254"/>
                <a:gd name="T60" fmla="*/ 149 w 166"/>
                <a:gd name="T61" fmla="*/ 254 h 254"/>
                <a:gd name="T62" fmla="*/ 156 w 166"/>
                <a:gd name="T63" fmla="*/ 235 h 254"/>
                <a:gd name="T64" fmla="*/ 161 w 166"/>
                <a:gd name="T65" fmla="*/ 216 h 254"/>
                <a:gd name="T66" fmla="*/ 166 w 166"/>
                <a:gd name="T67" fmla="*/ 187 h 254"/>
                <a:gd name="T68" fmla="*/ 166 w 166"/>
                <a:gd name="T69" fmla="*/ 156 h 254"/>
                <a:gd name="T70" fmla="*/ 163 w 166"/>
                <a:gd name="T71" fmla="*/ 117 h 254"/>
                <a:gd name="T72" fmla="*/ 158 w 166"/>
                <a:gd name="T73" fmla="*/ 96 h 254"/>
                <a:gd name="T74" fmla="*/ 154 w 166"/>
                <a:gd name="T75" fmla="*/ 77 h 254"/>
                <a:gd name="T76" fmla="*/ 144 w 166"/>
                <a:gd name="T77" fmla="*/ 53 h 254"/>
                <a:gd name="T78" fmla="*/ 134 w 166"/>
                <a:gd name="T79" fmla="*/ 31 h 254"/>
                <a:gd name="T80" fmla="*/ 134 w 166"/>
                <a:gd name="T81" fmla="*/ 31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6" h="254">
                  <a:moveTo>
                    <a:pt x="134" y="31"/>
                  </a:moveTo>
                  <a:lnTo>
                    <a:pt x="134" y="31"/>
                  </a:lnTo>
                  <a:lnTo>
                    <a:pt x="125" y="24"/>
                  </a:lnTo>
                  <a:lnTo>
                    <a:pt x="113" y="17"/>
                  </a:lnTo>
                  <a:lnTo>
                    <a:pt x="96" y="9"/>
                  </a:lnTo>
                  <a:lnTo>
                    <a:pt x="79" y="2"/>
                  </a:lnTo>
                  <a:lnTo>
                    <a:pt x="63" y="0"/>
                  </a:lnTo>
                  <a:lnTo>
                    <a:pt x="43" y="2"/>
                  </a:lnTo>
                  <a:lnTo>
                    <a:pt x="34" y="5"/>
                  </a:lnTo>
                  <a:lnTo>
                    <a:pt x="27" y="9"/>
                  </a:lnTo>
                  <a:lnTo>
                    <a:pt x="27" y="9"/>
                  </a:lnTo>
                  <a:lnTo>
                    <a:pt x="19" y="17"/>
                  </a:lnTo>
                  <a:lnTo>
                    <a:pt x="12" y="26"/>
                  </a:lnTo>
                  <a:lnTo>
                    <a:pt x="7" y="38"/>
                  </a:lnTo>
                  <a:lnTo>
                    <a:pt x="5" y="53"/>
                  </a:lnTo>
                  <a:lnTo>
                    <a:pt x="0" y="84"/>
                  </a:lnTo>
                  <a:lnTo>
                    <a:pt x="0" y="117"/>
                  </a:lnTo>
                  <a:lnTo>
                    <a:pt x="5" y="151"/>
                  </a:lnTo>
                  <a:lnTo>
                    <a:pt x="12" y="177"/>
                  </a:lnTo>
                  <a:lnTo>
                    <a:pt x="17" y="189"/>
                  </a:lnTo>
                  <a:lnTo>
                    <a:pt x="22" y="199"/>
                  </a:lnTo>
                  <a:lnTo>
                    <a:pt x="29" y="204"/>
                  </a:lnTo>
                  <a:lnTo>
                    <a:pt x="34" y="206"/>
                  </a:lnTo>
                  <a:lnTo>
                    <a:pt x="34" y="206"/>
                  </a:lnTo>
                  <a:lnTo>
                    <a:pt x="63" y="209"/>
                  </a:lnTo>
                  <a:lnTo>
                    <a:pt x="94" y="216"/>
                  </a:lnTo>
                  <a:lnTo>
                    <a:pt x="111" y="223"/>
                  </a:lnTo>
                  <a:lnTo>
                    <a:pt x="125" y="230"/>
                  </a:lnTo>
                  <a:lnTo>
                    <a:pt x="137" y="242"/>
                  </a:lnTo>
                  <a:lnTo>
                    <a:pt x="149" y="254"/>
                  </a:lnTo>
                  <a:lnTo>
                    <a:pt x="149" y="254"/>
                  </a:lnTo>
                  <a:lnTo>
                    <a:pt x="156" y="235"/>
                  </a:lnTo>
                  <a:lnTo>
                    <a:pt x="161" y="216"/>
                  </a:lnTo>
                  <a:lnTo>
                    <a:pt x="166" y="187"/>
                  </a:lnTo>
                  <a:lnTo>
                    <a:pt x="166" y="156"/>
                  </a:lnTo>
                  <a:lnTo>
                    <a:pt x="163" y="117"/>
                  </a:lnTo>
                  <a:lnTo>
                    <a:pt x="158" y="96"/>
                  </a:lnTo>
                  <a:lnTo>
                    <a:pt x="154" y="77"/>
                  </a:lnTo>
                  <a:lnTo>
                    <a:pt x="144" y="53"/>
                  </a:lnTo>
                  <a:lnTo>
                    <a:pt x="134" y="31"/>
                  </a:lnTo>
                  <a:lnTo>
                    <a:pt x="134" y="31"/>
                  </a:lnTo>
                  <a:close/>
                </a:path>
              </a:pathLst>
            </a:custGeom>
            <a:solidFill>
              <a:srgbClr val="CF69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38" name="Freeform 165"/>
            <p:cNvSpPr>
              <a:spLocks/>
            </p:cNvSpPr>
            <p:nvPr/>
          </p:nvSpPr>
          <p:spPr bwMode="auto">
            <a:xfrm>
              <a:off x="1049" y="2385"/>
              <a:ext cx="160" cy="249"/>
            </a:xfrm>
            <a:custGeom>
              <a:avLst/>
              <a:gdLst>
                <a:gd name="T0" fmla="*/ 129 w 160"/>
                <a:gd name="T1" fmla="*/ 31 h 249"/>
                <a:gd name="T2" fmla="*/ 129 w 160"/>
                <a:gd name="T3" fmla="*/ 31 h 249"/>
                <a:gd name="T4" fmla="*/ 120 w 160"/>
                <a:gd name="T5" fmla="*/ 24 h 249"/>
                <a:gd name="T6" fmla="*/ 108 w 160"/>
                <a:gd name="T7" fmla="*/ 17 h 249"/>
                <a:gd name="T8" fmla="*/ 93 w 160"/>
                <a:gd name="T9" fmla="*/ 9 h 249"/>
                <a:gd name="T10" fmla="*/ 76 w 160"/>
                <a:gd name="T11" fmla="*/ 5 h 249"/>
                <a:gd name="T12" fmla="*/ 60 w 160"/>
                <a:gd name="T13" fmla="*/ 0 h 249"/>
                <a:gd name="T14" fmla="*/ 43 w 160"/>
                <a:gd name="T15" fmla="*/ 2 h 249"/>
                <a:gd name="T16" fmla="*/ 33 w 160"/>
                <a:gd name="T17" fmla="*/ 5 h 249"/>
                <a:gd name="T18" fmla="*/ 26 w 160"/>
                <a:gd name="T19" fmla="*/ 9 h 249"/>
                <a:gd name="T20" fmla="*/ 26 w 160"/>
                <a:gd name="T21" fmla="*/ 9 h 249"/>
                <a:gd name="T22" fmla="*/ 19 w 160"/>
                <a:gd name="T23" fmla="*/ 17 h 249"/>
                <a:gd name="T24" fmla="*/ 12 w 160"/>
                <a:gd name="T25" fmla="*/ 26 h 249"/>
                <a:gd name="T26" fmla="*/ 7 w 160"/>
                <a:gd name="T27" fmla="*/ 38 h 249"/>
                <a:gd name="T28" fmla="*/ 4 w 160"/>
                <a:gd name="T29" fmla="*/ 53 h 249"/>
                <a:gd name="T30" fmla="*/ 0 w 160"/>
                <a:gd name="T31" fmla="*/ 84 h 249"/>
                <a:gd name="T32" fmla="*/ 0 w 160"/>
                <a:gd name="T33" fmla="*/ 117 h 249"/>
                <a:gd name="T34" fmla="*/ 4 w 160"/>
                <a:gd name="T35" fmla="*/ 149 h 249"/>
                <a:gd name="T36" fmla="*/ 12 w 160"/>
                <a:gd name="T37" fmla="*/ 177 h 249"/>
                <a:gd name="T38" fmla="*/ 16 w 160"/>
                <a:gd name="T39" fmla="*/ 187 h 249"/>
                <a:gd name="T40" fmla="*/ 21 w 160"/>
                <a:gd name="T41" fmla="*/ 197 h 249"/>
                <a:gd name="T42" fmla="*/ 28 w 160"/>
                <a:gd name="T43" fmla="*/ 201 h 249"/>
                <a:gd name="T44" fmla="*/ 33 w 160"/>
                <a:gd name="T45" fmla="*/ 204 h 249"/>
                <a:gd name="T46" fmla="*/ 33 w 160"/>
                <a:gd name="T47" fmla="*/ 204 h 249"/>
                <a:gd name="T48" fmla="*/ 62 w 160"/>
                <a:gd name="T49" fmla="*/ 206 h 249"/>
                <a:gd name="T50" fmla="*/ 93 w 160"/>
                <a:gd name="T51" fmla="*/ 213 h 249"/>
                <a:gd name="T52" fmla="*/ 108 w 160"/>
                <a:gd name="T53" fmla="*/ 220 h 249"/>
                <a:gd name="T54" fmla="*/ 122 w 160"/>
                <a:gd name="T55" fmla="*/ 228 h 249"/>
                <a:gd name="T56" fmla="*/ 134 w 160"/>
                <a:gd name="T57" fmla="*/ 237 h 249"/>
                <a:gd name="T58" fmla="*/ 143 w 160"/>
                <a:gd name="T59" fmla="*/ 249 h 249"/>
                <a:gd name="T60" fmla="*/ 143 w 160"/>
                <a:gd name="T61" fmla="*/ 249 h 249"/>
                <a:gd name="T62" fmla="*/ 151 w 160"/>
                <a:gd name="T63" fmla="*/ 230 h 249"/>
                <a:gd name="T64" fmla="*/ 155 w 160"/>
                <a:gd name="T65" fmla="*/ 211 h 249"/>
                <a:gd name="T66" fmla="*/ 160 w 160"/>
                <a:gd name="T67" fmla="*/ 182 h 249"/>
                <a:gd name="T68" fmla="*/ 160 w 160"/>
                <a:gd name="T69" fmla="*/ 151 h 249"/>
                <a:gd name="T70" fmla="*/ 158 w 160"/>
                <a:gd name="T71" fmla="*/ 113 h 249"/>
                <a:gd name="T72" fmla="*/ 153 w 160"/>
                <a:gd name="T73" fmla="*/ 93 h 249"/>
                <a:gd name="T74" fmla="*/ 148 w 160"/>
                <a:gd name="T75" fmla="*/ 74 h 249"/>
                <a:gd name="T76" fmla="*/ 141 w 160"/>
                <a:gd name="T77" fmla="*/ 53 h 249"/>
                <a:gd name="T78" fmla="*/ 129 w 160"/>
                <a:gd name="T79" fmla="*/ 31 h 249"/>
                <a:gd name="T80" fmla="*/ 129 w 160"/>
                <a:gd name="T81" fmla="*/ 31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0" h="249">
                  <a:moveTo>
                    <a:pt x="129" y="31"/>
                  </a:moveTo>
                  <a:lnTo>
                    <a:pt x="129" y="31"/>
                  </a:lnTo>
                  <a:lnTo>
                    <a:pt x="120" y="24"/>
                  </a:lnTo>
                  <a:lnTo>
                    <a:pt x="108" y="17"/>
                  </a:lnTo>
                  <a:lnTo>
                    <a:pt x="93" y="9"/>
                  </a:lnTo>
                  <a:lnTo>
                    <a:pt x="76" y="5"/>
                  </a:lnTo>
                  <a:lnTo>
                    <a:pt x="60" y="0"/>
                  </a:lnTo>
                  <a:lnTo>
                    <a:pt x="43" y="2"/>
                  </a:lnTo>
                  <a:lnTo>
                    <a:pt x="33" y="5"/>
                  </a:lnTo>
                  <a:lnTo>
                    <a:pt x="26" y="9"/>
                  </a:lnTo>
                  <a:lnTo>
                    <a:pt x="26" y="9"/>
                  </a:lnTo>
                  <a:lnTo>
                    <a:pt x="19" y="17"/>
                  </a:lnTo>
                  <a:lnTo>
                    <a:pt x="12" y="26"/>
                  </a:lnTo>
                  <a:lnTo>
                    <a:pt x="7" y="38"/>
                  </a:lnTo>
                  <a:lnTo>
                    <a:pt x="4" y="53"/>
                  </a:lnTo>
                  <a:lnTo>
                    <a:pt x="0" y="84"/>
                  </a:lnTo>
                  <a:lnTo>
                    <a:pt x="0" y="117"/>
                  </a:lnTo>
                  <a:lnTo>
                    <a:pt x="4" y="149"/>
                  </a:lnTo>
                  <a:lnTo>
                    <a:pt x="12" y="177"/>
                  </a:lnTo>
                  <a:lnTo>
                    <a:pt x="16" y="187"/>
                  </a:lnTo>
                  <a:lnTo>
                    <a:pt x="21" y="197"/>
                  </a:lnTo>
                  <a:lnTo>
                    <a:pt x="28" y="201"/>
                  </a:lnTo>
                  <a:lnTo>
                    <a:pt x="33" y="204"/>
                  </a:lnTo>
                  <a:lnTo>
                    <a:pt x="33" y="204"/>
                  </a:lnTo>
                  <a:lnTo>
                    <a:pt x="62" y="206"/>
                  </a:lnTo>
                  <a:lnTo>
                    <a:pt x="93" y="213"/>
                  </a:lnTo>
                  <a:lnTo>
                    <a:pt x="108" y="220"/>
                  </a:lnTo>
                  <a:lnTo>
                    <a:pt x="122" y="228"/>
                  </a:lnTo>
                  <a:lnTo>
                    <a:pt x="134" y="237"/>
                  </a:lnTo>
                  <a:lnTo>
                    <a:pt x="143" y="249"/>
                  </a:lnTo>
                  <a:lnTo>
                    <a:pt x="143" y="249"/>
                  </a:lnTo>
                  <a:lnTo>
                    <a:pt x="151" y="230"/>
                  </a:lnTo>
                  <a:lnTo>
                    <a:pt x="155" y="211"/>
                  </a:lnTo>
                  <a:lnTo>
                    <a:pt x="160" y="182"/>
                  </a:lnTo>
                  <a:lnTo>
                    <a:pt x="160" y="151"/>
                  </a:lnTo>
                  <a:lnTo>
                    <a:pt x="158" y="113"/>
                  </a:lnTo>
                  <a:lnTo>
                    <a:pt x="153" y="93"/>
                  </a:lnTo>
                  <a:lnTo>
                    <a:pt x="148" y="74"/>
                  </a:lnTo>
                  <a:lnTo>
                    <a:pt x="141" y="53"/>
                  </a:lnTo>
                  <a:lnTo>
                    <a:pt x="129" y="31"/>
                  </a:lnTo>
                  <a:lnTo>
                    <a:pt x="129" y="31"/>
                  </a:lnTo>
                  <a:close/>
                </a:path>
              </a:pathLst>
            </a:custGeom>
            <a:solidFill>
              <a:srgbClr val="CF6A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39" name="Freeform 166"/>
            <p:cNvSpPr>
              <a:spLocks/>
            </p:cNvSpPr>
            <p:nvPr/>
          </p:nvSpPr>
          <p:spPr bwMode="auto">
            <a:xfrm>
              <a:off x="1051" y="2387"/>
              <a:ext cx="156" cy="242"/>
            </a:xfrm>
            <a:custGeom>
              <a:avLst/>
              <a:gdLst>
                <a:gd name="T0" fmla="*/ 127 w 156"/>
                <a:gd name="T1" fmla="*/ 27 h 242"/>
                <a:gd name="T2" fmla="*/ 127 w 156"/>
                <a:gd name="T3" fmla="*/ 27 h 242"/>
                <a:gd name="T4" fmla="*/ 118 w 156"/>
                <a:gd name="T5" fmla="*/ 19 h 242"/>
                <a:gd name="T6" fmla="*/ 106 w 156"/>
                <a:gd name="T7" fmla="*/ 15 h 242"/>
                <a:gd name="T8" fmla="*/ 91 w 156"/>
                <a:gd name="T9" fmla="*/ 7 h 242"/>
                <a:gd name="T10" fmla="*/ 77 w 156"/>
                <a:gd name="T11" fmla="*/ 3 h 242"/>
                <a:gd name="T12" fmla="*/ 60 w 156"/>
                <a:gd name="T13" fmla="*/ 0 h 242"/>
                <a:gd name="T14" fmla="*/ 41 w 156"/>
                <a:gd name="T15" fmla="*/ 3 h 242"/>
                <a:gd name="T16" fmla="*/ 34 w 156"/>
                <a:gd name="T17" fmla="*/ 5 h 242"/>
                <a:gd name="T18" fmla="*/ 24 w 156"/>
                <a:gd name="T19" fmla="*/ 10 h 242"/>
                <a:gd name="T20" fmla="*/ 24 w 156"/>
                <a:gd name="T21" fmla="*/ 10 h 242"/>
                <a:gd name="T22" fmla="*/ 17 w 156"/>
                <a:gd name="T23" fmla="*/ 17 h 242"/>
                <a:gd name="T24" fmla="*/ 12 w 156"/>
                <a:gd name="T25" fmla="*/ 27 h 242"/>
                <a:gd name="T26" fmla="*/ 7 w 156"/>
                <a:gd name="T27" fmla="*/ 39 h 242"/>
                <a:gd name="T28" fmla="*/ 2 w 156"/>
                <a:gd name="T29" fmla="*/ 51 h 242"/>
                <a:gd name="T30" fmla="*/ 0 w 156"/>
                <a:gd name="T31" fmla="*/ 82 h 242"/>
                <a:gd name="T32" fmla="*/ 0 w 156"/>
                <a:gd name="T33" fmla="*/ 115 h 242"/>
                <a:gd name="T34" fmla="*/ 5 w 156"/>
                <a:gd name="T35" fmla="*/ 147 h 242"/>
                <a:gd name="T36" fmla="*/ 12 w 156"/>
                <a:gd name="T37" fmla="*/ 173 h 242"/>
                <a:gd name="T38" fmla="*/ 17 w 156"/>
                <a:gd name="T39" fmla="*/ 183 h 242"/>
                <a:gd name="T40" fmla="*/ 22 w 156"/>
                <a:gd name="T41" fmla="*/ 192 h 242"/>
                <a:gd name="T42" fmla="*/ 26 w 156"/>
                <a:gd name="T43" fmla="*/ 197 h 242"/>
                <a:gd name="T44" fmla="*/ 34 w 156"/>
                <a:gd name="T45" fmla="*/ 199 h 242"/>
                <a:gd name="T46" fmla="*/ 34 w 156"/>
                <a:gd name="T47" fmla="*/ 199 h 242"/>
                <a:gd name="T48" fmla="*/ 60 w 156"/>
                <a:gd name="T49" fmla="*/ 202 h 242"/>
                <a:gd name="T50" fmla="*/ 91 w 156"/>
                <a:gd name="T51" fmla="*/ 209 h 242"/>
                <a:gd name="T52" fmla="*/ 106 w 156"/>
                <a:gd name="T53" fmla="*/ 214 h 242"/>
                <a:gd name="T54" fmla="*/ 118 w 156"/>
                <a:gd name="T55" fmla="*/ 221 h 242"/>
                <a:gd name="T56" fmla="*/ 132 w 156"/>
                <a:gd name="T57" fmla="*/ 230 h 242"/>
                <a:gd name="T58" fmla="*/ 141 w 156"/>
                <a:gd name="T59" fmla="*/ 242 h 242"/>
                <a:gd name="T60" fmla="*/ 141 w 156"/>
                <a:gd name="T61" fmla="*/ 242 h 242"/>
                <a:gd name="T62" fmla="*/ 146 w 156"/>
                <a:gd name="T63" fmla="*/ 226 h 242"/>
                <a:gd name="T64" fmla="*/ 151 w 156"/>
                <a:gd name="T65" fmla="*/ 204 h 242"/>
                <a:gd name="T66" fmla="*/ 156 w 156"/>
                <a:gd name="T67" fmla="*/ 178 h 242"/>
                <a:gd name="T68" fmla="*/ 156 w 156"/>
                <a:gd name="T69" fmla="*/ 144 h 242"/>
                <a:gd name="T70" fmla="*/ 153 w 156"/>
                <a:gd name="T71" fmla="*/ 108 h 242"/>
                <a:gd name="T72" fmla="*/ 149 w 156"/>
                <a:gd name="T73" fmla="*/ 89 h 242"/>
                <a:gd name="T74" fmla="*/ 144 w 156"/>
                <a:gd name="T75" fmla="*/ 67 h 242"/>
                <a:gd name="T76" fmla="*/ 137 w 156"/>
                <a:gd name="T77" fmla="*/ 48 h 242"/>
                <a:gd name="T78" fmla="*/ 127 w 156"/>
                <a:gd name="T79" fmla="*/ 27 h 242"/>
                <a:gd name="T80" fmla="*/ 127 w 156"/>
                <a:gd name="T81" fmla="*/ 27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6" h="242">
                  <a:moveTo>
                    <a:pt x="127" y="27"/>
                  </a:moveTo>
                  <a:lnTo>
                    <a:pt x="127" y="27"/>
                  </a:lnTo>
                  <a:lnTo>
                    <a:pt x="118" y="19"/>
                  </a:lnTo>
                  <a:lnTo>
                    <a:pt x="106" y="15"/>
                  </a:lnTo>
                  <a:lnTo>
                    <a:pt x="91" y="7"/>
                  </a:lnTo>
                  <a:lnTo>
                    <a:pt x="77" y="3"/>
                  </a:lnTo>
                  <a:lnTo>
                    <a:pt x="60" y="0"/>
                  </a:lnTo>
                  <a:lnTo>
                    <a:pt x="41" y="3"/>
                  </a:lnTo>
                  <a:lnTo>
                    <a:pt x="34" y="5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17" y="17"/>
                  </a:lnTo>
                  <a:lnTo>
                    <a:pt x="12" y="27"/>
                  </a:lnTo>
                  <a:lnTo>
                    <a:pt x="7" y="39"/>
                  </a:lnTo>
                  <a:lnTo>
                    <a:pt x="2" y="51"/>
                  </a:lnTo>
                  <a:lnTo>
                    <a:pt x="0" y="82"/>
                  </a:lnTo>
                  <a:lnTo>
                    <a:pt x="0" y="115"/>
                  </a:lnTo>
                  <a:lnTo>
                    <a:pt x="5" y="147"/>
                  </a:lnTo>
                  <a:lnTo>
                    <a:pt x="12" y="173"/>
                  </a:lnTo>
                  <a:lnTo>
                    <a:pt x="17" y="183"/>
                  </a:lnTo>
                  <a:lnTo>
                    <a:pt x="22" y="192"/>
                  </a:lnTo>
                  <a:lnTo>
                    <a:pt x="26" y="197"/>
                  </a:lnTo>
                  <a:lnTo>
                    <a:pt x="34" y="199"/>
                  </a:lnTo>
                  <a:lnTo>
                    <a:pt x="34" y="199"/>
                  </a:lnTo>
                  <a:lnTo>
                    <a:pt x="60" y="202"/>
                  </a:lnTo>
                  <a:lnTo>
                    <a:pt x="91" y="209"/>
                  </a:lnTo>
                  <a:lnTo>
                    <a:pt x="106" y="214"/>
                  </a:lnTo>
                  <a:lnTo>
                    <a:pt x="118" y="221"/>
                  </a:lnTo>
                  <a:lnTo>
                    <a:pt x="132" y="230"/>
                  </a:lnTo>
                  <a:lnTo>
                    <a:pt x="141" y="242"/>
                  </a:lnTo>
                  <a:lnTo>
                    <a:pt x="141" y="242"/>
                  </a:lnTo>
                  <a:lnTo>
                    <a:pt x="146" y="226"/>
                  </a:lnTo>
                  <a:lnTo>
                    <a:pt x="151" y="204"/>
                  </a:lnTo>
                  <a:lnTo>
                    <a:pt x="156" y="178"/>
                  </a:lnTo>
                  <a:lnTo>
                    <a:pt x="156" y="144"/>
                  </a:lnTo>
                  <a:lnTo>
                    <a:pt x="153" y="108"/>
                  </a:lnTo>
                  <a:lnTo>
                    <a:pt x="149" y="89"/>
                  </a:lnTo>
                  <a:lnTo>
                    <a:pt x="144" y="67"/>
                  </a:lnTo>
                  <a:lnTo>
                    <a:pt x="137" y="48"/>
                  </a:lnTo>
                  <a:lnTo>
                    <a:pt x="127" y="27"/>
                  </a:lnTo>
                  <a:lnTo>
                    <a:pt x="127" y="27"/>
                  </a:lnTo>
                  <a:close/>
                </a:path>
              </a:pathLst>
            </a:custGeom>
            <a:solidFill>
              <a:srgbClr val="CF6B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40" name="Freeform 167"/>
            <p:cNvSpPr>
              <a:spLocks/>
            </p:cNvSpPr>
            <p:nvPr/>
          </p:nvSpPr>
          <p:spPr bwMode="auto">
            <a:xfrm>
              <a:off x="1053" y="2387"/>
              <a:ext cx="151" cy="238"/>
            </a:xfrm>
            <a:custGeom>
              <a:avLst/>
              <a:gdLst>
                <a:gd name="T0" fmla="*/ 123 w 151"/>
                <a:gd name="T1" fmla="*/ 27 h 238"/>
                <a:gd name="T2" fmla="*/ 123 w 151"/>
                <a:gd name="T3" fmla="*/ 27 h 238"/>
                <a:gd name="T4" fmla="*/ 113 w 151"/>
                <a:gd name="T5" fmla="*/ 19 h 238"/>
                <a:gd name="T6" fmla="*/ 104 w 151"/>
                <a:gd name="T7" fmla="*/ 15 h 238"/>
                <a:gd name="T8" fmla="*/ 89 w 151"/>
                <a:gd name="T9" fmla="*/ 7 h 238"/>
                <a:gd name="T10" fmla="*/ 75 w 151"/>
                <a:gd name="T11" fmla="*/ 3 h 238"/>
                <a:gd name="T12" fmla="*/ 58 w 151"/>
                <a:gd name="T13" fmla="*/ 0 h 238"/>
                <a:gd name="T14" fmla="*/ 41 w 151"/>
                <a:gd name="T15" fmla="*/ 3 h 238"/>
                <a:gd name="T16" fmla="*/ 34 w 151"/>
                <a:gd name="T17" fmla="*/ 7 h 238"/>
                <a:gd name="T18" fmla="*/ 24 w 151"/>
                <a:gd name="T19" fmla="*/ 10 h 238"/>
                <a:gd name="T20" fmla="*/ 24 w 151"/>
                <a:gd name="T21" fmla="*/ 10 h 238"/>
                <a:gd name="T22" fmla="*/ 17 w 151"/>
                <a:gd name="T23" fmla="*/ 17 h 238"/>
                <a:gd name="T24" fmla="*/ 12 w 151"/>
                <a:gd name="T25" fmla="*/ 27 h 238"/>
                <a:gd name="T26" fmla="*/ 8 w 151"/>
                <a:gd name="T27" fmla="*/ 39 h 238"/>
                <a:gd name="T28" fmla="*/ 3 w 151"/>
                <a:gd name="T29" fmla="*/ 53 h 238"/>
                <a:gd name="T30" fmla="*/ 0 w 151"/>
                <a:gd name="T31" fmla="*/ 82 h 238"/>
                <a:gd name="T32" fmla="*/ 0 w 151"/>
                <a:gd name="T33" fmla="*/ 115 h 238"/>
                <a:gd name="T34" fmla="*/ 5 w 151"/>
                <a:gd name="T35" fmla="*/ 144 h 238"/>
                <a:gd name="T36" fmla="*/ 12 w 151"/>
                <a:gd name="T37" fmla="*/ 171 h 238"/>
                <a:gd name="T38" fmla="*/ 17 w 151"/>
                <a:gd name="T39" fmla="*/ 183 h 238"/>
                <a:gd name="T40" fmla="*/ 22 w 151"/>
                <a:gd name="T41" fmla="*/ 190 h 238"/>
                <a:gd name="T42" fmla="*/ 27 w 151"/>
                <a:gd name="T43" fmla="*/ 195 h 238"/>
                <a:gd name="T44" fmla="*/ 34 w 151"/>
                <a:gd name="T45" fmla="*/ 197 h 238"/>
                <a:gd name="T46" fmla="*/ 34 w 151"/>
                <a:gd name="T47" fmla="*/ 197 h 238"/>
                <a:gd name="T48" fmla="*/ 60 w 151"/>
                <a:gd name="T49" fmla="*/ 199 h 238"/>
                <a:gd name="T50" fmla="*/ 89 w 151"/>
                <a:gd name="T51" fmla="*/ 207 h 238"/>
                <a:gd name="T52" fmla="*/ 104 w 151"/>
                <a:gd name="T53" fmla="*/ 211 h 238"/>
                <a:gd name="T54" fmla="*/ 116 w 151"/>
                <a:gd name="T55" fmla="*/ 218 h 238"/>
                <a:gd name="T56" fmla="*/ 127 w 151"/>
                <a:gd name="T57" fmla="*/ 228 h 238"/>
                <a:gd name="T58" fmla="*/ 137 w 151"/>
                <a:gd name="T59" fmla="*/ 238 h 238"/>
                <a:gd name="T60" fmla="*/ 137 w 151"/>
                <a:gd name="T61" fmla="*/ 238 h 238"/>
                <a:gd name="T62" fmla="*/ 144 w 151"/>
                <a:gd name="T63" fmla="*/ 221 h 238"/>
                <a:gd name="T64" fmla="*/ 147 w 151"/>
                <a:gd name="T65" fmla="*/ 199 h 238"/>
                <a:gd name="T66" fmla="*/ 151 w 151"/>
                <a:gd name="T67" fmla="*/ 173 h 238"/>
                <a:gd name="T68" fmla="*/ 151 w 151"/>
                <a:gd name="T69" fmla="*/ 139 h 238"/>
                <a:gd name="T70" fmla="*/ 147 w 151"/>
                <a:gd name="T71" fmla="*/ 103 h 238"/>
                <a:gd name="T72" fmla="*/ 144 w 151"/>
                <a:gd name="T73" fmla="*/ 87 h 238"/>
                <a:gd name="T74" fmla="*/ 139 w 151"/>
                <a:gd name="T75" fmla="*/ 65 h 238"/>
                <a:gd name="T76" fmla="*/ 132 w 151"/>
                <a:gd name="T77" fmla="*/ 46 h 238"/>
                <a:gd name="T78" fmla="*/ 123 w 151"/>
                <a:gd name="T79" fmla="*/ 27 h 238"/>
                <a:gd name="T80" fmla="*/ 123 w 151"/>
                <a:gd name="T81" fmla="*/ 27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1" h="238">
                  <a:moveTo>
                    <a:pt x="123" y="27"/>
                  </a:moveTo>
                  <a:lnTo>
                    <a:pt x="123" y="27"/>
                  </a:lnTo>
                  <a:lnTo>
                    <a:pt x="113" y="19"/>
                  </a:lnTo>
                  <a:lnTo>
                    <a:pt x="104" y="15"/>
                  </a:lnTo>
                  <a:lnTo>
                    <a:pt x="89" y="7"/>
                  </a:lnTo>
                  <a:lnTo>
                    <a:pt x="75" y="3"/>
                  </a:lnTo>
                  <a:lnTo>
                    <a:pt x="58" y="0"/>
                  </a:lnTo>
                  <a:lnTo>
                    <a:pt x="41" y="3"/>
                  </a:lnTo>
                  <a:lnTo>
                    <a:pt x="34" y="7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17" y="17"/>
                  </a:lnTo>
                  <a:lnTo>
                    <a:pt x="12" y="27"/>
                  </a:lnTo>
                  <a:lnTo>
                    <a:pt x="8" y="39"/>
                  </a:lnTo>
                  <a:lnTo>
                    <a:pt x="3" y="53"/>
                  </a:lnTo>
                  <a:lnTo>
                    <a:pt x="0" y="82"/>
                  </a:lnTo>
                  <a:lnTo>
                    <a:pt x="0" y="115"/>
                  </a:lnTo>
                  <a:lnTo>
                    <a:pt x="5" y="144"/>
                  </a:lnTo>
                  <a:lnTo>
                    <a:pt x="12" y="171"/>
                  </a:lnTo>
                  <a:lnTo>
                    <a:pt x="17" y="183"/>
                  </a:lnTo>
                  <a:lnTo>
                    <a:pt x="22" y="190"/>
                  </a:lnTo>
                  <a:lnTo>
                    <a:pt x="27" y="195"/>
                  </a:lnTo>
                  <a:lnTo>
                    <a:pt x="34" y="197"/>
                  </a:lnTo>
                  <a:lnTo>
                    <a:pt x="34" y="197"/>
                  </a:lnTo>
                  <a:lnTo>
                    <a:pt x="60" y="199"/>
                  </a:lnTo>
                  <a:lnTo>
                    <a:pt x="89" y="207"/>
                  </a:lnTo>
                  <a:lnTo>
                    <a:pt x="104" y="211"/>
                  </a:lnTo>
                  <a:lnTo>
                    <a:pt x="116" y="218"/>
                  </a:lnTo>
                  <a:lnTo>
                    <a:pt x="127" y="228"/>
                  </a:lnTo>
                  <a:lnTo>
                    <a:pt x="137" y="238"/>
                  </a:lnTo>
                  <a:lnTo>
                    <a:pt x="137" y="238"/>
                  </a:lnTo>
                  <a:lnTo>
                    <a:pt x="144" y="221"/>
                  </a:lnTo>
                  <a:lnTo>
                    <a:pt x="147" y="199"/>
                  </a:lnTo>
                  <a:lnTo>
                    <a:pt x="151" y="173"/>
                  </a:lnTo>
                  <a:lnTo>
                    <a:pt x="151" y="139"/>
                  </a:lnTo>
                  <a:lnTo>
                    <a:pt x="147" y="103"/>
                  </a:lnTo>
                  <a:lnTo>
                    <a:pt x="144" y="87"/>
                  </a:lnTo>
                  <a:lnTo>
                    <a:pt x="139" y="65"/>
                  </a:lnTo>
                  <a:lnTo>
                    <a:pt x="132" y="46"/>
                  </a:lnTo>
                  <a:lnTo>
                    <a:pt x="123" y="27"/>
                  </a:lnTo>
                  <a:lnTo>
                    <a:pt x="123" y="27"/>
                  </a:lnTo>
                  <a:close/>
                </a:path>
              </a:pathLst>
            </a:custGeom>
            <a:solidFill>
              <a:srgbClr val="D06C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41" name="Freeform 168"/>
            <p:cNvSpPr>
              <a:spLocks/>
            </p:cNvSpPr>
            <p:nvPr/>
          </p:nvSpPr>
          <p:spPr bwMode="auto">
            <a:xfrm>
              <a:off x="1056" y="2390"/>
              <a:ext cx="146" cy="232"/>
            </a:xfrm>
            <a:custGeom>
              <a:avLst/>
              <a:gdLst>
                <a:gd name="T0" fmla="*/ 117 w 146"/>
                <a:gd name="T1" fmla="*/ 24 h 232"/>
                <a:gd name="T2" fmla="*/ 117 w 146"/>
                <a:gd name="T3" fmla="*/ 24 h 232"/>
                <a:gd name="T4" fmla="*/ 110 w 146"/>
                <a:gd name="T5" fmla="*/ 16 h 232"/>
                <a:gd name="T6" fmla="*/ 98 w 146"/>
                <a:gd name="T7" fmla="*/ 12 h 232"/>
                <a:gd name="T8" fmla="*/ 86 w 146"/>
                <a:gd name="T9" fmla="*/ 4 h 232"/>
                <a:gd name="T10" fmla="*/ 72 w 146"/>
                <a:gd name="T11" fmla="*/ 0 h 232"/>
                <a:gd name="T12" fmla="*/ 55 w 146"/>
                <a:gd name="T13" fmla="*/ 0 h 232"/>
                <a:gd name="T14" fmla="*/ 41 w 146"/>
                <a:gd name="T15" fmla="*/ 2 h 232"/>
                <a:gd name="T16" fmla="*/ 31 w 146"/>
                <a:gd name="T17" fmla="*/ 4 h 232"/>
                <a:gd name="T18" fmla="*/ 24 w 146"/>
                <a:gd name="T19" fmla="*/ 9 h 232"/>
                <a:gd name="T20" fmla="*/ 24 w 146"/>
                <a:gd name="T21" fmla="*/ 9 h 232"/>
                <a:gd name="T22" fmla="*/ 17 w 146"/>
                <a:gd name="T23" fmla="*/ 16 h 232"/>
                <a:gd name="T24" fmla="*/ 12 w 146"/>
                <a:gd name="T25" fmla="*/ 26 h 232"/>
                <a:gd name="T26" fmla="*/ 7 w 146"/>
                <a:gd name="T27" fmla="*/ 36 h 232"/>
                <a:gd name="T28" fmla="*/ 2 w 146"/>
                <a:gd name="T29" fmla="*/ 50 h 232"/>
                <a:gd name="T30" fmla="*/ 0 w 146"/>
                <a:gd name="T31" fmla="*/ 79 h 232"/>
                <a:gd name="T32" fmla="*/ 0 w 146"/>
                <a:gd name="T33" fmla="*/ 110 h 232"/>
                <a:gd name="T34" fmla="*/ 5 w 146"/>
                <a:gd name="T35" fmla="*/ 141 h 232"/>
                <a:gd name="T36" fmla="*/ 12 w 146"/>
                <a:gd name="T37" fmla="*/ 168 h 232"/>
                <a:gd name="T38" fmla="*/ 17 w 146"/>
                <a:gd name="T39" fmla="*/ 177 h 232"/>
                <a:gd name="T40" fmla="*/ 21 w 146"/>
                <a:gd name="T41" fmla="*/ 184 h 232"/>
                <a:gd name="T42" fmla="*/ 26 w 146"/>
                <a:gd name="T43" fmla="*/ 189 h 232"/>
                <a:gd name="T44" fmla="*/ 31 w 146"/>
                <a:gd name="T45" fmla="*/ 192 h 232"/>
                <a:gd name="T46" fmla="*/ 31 w 146"/>
                <a:gd name="T47" fmla="*/ 192 h 232"/>
                <a:gd name="T48" fmla="*/ 57 w 146"/>
                <a:gd name="T49" fmla="*/ 194 h 232"/>
                <a:gd name="T50" fmla="*/ 86 w 146"/>
                <a:gd name="T51" fmla="*/ 199 h 232"/>
                <a:gd name="T52" fmla="*/ 101 w 146"/>
                <a:gd name="T53" fmla="*/ 204 h 232"/>
                <a:gd name="T54" fmla="*/ 113 w 146"/>
                <a:gd name="T55" fmla="*/ 211 h 232"/>
                <a:gd name="T56" fmla="*/ 124 w 146"/>
                <a:gd name="T57" fmla="*/ 220 h 232"/>
                <a:gd name="T58" fmla="*/ 134 w 146"/>
                <a:gd name="T59" fmla="*/ 232 h 232"/>
                <a:gd name="T60" fmla="*/ 134 w 146"/>
                <a:gd name="T61" fmla="*/ 232 h 232"/>
                <a:gd name="T62" fmla="*/ 139 w 146"/>
                <a:gd name="T63" fmla="*/ 213 h 232"/>
                <a:gd name="T64" fmla="*/ 141 w 146"/>
                <a:gd name="T65" fmla="*/ 192 h 232"/>
                <a:gd name="T66" fmla="*/ 146 w 146"/>
                <a:gd name="T67" fmla="*/ 165 h 232"/>
                <a:gd name="T68" fmla="*/ 146 w 146"/>
                <a:gd name="T69" fmla="*/ 134 h 232"/>
                <a:gd name="T70" fmla="*/ 141 w 146"/>
                <a:gd name="T71" fmla="*/ 98 h 232"/>
                <a:gd name="T72" fmla="*/ 134 w 146"/>
                <a:gd name="T73" fmla="*/ 60 h 232"/>
                <a:gd name="T74" fmla="*/ 127 w 146"/>
                <a:gd name="T75" fmla="*/ 43 h 232"/>
                <a:gd name="T76" fmla="*/ 117 w 146"/>
                <a:gd name="T77" fmla="*/ 24 h 232"/>
                <a:gd name="T78" fmla="*/ 117 w 146"/>
                <a:gd name="T79" fmla="*/ 2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46" h="232">
                  <a:moveTo>
                    <a:pt x="117" y="24"/>
                  </a:moveTo>
                  <a:lnTo>
                    <a:pt x="117" y="24"/>
                  </a:lnTo>
                  <a:lnTo>
                    <a:pt x="110" y="16"/>
                  </a:lnTo>
                  <a:lnTo>
                    <a:pt x="98" y="12"/>
                  </a:lnTo>
                  <a:lnTo>
                    <a:pt x="86" y="4"/>
                  </a:lnTo>
                  <a:lnTo>
                    <a:pt x="72" y="0"/>
                  </a:lnTo>
                  <a:lnTo>
                    <a:pt x="55" y="0"/>
                  </a:lnTo>
                  <a:lnTo>
                    <a:pt x="41" y="2"/>
                  </a:lnTo>
                  <a:lnTo>
                    <a:pt x="31" y="4"/>
                  </a:lnTo>
                  <a:lnTo>
                    <a:pt x="24" y="9"/>
                  </a:lnTo>
                  <a:lnTo>
                    <a:pt x="24" y="9"/>
                  </a:lnTo>
                  <a:lnTo>
                    <a:pt x="17" y="16"/>
                  </a:lnTo>
                  <a:lnTo>
                    <a:pt x="12" y="26"/>
                  </a:lnTo>
                  <a:lnTo>
                    <a:pt x="7" y="36"/>
                  </a:lnTo>
                  <a:lnTo>
                    <a:pt x="2" y="50"/>
                  </a:lnTo>
                  <a:lnTo>
                    <a:pt x="0" y="79"/>
                  </a:lnTo>
                  <a:lnTo>
                    <a:pt x="0" y="110"/>
                  </a:lnTo>
                  <a:lnTo>
                    <a:pt x="5" y="141"/>
                  </a:lnTo>
                  <a:lnTo>
                    <a:pt x="12" y="168"/>
                  </a:lnTo>
                  <a:lnTo>
                    <a:pt x="17" y="177"/>
                  </a:lnTo>
                  <a:lnTo>
                    <a:pt x="21" y="184"/>
                  </a:lnTo>
                  <a:lnTo>
                    <a:pt x="26" y="189"/>
                  </a:lnTo>
                  <a:lnTo>
                    <a:pt x="31" y="192"/>
                  </a:lnTo>
                  <a:lnTo>
                    <a:pt x="31" y="192"/>
                  </a:lnTo>
                  <a:lnTo>
                    <a:pt x="57" y="194"/>
                  </a:lnTo>
                  <a:lnTo>
                    <a:pt x="86" y="199"/>
                  </a:lnTo>
                  <a:lnTo>
                    <a:pt x="101" y="204"/>
                  </a:lnTo>
                  <a:lnTo>
                    <a:pt x="113" y="211"/>
                  </a:lnTo>
                  <a:lnTo>
                    <a:pt x="124" y="220"/>
                  </a:lnTo>
                  <a:lnTo>
                    <a:pt x="134" y="232"/>
                  </a:lnTo>
                  <a:lnTo>
                    <a:pt x="134" y="232"/>
                  </a:lnTo>
                  <a:lnTo>
                    <a:pt x="139" y="213"/>
                  </a:lnTo>
                  <a:lnTo>
                    <a:pt x="141" y="192"/>
                  </a:lnTo>
                  <a:lnTo>
                    <a:pt x="146" y="165"/>
                  </a:lnTo>
                  <a:lnTo>
                    <a:pt x="146" y="134"/>
                  </a:lnTo>
                  <a:lnTo>
                    <a:pt x="141" y="98"/>
                  </a:lnTo>
                  <a:lnTo>
                    <a:pt x="134" y="60"/>
                  </a:lnTo>
                  <a:lnTo>
                    <a:pt x="127" y="43"/>
                  </a:lnTo>
                  <a:lnTo>
                    <a:pt x="117" y="24"/>
                  </a:lnTo>
                  <a:lnTo>
                    <a:pt x="117" y="24"/>
                  </a:lnTo>
                  <a:close/>
                </a:path>
              </a:pathLst>
            </a:custGeom>
            <a:solidFill>
              <a:srgbClr val="D06E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42" name="Freeform 169"/>
            <p:cNvSpPr>
              <a:spLocks/>
            </p:cNvSpPr>
            <p:nvPr/>
          </p:nvSpPr>
          <p:spPr bwMode="auto">
            <a:xfrm>
              <a:off x="1058" y="2390"/>
              <a:ext cx="142" cy="227"/>
            </a:xfrm>
            <a:custGeom>
              <a:avLst/>
              <a:gdLst>
                <a:gd name="T0" fmla="*/ 115 w 142"/>
                <a:gd name="T1" fmla="*/ 21 h 227"/>
                <a:gd name="T2" fmla="*/ 115 w 142"/>
                <a:gd name="T3" fmla="*/ 21 h 227"/>
                <a:gd name="T4" fmla="*/ 106 w 142"/>
                <a:gd name="T5" fmla="*/ 16 h 227"/>
                <a:gd name="T6" fmla="*/ 96 w 142"/>
                <a:gd name="T7" fmla="*/ 12 h 227"/>
                <a:gd name="T8" fmla="*/ 84 w 142"/>
                <a:gd name="T9" fmla="*/ 4 h 227"/>
                <a:gd name="T10" fmla="*/ 70 w 142"/>
                <a:gd name="T11" fmla="*/ 2 h 227"/>
                <a:gd name="T12" fmla="*/ 55 w 142"/>
                <a:gd name="T13" fmla="*/ 0 h 227"/>
                <a:gd name="T14" fmla="*/ 39 w 142"/>
                <a:gd name="T15" fmla="*/ 2 h 227"/>
                <a:gd name="T16" fmla="*/ 24 w 142"/>
                <a:gd name="T17" fmla="*/ 9 h 227"/>
                <a:gd name="T18" fmla="*/ 24 w 142"/>
                <a:gd name="T19" fmla="*/ 9 h 227"/>
                <a:gd name="T20" fmla="*/ 17 w 142"/>
                <a:gd name="T21" fmla="*/ 16 h 227"/>
                <a:gd name="T22" fmla="*/ 12 w 142"/>
                <a:gd name="T23" fmla="*/ 26 h 227"/>
                <a:gd name="T24" fmla="*/ 7 w 142"/>
                <a:gd name="T25" fmla="*/ 38 h 227"/>
                <a:gd name="T26" fmla="*/ 3 w 142"/>
                <a:gd name="T27" fmla="*/ 50 h 227"/>
                <a:gd name="T28" fmla="*/ 0 w 142"/>
                <a:gd name="T29" fmla="*/ 79 h 227"/>
                <a:gd name="T30" fmla="*/ 0 w 142"/>
                <a:gd name="T31" fmla="*/ 110 h 227"/>
                <a:gd name="T32" fmla="*/ 5 w 142"/>
                <a:gd name="T33" fmla="*/ 139 h 227"/>
                <a:gd name="T34" fmla="*/ 12 w 142"/>
                <a:gd name="T35" fmla="*/ 165 h 227"/>
                <a:gd name="T36" fmla="*/ 15 w 142"/>
                <a:gd name="T37" fmla="*/ 175 h 227"/>
                <a:gd name="T38" fmla="*/ 19 w 142"/>
                <a:gd name="T39" fmla="*/ 182 h 227"/>
                <a:gd name="T40" fmla="*/ 27 w 142"/>
                <a:gd name="T41" fmla="*/ 187 h 227"/>
                <a:gd name="T42" fmla="*/ 31 w 142"/>
                <a:gd name="T43" fmla="*/ 189 h 227"/>
                <a:gd name="T44" fmla="*/ 31 w 142"/>
                <a:gd name="T45" fmla="*/ 189 h 227"/>
                <a:gd name="T46" fmla="*/ 58 w 142"/>
                <a:gd name="T47" fmla="*/ 192 h 227"/>
                <a:gd name="T48" fmla="*/ 84 w 142"/>
                <a:gd name="T49" fmla="*/ 196 h 227"/>
                <a:gd name="T50" fmla="*/ 96 w 142"/>
                <a:gd name="T51" fmla="*/ 201 h 227"/>
                <a:gd name="T52" fmla="*/ 111 w 142"/>
                <a:gd name="T53" fmla="*/ 208 h 227"/>
                <a:gd name="T54" fmla="*/ 120 w 142"/>
                <a:gd name="T55" fmla="*/ 215 h 227"/>
                <a:gd name="T56" fmla="*/ 130 w 142"/>
                <a:gd name="T57" fmla="*/ 227 h 227"/>
                <a:gd name="T58" fmla="*/ 130 w 142"/>
                <a:gd name="T59" fmla="*/ 227 h 227"/>
                <a:gd name="T60" fmla="*/ 134 w 142"/>
                <a:gd name="T61" fmla="*/ 208 h 227"/>
                <a:gd name="T62" fmla="*/ 139 w 142"/>
                <a:gd name="T63" fmla="*/ 187 h 227"/>
                <a:gd name="T64" fmla="*/ 142 w 142"/>
                <a:gd name="T65" fmla="*/ 160 h 227"/>
                <a:gd name="T66" fmla="*/ 142 w 142"/>
                <a:gd name="T67" fmla="*/ 129 h 227"/>
                <a:gd name="T68" fmla="*/ 137 w 142"/>
                <a:gd name="T69" fmla="*/ 96 h 227"/>
                <a:gd name="T70" fmla="*/ 130 w 142"/>
                <a:gd name="T71" fmla="*/ 57 h 227"/>
                <a:gd name="T72" fmla="*/ 122 w 142"/>
                <a:gd name="T73" fmla="*/ 40 h 227"/>
                <a:gd name="T74" fmla="*/ 115 w 142"/>
                <a:gd name="T75" fmla="*/ 21 h 227"/>
                <a:gd name="T76" fmla="*/ 115 w 142"/>
                <a:gd name="T77" fmla="*/ 21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2" h="227">
                  <a:moveTo>
                    <a:pt x="115" y="21"/>
                  </a:moveTo>
                  <a:lnTo>
                    <a:pt x="115" y="21"/>
                  </a:lnTo>
                  <a:lnTo>
                    <a:pt x="106" y="16"/>
                  </a:lnTo>
                  <a:lnTo>
                    <a:pt x="96" y="12"/>
                  </a:lnTo>
                  <a:lnTo>
                    <a:pt x="84" y="4"/>
                  </a:lnTo>
                  <a:lnTo>
                    <a:pt x="70" y="2"/>
                  </a:lnTo>
                  <a:lnTo>
                    <a:pt x="55" y="0"/>
                  </a:lnTo>
                  <a:lnTo>
                    <a:pt x="39" y="2"/>
                  </a:lnTo>
                  <a:lnTo>
                    <a:pt x="24" y="9"/>
                  </a:lnTo>
                  <a:lnTo>
                    <a:pt x="24" y="9"/>
                  </a:lnTo>
                  <a:lnTo>
                    <a:pt x="17" y="16"/>
                  </a:lnTo>
                  <a:lnTo>
                    <a:pt x="12" y="26"/>
                  </a:lnTo>
                  <a:lnTo>
                    <a:pt x="7" y="38"/>
                  </a:lnTo>
                  <a:lnTo>
                    <a:pt x="3" y="50"/>
                  </a:lnTo>
                  <a:lnTo>
                    <a:pt x="0" y="79"/>
                  </a:lnTo>
                  <a:lnTo>
                    <a:pt x="0" y="110"/>
                  </a:lnTo>
                  <a:lnTo>
                    <a:pt x="5" y="139"/>
                  </a:lnTo>
                  <a:lnTo>
                    <a:pt x="12" y="165"/>
                  </a:lnTo>
                  <a:lnTo>
                    <a:pt x="15" y="175"/>
                  </a:lnTo>
                  <a:lnTo>
                    <a:pt x="19" y="182"/>
                  </a:lnTo>
                  <a:lnTo>
                    <a:pt x="27" y="187"/>
                  </a:lnTo>
                  <a:lnTo>
                    <a:pt x="31" y="189"/>
                  </a:lnTo>
                  <a:lnTo>
                    <a:pt x="31" y="189"/>
                  </a:lnTo>
                  <a:lnTo>
                    <a:pt x="58" y="192"/>
                  </a:lnTo>
                  <a:lnTo>
                    <a:pt x="84" y="196"/>
                  </a:lnTo>
                  <a:lnTo>
                    <a:pt x="96" y="201"/>
                  </a:lnTo>
                  <a:lnTo>
                    <a:pt x="111" y="208"/>
                  </a:lnTo>
                  <a:lnTo>
                    <a:pt x="120" y="215"/>
                  </a:lnTo>
                  <a:lnTo>
                    <a:pt x="130" y="227"/>
                  </a:lnTo>
                  <a:lnTo>
                    <a:pt x="130" y="227"/>
                  </a:lnTo>
                  <a:lnTo>
                    <a:pt x="134" y="208"/>
                  </a:lnTo>
                  <a:lnTo>
                    <a:pt x="139" y="187"/>
                  </a:lnTo>
                  <a:lnTo>
                    <a:pt x="142" y="160"/>
                  </a:lnTo>
                  <a:lnTo>
                    <a:pt x="142" y="129"/>
                  </a:lnTo>
                  <a:lnTo>
                    <a:pt x="137" y="96"/>
                  </a:lnTo>
                  <a:lnTo>
                    <a:pt x="130" y="57"/>
                  </a:lnTo>
                  <a:lnTo>
                    <a:pt x="122" y="40"/>
                  </a:lnTo>
                  <a:lnTo>
                    <a:pt x="115" y="21"/>
                  </a:lnTo>
                  <a:lnTo>
                    <a:pt x="115" y="21"/>
                  </a:lnTo>
                  <a:close/>
                </a:path>
              </a:pathLst>
            </a:custGeom>
            <a:solidFill>
              <a:srgbClr val="D16F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43" name="Freeform 170"/>
            <p:cNvSpPr>
              <a:spLocks/>
            </p:cNvSpPr>
            <p:nvPr/>
          </p:nvSpPr>
          <p:spPr bwMode="auto">
            <a:xfrm>
              <a:off x="1061" y="2392"/>
              <a:ext cx="136" cy="221"/>
            </a:xfrm>
            <a:custGeom>
              <a:avLst/>
              <a:gdLst>
                <a:gd name="T0" fmla="*/ 110 w 136"/>
                <a:gd name="T1" fmla="*/ 19 h 221"/>
                <a:gd name="T2" fmla="*/ 110 w 136"/>
                <a:gd name="T3" fmla="*/ 19 h 221"/>
                <a:gd name="T4" fmla="*/ 103 w 136"/>
                <a:gd name="T5" fmla="*/ 14 h 221"/>
                <a:gd name="T6" fmla="*/ 81 w 136"/>
                <a:gd name="T7" fmla="*/ 5 h 221"/>
                <a:gd name="T8" fmla="*/ 67 w 136"/>
                <a:gd name="T9" fmla="*/ 0 h 221"/>
                <a:gd name="T10" fmla="*/ 52 w 136"/>
                <a:gd name="T11" fmla="*/ 0 h 221"/>
                <a:gd name="T12" fmla="*/ 38 w 136"/>
                <a:gd name="T13" fmla="*/ 2 h 221"/>
                <a:gd name="T14" fmla="*/ 24 w 136"/>
                <a:gd name="T15" fmla="*/ 10 h 221"/>
                <a:gd name="T16" fmla="*/ 24 w 136"/>
                <a:gd name="T17" fmla="*/ 10 h 221"/>
                <a:gd name="T18" fmla="*/ 16 w 136"/>
                <a:gd name="T19" fmla="*/ 17 h 221"/>
                <a:gd name="T20" fmla="*/ 9 w 136"/>
                <a:gd name="T21" fmla="*/ 24 h 221"/>
                <a:gd name="T22" fmla="*/ 7 w 136"/>
                <a:gd name="T23" fmla="*/ 36 h 221"/>
                <a:gd name="T24" fmla="*/ 2 w 136"/>
                <a:gd name="T25" fmla="*/ 48 h 221"/>
                <a:gd name="T26" fmla="*/ 0 w 136"/>
                <a:gd name="T27" fmla="*/ 77 h 221"/>
                <a:gd name="T28" fmla="*/ 0 w 136"/>
                <a:gd name="T29" fmla="*/ 108 h 221"/>
                <a:gd name="T30" fmla="*/ 4 w 136"/>
                <a:gd name="T31" fmla="*/ 137 h 221"/>
                <a:gd name="T32" fmla="*/ 12 w 136"/>
                <a:gd name="T33" fmla="*/ 161 h 221"/>
                <a:gd name="T34" fmla="*/ 14 w 136"/>
                <a:gd name="T35" fmla="*/ 170 h 221"/>
                <a:gd name="T36" fmla="*/ 19 w 136"/>
                <a:gd name="T37" fmla="*/ 180 h 221"/>
                <a:gd name="T38" fmla="*/ 24 w 136"/>
                <a:gd name="T39" fmla="*/ 185 h 221"/>
                <a:gd name="T40" fmla="*/ 31 w 136"/>
                <a:gd name="T41" fmla="*/ 185 h 221"/>
                <a:gd name="T42" fmla="*/ 31 w 136"/>
                <a:gd name="T43" fmla="*/ 185 h 221"/>
                <a:gd name="T44" fmla="*/ 55 w 136"/>
                <a:gd name="T45" fmla="*/ 187 h 221"/>
                <a:gd name="T46" fmla="*/ 81 w 136"/>
                <a:gd name="T47" fmla="*/ 192 h 221"/>
                <a:gd name="T48" fmla="*/ 93 w 136"/>
                <a:gd name="T49" fmla="*/ 197 h 221"/>
                <a:gd name="T50" fmla="*/ 105 w 136"/>
                <a:gd name="T51" fmla="*/ 202 h 221"/>
                <a:gd name="T52" fmla="*/ 117 w 136"/>
                <a:gd name="T53" fmla="*/ 211 h 221"/>
                <a:gd name="T54" fmla="*/ 127 w 136"/>
                <a:gd name="T55" fmla="*/ 221 h 221"/>
                <a:gd name="T56" fmla="*/ 127 w 136"/>
                <a:gd name="T57" fmla="*/ 221 h 221"/>
                <a:gd name="T58" fmla="*/ 131 w 136"/>
                <a:gd name="T59" fmla="*/ 202 h 221"/>
                <a:gd name="T60" fmla="*/ 134 w 136"/>
                <a:gd name="T61" fmla="*/ 182 h 221"/>
                <a:gd name="T62" fmla="*/ 136 w 136"/>
                <a:gd name="T63" fmla="*/ 154 h 221"/>
                <a:gd name="T64" fmla="*/ 136 w 136"/>
                <a:gd name="T65" fmla="*/ 122 h 221"/>
                <a:gd name="T66" fmla="*/ 131 w 136"/>
                <a:gd name="T67" fmla="*/ 89 h 221"/>
                <a:gd name="T68" fmla="*/ 124 w 136"/>
                <a:gd name="T69" fmla="*/ 53 h 221"/>
                <a:gd name="T70" fmla="*/ 117 w 136"/>
                <a:gd name="T71" fmla="*/ 36 h 221"/>
                <a:gd name="T72" fmla="*/ 110 w 136"/>
                <a:gd name="T73" fmla="*/ 19 h 221"/>
                <a:gd name="T74" fmla="*/ 110 w 136"/>
                <a:gd name="T75" fmla="*/ 19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36" h="221">
                  <a:moveTo>
                    <a:pt x="110" y="19"/>
                  </a:moveTo>
                  <a:lnTo>
                    <a:pt x="110" y="19"/>
                  </a:lnTo>
                  <a:lnTo>
                    <a:pt x="103" y="14"/>
                  </a:lnTo>
                  <a:lnTo>
                    <a:pt x="81" y="5"/>
                  </a:lnTo>
                  <a:lnTo>
                    <a:pt x="67" y="0"/>
                  </a:lnTo>
                  <a:lnTo>
                    <a:pt x="52" y="0"/>
                  </a:lnTo>
                  <a:lnTo>
                    <a:pt x="38" y="2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16" y="17"/>
                  </a:lnTo>
                  <a:lnTo>
                    <a:pt x="9" y="24"/>
                  </a:lnTo>
                  <a:lnTo>
                    <a:pt x="7" y="36"/>
                  </a:lnTo>
                  <a:lnTo>
                    <a:pt x="2" y="48"/>
                  </a:lnTo>
                  <a:lnTo>
                    <a:pt x="0" y="77"/>
                  </a:lnTo>
                  <a:lnTo>
                    <a:pt x="0" y="108"/>
                  </a:lnTo>
                  <a:lnTo>
                    <a:pt x="4" y="137"/>
                  </a:lnTo>
                  <a:lnTo>
                    <a:pt x="12" y="161"/>
                  </a:lnTo>
                  <a:lnTo>
                    <a:pt x="14" y="170"/>
                  </a:lnTo>
                  <a:lnTo>
                    <a:pt x="19" y="180"/>
                  </a:lnTo>
                  <a:lnTo>
                    <a:pt x="24" y="185"/>
                  </a:lnTo>
                  <a:lnTo>
                    <a:pt x="31" y="185"/>
                  </a:lnTo>
                  <a:lnTo>
                    <a:pt x="31" y="185"/>
                  </a:lnTo>
                  <a:lnTo>
                    <a:pt x="55" y="187"/>
                  </a:lnTo>
                  <a:lnTo>
                    <a:pt x="81" y="192"/>
                  </a:lnTo>
                  <a:lnTo>
                    <a:pt x="93" y="197"/>
                  </a:lnTo>
                  <a:lnTo>
                    <a:pt x="105" y="202"/>
                  </a:lnTo>
                  <a:lnTo>
                    <a:pt x="117" y="211"/>
                  </a:lnTo>
                  <a:lnTo>
                    <a:pt x="127" y="221"/>
                  </a:lnTo>
                  <a:lnTo>
                    <a:pt x="127" y="221"/>
                  </a:lnTo>
                  <a:lnTo>
                    <a:pt x="131" y="202"/>
                  </a:lnTo>
                  <a:lnTo>
                    <a:pt x="134" y="182"/>
                  </a:lnTo>
                  <a:lnTo>
                    <a:pt x="136" y="154"/>
                  </a:lnTo>
                  <a:lnTo>
                    <a:pt x="136" y="122"/>
                  </a:lnTo>
                  <a:lnTo>
                    <a:pt x="131" y="89"/>
                  </a:lnTo>
                  <a:lnTo>
                    <a:pt x="124" y="53"/>
                  </a:lnTo>
                  <a:lnTo>
                    <a:pt x="117" y="36"/>
                  </a:lnTo>
                  <a:lnTo>
                    <a:pt x="110" y="19"/>
                  </a:lnTo>
                  <a:lnTo>
                    <a:pt x="110" y="19"/>
                  </a:lnTo>
                  <a:close/>
                </a:path>
              </a:pathLst>
            </a:custGeom>
            <a:solidFill>
              <a:srgbClr val="D170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  <p:pic>
        <p:nvPicPr>
          <p:cNvPr id="14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066" y="2426369"/>
            <a:ext cx="841855" cy="1147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4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306" y="1833137"/>
            <a:ext cx="841855" cy="1147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4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621" y="5738165"/>
            <a:ext cx="841855" cy="1147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47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36" y="2895600"/>
            <a:ext cx="749664" cy="749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48" name="AutoShape 14"/>
          <p:cNvSpPr>
            <a:spLocks noChangeArrowheads="1"/>
          </p:cNvSpPr>
          <p:nvPr/>
        </p:nvSpPr>
        <p:spPr bwMode="auto">
          <a:xfrm>
            <a:off x="1447800" y="3320893"/>
            <a:ext cx="2521361" cy="252136"/>
          </a:xfrm>
          <a:prstGeom prst="rightArrow">
            <a:avLst>
              <a:gd name="adj1" fmla="val 50000"/>
              <a:gd name="adj2" fmla="val 100000"/>
            </a:avLst>
          </a:prstGeom>
          <a:gradFill rotWithShape="1">
            <a:gsLst>
              <a:gs pos="0">
                <a:srgbClr val="CCFFFF"/>
              </a:gs>
              <a:gs pos="100000">
                <a:srgbClr val="0033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149" name="AutoShape 15"/>
          <p:cNvSpPr>
            <a:spLocks noChangeArrowheads="1"/>
          </p:cNvSpPr>
          <p:nvPr/>
        </p:nvSpPr>
        <p:spPr bwMode="auto">
          <a:xfrm rot="20906384">
            <a:off x="5493577" y="2849818"/>
            <a:ext cx="2574152" cy="241541"/>
          </a:xfrm>
          <a:prstGeom prst="rightArrow">
            <a:avLst>
              <a:gd name="adj1" fmla="val 50000"/>
              <a:gd name="adj2" fmla="val 100000"/>
            </a:avLst>
          </a:prstGeom>
          <a:gradFill rotWithShape="1">
            <a:gsLst>
              <a:gs pos="0">
                <a:srgbClr val="66FF66"/>
              </a:gs>
              <a:gs pos="100000">
                <a:srgbClr val="0099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150" name="AutoShape 16"/>
          <p:cNvSpPr>
            <a:spLocks noChangeArrowheads="1"/>
          </p:cNvSpPr>
          <p:nvPr/>
        </p:nvSpPr>
        <p:spPr bwMode="auto">
          <a:xfrm rot="5154513" flipV="1">
            <a:off x="4680848" y="4944363"/>
            <a:ext cx="1279311" cy="281638"/>
          </a:xfrm>
          <a:prstGeom prst="rightArrow">
            <a:avLst>
              <a:gd name="adj1" fmla="val 50000"/>
              <a:gd name="adj2" fmla="val 100000"/>
            </a:avLst>
          </a:prstGeom>
          <a:gradFill rotWithShape="1">
            <a:gsLst>
              <a:gs pos="0">
                <a:srgbClr val="66FF66"/>
              </a:gs>
              <a:gs pos="100000">
                <a:srgbClr val="0099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151" name="AutoShape 45"/>
          <p:cNvSpPr>
            <a:spLocks noChangeArrowheads="1"/>
          </p:cNvSpPr>
          <p:nvPr/>
        </p:nvSpPr>
        <p:spPr bwMode="auto">
          <a:xfrm rot="7477217">
            <a:off x="1828931" y="1509478"/>
            <a:ext cx="315428" cy="315428"/>
          </a:xfrm>
          <a:custGeom>
            <a:avLst/>
            <a:gdLst>
              <a:gd name="G0" fmla="+- -707355 0 0"/>
              <a:gd name="G1" fmla="+- 6562969 0 0"/>
              <a:gd name="G2" fmla="+- -707355 0 6562969"/>
              <a:gd name="G3" fmla="+- 10800 0 0"/>
              <a:gd name="G4" fmla="+- 0 0 -7073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787 0 0"/>
              <a:gd name="G9" fmla="+- 0 0 6562969"/>
              <a:gd name="G10" fmla="+- 6787 0 2700"/>
              <a:gd name="G11" fmla="cos G10 -707355"/>
              <a:gd name="G12" fmla="sin G10 -707355"/>
              <a:gd name="G13" fmla="cos 13500 -707355"/>
              <a:gd name="G14" fmla="sin 13500 -707355"/>
              <a:gd name="G15" fmla="+- G11 10800 0"/>
              <a:gd name="G16" fmla="+- G12 10800 0"/>
              <a:gd name="G17" fmla="+- G13 10800 0"/>
              <a:gd name="G18" fmla="+- G14 10800 0"/>
              <a:gd name="G19" fmla="*/ 6787 1 2"/>
              <a:gd name="G20" fmla="+- G19 5400 0"/>
              <a:gd name="G21" fmla="cos G20 -707355"/>
              <a:gd name="G22" fmla="sin G20 -707355"/>
              <a:gd name="G23" fmla="+- G21 10800 0"/>
              <a:gd name="G24" fmla="+- G12 G23 G22"/>
              <a:gd name="G25" fmla="+- G22 G23 G11"/>
              <a:gd name="G26" fmla="cos 10800 -707355"/>
              <a:gd name="G27" fmla="sin 10800 -707355"/>
              <a:gd name="G28" fmla="cos 6787 -707355"/>
              <a:gd name="G29" fmla="sin 6787 -7073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6562969"/>
              <a:gd name="G36" fmla="sin G34 6562969"/>
              <a:gd name="G37" fmla="+/ 6562969 -7073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787 G39"/>
              <a:gd name="G43" fmla="sin 6787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3120 w 21600"/>
              <a:gd name="T5" fmla="*/ 3206 h 21600"/>
              <a:gd name="T6" fmla="*/ 9251 w 21600"/>
              <a:gd name="T7" fmla="*/ 19456 h 21600"/>
              <a:gd name="T8" fmla="*/ 5973 w 21600"/>
              <a:gd name="T9" fmla="*/ 6028 h 21600"/>
              <a:gd name="T10" fmla="*/ 24061 w 21600"/>
              <a:gd name="T11" fmla="*/ 8271 h 21600"/>
              <a:gd name="T12" fmla="*/ 20319 w 21600"/>
              <a:gd name="T13" fmla="*/ 13777 h 21600"/>
              <a:gd name="T14" fmla="*/ 14814 w 21600"/>
              <a:gd name="T15" fmla="*/ 10034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466" y="9529"/>
                </a:moveTo>
                <a:cubicBezTo>
                  <a:pt x="16856" y="6328"/>
                  <a:pt x="14058" y="4013"/>
                  <a:pt x="10800" y="4013"/>
                </a:cubicBezTo>
                <a:cubicBezTo>
                  <a:pt x="7051" y="4013"/>
                  <a:pt x="4013" y="7051"/>
                  <a:pt x="4013" y="10800"/>
                </a:cubicBezTo>
                <a:cubicBezTo>
                  <a:pt x="4012" y="14087"/>
                  <a:pt x="6368" y="16902"/>
                  <a:pt x="9604" y="17480"/>
                </a:cubicBezTo>
                <a:lnTo>
                  <a:pt x="8898" y="21431"/>
                </a:lnTo>
                <a:cubicBezTo>
                  <a:pt x="3748" y="20510"/>
                  <a:pt x="0" y="16031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5984" y="-1"/>
                  <a:pt x="20437" y="3684"/>
                  <a:pt x="21408" y="8777"/>
                </a:cubicBezTo>
                <a:lnTo>
                  <a:pt x="24061" y="8271"/>
                </a:lnTo>
                <a:lnTo>
                  <a:pt x="20319" y="13777"/>
                </a:lnTo>
                <a:lnTo>
                  <a:pt x="14814" y="10034"/>
                </a:lnTo>
                <a:lnTo>
                  <a:pt x="17466" y="9529"/>
                </a:lnTo>
                <a:close/>
              </a:path>
            </a:pathLst>
          </a:cu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152" name="AutoShape 46"/>
          <p:cNvSpPr>
            <a:spLocks noChangeArrowheads="1"/>
          </p:cNvSpPr>
          <p:nvPr/>
        </p:nvSpPr>
        <p:spPr bwMode="auto">
          <a:xfrm rot="7477217">
            <a:off x="5300861" y="1131822"/>
            <a:ext cx="332532" cy="332532"/>
          </a:xfrm>
          <a:custGeom>
            <a:avLst/>
            <a:gdLst>
              <a:gd name="G0" fmla="+- -707355 0 0"/>
              <a:gd name="G1" fmla="+- 6562969 0 0"/>
              <a:gd name="G2" fmla="+- -707355 0 6562969"/>
              <a:gd name="G3" fmla="+- 10800 0 0"/>
              <a:gd name="G4" fmla="+- 0 0 -7073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787 0 0"/>
              <a:gd name="G9" fmla="+- 0 0 6562969"/>
              <a:gd name="G10" fmla="+- 6787 0 2700"/>
              <a:gd name="G11" fmla="cos G10 -707355"/>
              <a:gd name="G12" fmla="sin G10 -707355"/>
              <a:gd name="G13" fmla="cos 13500 -707355"/>
              <a:gd name="G14" fmla="sin 13500 -707355"/>
              <a:gd name="G15" fmla="+- G11 10800 0"/>
              <a:gd name="G16" fmla="+- G12 10800 0"/>
              <a:gd name="G17" fmla="+- G13 10800 0"/>
              <a:gd name="G18" fmla="+- G14 10800 0"/>
              <a:gd name="G19" fmla="*/ 6787 1 2"/>
              <a:gd name="G20" fmla="+- G19 5400 0"/>
              <a:gd name="G21" fmla="cos G20 -707355"/>
              <a:gd name="G22" fmla="sin G20 -707355"/>
              <a:gd name="G23" fmla="+- G21 10800 0"/>
              <a:gd name="G24" fmla="+- G12 G23 G22"/>
              <a:gd name="G25" fmla="+- G22 G23 G11"/>
              <a:gd name="G26" fmla="cos 10800 -707355"/>
              <a:gd name="G27" fmla="sin 10800 -707355"/>
              <a:gd name="G28" fmla="cos 6787 -707355"/>
              <a:gd name="G29" fmla="sin 6787 -7073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6562969"/>
              <a:gd name="G36" fmla="sin G34 6562969"/>
              <a:gd name="G37" fmla="+/ 6562969 -7073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787 G39"/>
              <a:gd name="G43" fmla="sin 6787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3120 w 21600"/>
              <a:gd name="T5" fmla="*/ 3206 h 21600"/>
              <a:gd name="T6" fmla="*/ 9251 w 21600"/>
              <a:gd name="T7" fmla="*/ 19456 h 21600"/>
              <a:gd name="T8" fmla="*/ 5973 w 21600"/>
              <a:gd name="T9" fmla="*/ 6028 h 21600"/>
              <a:gd name="T10" fmla="*/ 24061 w 21600"/>
              <a:gd name="T11" fmla="*/ 8271 h 21600"/>
              <a:gd name="T12" fmla="*/ 20319 w 21600"/>
              <a:gd name="T13" fmla="*/ 13777 h 21600"/>
              <a:gd name="T14" fmla="*/ 14814 w 21600"/>
              <a:gd name="T15" fmla="*/ 10034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466" y="9529"/>
                </a:moveTo>
                <a:cubicBezTo>
                  <a:pt x="16856" y="6328"/>
                  <a:pt x="14058" y="4013"/>
                  <a:pt x="10800" y="4013"/>
                </a:cubicBezTo>
                <a:cubicBezTo>
                  <a:pt x="7051" y="4013"/>
                  <a:pt x="4013" y="7051"/>
                  <a:pt x="4013" y="10800"/>
                </a:cubicBezTo>
                <a:cubicBezTo>
                  <a:pt x="4012" y="14087"/>
                  <a:pt x="6368" y="16902"/>
                  <a:pt x="9604" y="17480"/>
                </a:cubicBezTo>
                <a:lnTo>
                  <a:pt x="8898" y="21431"/>
                </a:lnTo>
                <a:cubicBezTo>
                  <a:pt x="3748" y="20510"/>
                  <a:pt x="0" y="16031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5984" y="-1"/>
                  <a:pt x="20437" y="3684"/>
                  <a:pt x="21408" y="8777"/>
                </a:cubicBezTo>
                <a:lnTo>
                  <a:pt x="24061" y="8271"/>
                </a:lnTo>
                <a:lnTo>
                  <a:pt x="20319" y="13777"/>
                </a:lnTo>
                <a:lnTo>
                  <a:pt x="14814" y="10034"/>
                </a:lnTo>
                <a:lnTo>
                  <a:pt x="17466" y="9529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153" name="AutoShape 49"/>
          <p:cNvSpPr>
            <a:spLocks noChangeArrowheads="1"/>
          </p:cNvSpPr>
          <p:nvPr/>
        </p:nvSpPr>
        <p:spPr bwMode="auto">
          <a:xfrm>
            <a:off x="152400" y="3383927"/>
            <a:ext cx="605127" cy="608629"/>
          </a:xfrm>
          <a:prstGeom prst="can">
            <a:avLst>
              <a:gd name="adj" fmla="val 25145"/>
            </a:avLst>
          </a:prstGeom>
          <a:gradFill rotWithShape="0">
            <a:gsLst>
              <a:gs pos="0">
                <a:srgbClr val="A9A9A9">
                  <a:gamma/>
                  <a:tint val="20000"/>
                  <a:invGamma/>
                </a:srgbClr>
              </a:gs>
              <a:gs pos="100000">
                <a:srgbClr val="A9A9A9"/>
              </a:gs>
            </a:gsLst>
            <a:lin ang="0" scaled="1"/>
          </a:gra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PIIs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AutoShape 50"/>
          <p:cNvSpPr>
            <a:spLocks noChangeArrowheads="1"/>
          </p:cNvSpPr>
          <p:nvPr/>
        </p:nvSpPr>
        <p:spPr bwMode="auto">
          <a:xfrm>
            <a:off x="4758961" y="2708920"/>
            <a:ext cx="605127" cy="655554"/>
          </a:xfrm>
          <a:prstGeom prst="can">
            <a:avLst>
              <a:gd name="adj" fmla="val 27083"/>
            </a:avLst>
          </a:prstGeom>
          <a:gradFill rotWithShape="0">
            <a:gsLst>
              <a:gs pos="0">
                <a:srgbClr val="A9A9A9">
                  <a:gamma/>
                  <a:tint val="20000"/>
                  <a:invGamma/>
                </a:srgbClr>
              </a:gs>
              <a:gs pos="100000">
                <a:srgbClr val="A9A9A9"/>
              </a:gs>
            </a:gsLst>
            <a:lin ang="0" scaled="1"/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Collected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PII</a:t>
            </a:r>
            <a:endParaRPr kumimoji="0" lang="en-US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5" name="Text Box 51"/>
          <p:cNvSpPr txBox="1">
            <a:spLocks noChangeArrowheads="1"/>
          </p:cNvSpPr>
          <p:nvPr/>
        </p:nvSpPr>
        <p:spPr bwMode="auto">
          <a:xfrm>
            <a:off x="2133600" y="1556943"/>
            <a:ext cx="1694930" cy="39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1.1) Fix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Pref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, Pol</a:t>
            </a:r>
          </a:p>
        </p:txBody>
      </p:sp>
      <p:pic>
        <p:nvPicPr>
          <p:cNvPr id="156" name="Picture 5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9078" y="3533098"/>
            <a:ext cx="623336" cy="641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57" name="AutoShape 54"/>
          <p:cNvSpPr>
            <a:spLocks noChangeArrowheads="1"/>
          </p:cNvSpPr>
          <p:nvPr/>
        </p:nvSpPr>
        <p:spPr bwMode="auto">
          <a:xfrm>
            <a:off x="8645613" y="2389743"/>
            <a:ext cx="345987" cy="374702"/>
          </a:xfrm>
          <a:prstGeom prst="can">
            <a:avLst>
              <a:gd name="adj" fmla="val 27075"/>
            </a:avLst>
          </a:prstGeom>
          <a:gradFill rotWithShape="0">
            <a:gsLst>
              <a:gs pos="0">
                <a:srgbClr val="A9A9A9">
                  <a:gamma/>
                  <a:tint val="20000"/>
                  <a:invGamma/>
                </a:srgbClr>
              </a:gs>
              <a:gs pos="100000">
                <a:srgbClr val="A9A9A9"/>
              </a:gs>
            </a:gsLst>
            <a:lin ang="0" scaled="1"/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8" name="Picture 5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5186" y="2830981"/>
            <a:ext cx="391512" cy="403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59" name="AutoShape 56"/>
          <p:cNvSpPr>
            <a:spLocks noChangeArrowheads="1"/>
          </p:cNvSpPr>
          <p:nvPr/>
        </p:nvSpPr>
        <p:spPr bwMode="auto">
          <a:xfrm>
            <a:off x="5522157" y="5924587"/>
            <a:ext cx="345987" cy="374702"/>
          </a:xfrm>
          <a:prstGeom prst="can">
            <a:avLst>
              <a:gd name="adj" fmla="val 27075"/>
            </a:avLst>
          </a:prstGeom>
          <a:gradFill rotWithShape="0">
            <a:gsLst>
              <a:gs pos="0">
                <a:srgbClr val="A9A9A9">
                  <a:gamma/>
                  <a:tint val="20000"/>
                  <a:invGamma/>
                </a:srgbClr>
              </a:gs>
              <a:gs pos="100000">
                <a:srgbClr val="A9A9A9"/>
              </a:gs>
            </a:gsLst>
            <a:lin ang="0" scaled="1"/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0" name="Picture 5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730" y="6409958"/>
            <a:ext cx="391512" cy="403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61" name="Text Box 67"/>
          <p:cNvSpPr txBox="1">
            <a:spLocks noChangeArrowheads="1"/>
          </p:cNvSpPr>
          <p:nvPr/>
        </p:nvSpPr>
        <p:spPr bwMode="auto">
          <a:xfrm>
            <a:off x="5693039" y="1194699"/>
            <a:ext cx="2120619" cy="253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2.1)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ending allowed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by Pol ?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Text Box 69"/>
          <p:cNvSpPr txBox="1">
            <a:spLocks noChangeArrowheads="1"/>
          </p:cNvSpPr>
          <p:nvPr/>
        </p:nvSpPr>
        <p:spPr bwMode="auto">
          <a:xfrm>
            <a:off x="4637911" y="4149080"/>
            <a:ext cx="680767" cy="218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traces</a:t>
            </a:r>
          </a:p>
        </p:txBody>
      </p:sp>
      <p:sp>
        <p:nvSpPr>
          <p:cNvPr id="164" name="AutoShape 84"/>
          <p:cNvSpPr>
            <a:spLocks noChangeArrowheads="1"/>
          </p:cNvSpPr>
          <p:nvPr/>
        </p:nvSpPr>
        <p:spPr bwMode="auto">
          <a:xfrm>
            <a:off x="1130664" y="2057400"/>
            <a:ext cx="621936" cy="546295"/>
          </a:xfrm>
          <a:prstGeom prst="foldedCorner">
            <a:avLst>
              <a:gd name="adj" fmla="val 18472"/>
            </a:avLst>
          </a:prstGeom>
          <a:solidFill>
            <a:srgbClr val="CCE1FF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Pref.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Privacy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Preferences</a:t>
            </a: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5" name="AutoShape 85"/>
          <p:cNvSpPr>
            <a:spLocks noChangeArrowheads="1"/>
          </p:cNvSpPr>
          <p:nvPr/>
        </p:nvSpPr>
        <p:spPr bwMode="auto">
          <a:xfrm>
            <a:off x="4038600" y="2133600"/>
            <a:ext cx="621936" cy="546295"/>
          </a:xfrm>
          <a:prstGeom prst="foldedCorner">
            <a:avLst>
              <a:gd name="adj" fmla="val 18472"/>
            </a:avLst>
          </a:prstGeom>
          <a:solidFill>
            <a:srgbClr val="A9DC92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Pol.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Privacy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Policy</a:t>
            </a:r>
            <a:endParaRPr kumimoji="0" lang="en-US" sz="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8" name="AutoShape 89"/>
          <p:cNvSpPr>
            <a:spLocks noChangeArrowheads="1"/>
          </p:cNvSpPr>
          <p:nvPr/>
        </p:nvSpPr>
        <p:spPr bwMode="auto">
          <a:xfrm>
            <a:off x="182516" y="3764933"/>
            <a:ext cx="167390" cy="97353"/>
          </a:xfrm>
          <a:prstGeom prst="diamond">
            <a:avLst/>
          </a:prstGeom>
          <a:solidFill>
            <a:srgbClr val="CCE1FF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9" name="AutoShape 90"/>
          <p:cNvSpPr>
            <a:spLocks noChangeArrowheads="1"/>
          </p:cNvSpPr>
          <p:nvPr/>
        </p:nvSpPr>
        <p:spPr bwMode="auto">
          <a:xfrm>
            <a:off x="428348" y="3836371"/>
            <a:ext cx="166690" cy="97353"/>
          </a:xfrm>
          <a:prstGeom prst="diamond">
            <a:avLst/>
          </a:prstGeom>
          <a:solidFill>
            <a:srgbClr val="CCE1FF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0" name="AutoShape 91"/>
          <p:cNvSpPr>
            <a:spLocks noChangeArrowheads="1"/>
          </p:cNvSpPr>
          <p:nvPr/>
        </p:nvSpPr>
        <p:spPr bwMode="auto">
          <a:xfrm>
            <a:off x="541110" y="3768435"/>
            <a:ext cx="166690" cy="97352"/>
          </a:xfrm>
          <a:prstGeom prst="diamond">
            <a:avLst/>
          </a:prstGeom>
          <a:solidFill>
            <a:srgbClr val="CCE1FF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1" name="AutoShape 92"/>
          <p:cNvSpPr>
            <a:spLocks noChangeArrowheads="1"/>
          </p:cNvSpPr>
          <p:nvPr/>
        </p:nvSpPr>
        <p:spPr bwMode="auto">
          <a:xfrm>
            <a:off x="4724057" y="3217395"/>
            <a:ext cx="166690" cy="97353"/>
          </a:xfrm>
          <a:prstGeom prst="diamond">
            <a:avLst/>
          </a:prstGeom>
          <a:solidFill>
            <a:srgbClr val="CCE1FF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2" name="AutoShape 93"/>
          <p:cNvSpPr>
            <a:spLocks noChangeArrowheads="1"/>
          </p:cNvSpPr>
          <p:nvPr/>
        </p:nvSpPr>
        <p:spPr bwMode="auto">
          <a:xfrm>
            <a:off x="4962186" y="3218796"/>
            <a:ext cx="166690" cy="97353"/>
          </a:xfrm>
          <a:prstGeom prst="diamond">
            <a:avLst/>
          </a:prstGeom>
          <a:solidFill>
            <a:srgbClr val="FFA366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6" name="AutoShape 98"/>
          <p:cNvSpPr>
            <a:spLocks noChangeArrowheads="1"/>
          </p:cNvSpPr>
          <p:nvPr/>
        </p:nvSpPr>
        <p:spPr bwMode="auto">
          <a:xfrm>
            <a:off x="5613207" y="6089876"/>
            <a:ext cx="167390" cy="97353"/>
          </a:xfrm>
          <a:prstGeom prst="diamond">
            <a:avLst/>
          </a:prstGeom>
          <a:solidFill>
            <a:srgbClr val="CCE1FF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7" name="AutoShape 85"/>
          <p:cNvSpPr>
            <a:spLocks noChangeArrowheads="1"/>
          </p:cNvSpPr>
          <p:nvPr/>
        </p:nvSpPr>
        <p:spPr bwMode="auto">
          <a:xfrm>
            <a:off x="7696200" y="1814033"/>
            <a:ext cx="471728" cy="273148"/>
          </a:xfrm>
          <a:prstGeom prst="foldedCorner">
            <a:avLst>
              <a:gd name="adj" fmla="val 18472"/>
            </a:avLst>
          </a:prstGeom>
          <a:solidFill>
            <a:srgbClr val="A9DC92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Pol</a:t>
            </a:r>
            <a:r>
              <a:rPr kumimoji="0" lang="en-US" sz="1100" b="0" i="0" u="none" strike="noStrike" cap="none" normalizeH="0" baseline="-2500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78" name="AutoShape 85"/>
          <p:cNvSpPr>
            <a:spLocks noChangeArrowheads="1"/>
          </p:cNvSpPr>
          <p:nvPr/>
        </p:nvSpPr>
        <p:spPr bwMode="auto">
          <a:xfrm>
            <a:off x="4788024" y="5644513"/>
            <a:ext cx="471728" cy="273148"/>
          </a:xfrm>
          <a:prstGeom prst="foldedCorner">
            <a:avLst>
              <a:gd name="adj" fmla="val 18472"/>
            </a:avLst>
          </a:prstGeom>
          <a:solidFill>
            <a:srgbClr val="A9DC92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Pol</a:t>
            </a:r>
            <a:r>
              <a:rPr kumimoji="0" lang="en-US" sz="1100" b="0" i="0" u="none" strike="noStrike" cap="none" normalizeH="0" baseline="-2500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79" name="AutoShape 46"/>
          <p:cNvSpPr>
            <a:spLocks noChangeArrowheads="1"/>
          </p:cNvSpPr>
          <p:nvPr/>
        </p:nvSpPr>
        <p:spPr bwMode="auto">
          <a:xfrm rot="18605616">
            <a:off x="4255189" y="3800349"/>
            <a:ext cx="388859" cy="388859"/>
          </a:xfrm>
          <a:custGeom>
            <a:avLst/>
            <a:gdLst>
              <a:gd name="G0" fmla="+- -707355 0 0"/>
              <a:gd name="G1" fmla="+- 6562969 0 0"/>
              <a:gd name="G2" fmla="+- -707355 0 6562969"/>
              <a:gd name="G3" fmla="+- 10800 0 0"/>
              <a:gd name="G4" fmla="+- 0 0 -7073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787 0 0"/>
              <a:gd name="G9" fmla="+- 0 0 6562969"/>
              <a:gd name="G10" fmla="+- 6787 0 2700"/>
              <a:gd name="G11" fmla="cos G10 -707355"/>
              <a:gd name="G12" fmla="sin G10 -707355"/>
              <a:gd name="G13" fmla="cos 13500 -707355"/>
              <a:gd name="G14" fmla="sin 13500 -707355"/>
              <a:gd name="G15" fmla="+- G11 10800 0"/>
              <a:gd name="G16" fmla="+- G12 10800 0"/>
              <a:gd name="G17" fmla="+- G13 10800 0"/>
              <a:gd name="G18" fmla="+- G14 10800 0"/>
              <a:gd name="G19" fmla="*/ 6787 1 2"/>
              <a:gd name="G20" fmla="+- G19 5400 0"/>
              <a:gd name="G21" fmla="cos G20 -707355"/>
              <a:gd name="G22" fmla="sin G20 -707355"/>
              <a:gd name="G23" fmla="+- G21 10800 0"/>
              <a:gd name="G24" fmla="+- G12 G23 G22"/>
              <a:gd name="G25" fmla="+- G22 G23 G11"/>
              <a:gd name="G26" fmla="cos 10800 -707355"/>
              <a:gd name="G27" fmla="sin 10800 -707355"/>
              <a:gd name="G28" fmla="cos 6787 -707355"/>
              <a:gd name="G29" fmla="sin 6787 -7073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6562969"/>
              <a:gd name="G36" fmla="sin G34 6562969"/>
              <a:gd name="G37" fmla="+/ 6562969 -7073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787 G39"/>
              <a:gd name="G43" fmla="sin 6787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3120 w 21600"/>
              <a:gd name="T5" fmla="*/ 3206 h 21600"/>
              <a:gd name="T6" fmla="*/ 9251 w 21600"/>
              <a:gd name="T7" fmla="*/ 19456 h 21600"/>
              <a:gd name="T8" fmla="*/ 5973 w 21600"/>
              <a:gd name="T9" fmla="*/ 6028 h 21600"/>
              <a:gd name="T10" fmla="*/ 24061 w 21600"/>
              <a:gd name="T11" fmla="*/ 8271 h 21600"/>
              <a:gd name="T12" fmla="*/ 20319 w 21600"/>
              <a:gd name="T13" fmla="*/ 13777 h 21600"/>
              <a:gd name="T14" fmla="*/ 14814 w 21600"/>
              <a:gd name="T15" fmla="*/ 10034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466" y="9529"/>
                </a:moveTo>
                <a:cubicBezTo>
                  <a:pt x="16856" y="6328"/>
                  <a:pt x="14058" y="4013"/>
                  <a:pt x="10800" y="4013"/>
                </a:cubicBezTo>
                <a:cubicBezTo>
                  <a:pt x="7051" y="4013"/>
                  <a:pt x="4013" y="7051"/>
                  <a:pt x="4013" y="10800"/>
                </a:cubicBezTo>
                <a:cubicBezTo>
                  <a:pt x="4012" y="14087"/>
                  <a:pt x="6368" y="16902"/>
                  <a:pt x="9604" y="17480"/>
                </a:cubicBezTo>
                <a:lnTo>
                  <a:pt x="8898" y="21431"/>
                </a:lnTo>
                <a:cubicBezTo>
                  <a:pt x="3748" y="20510"/>
                  <a:pt x="0" y="16031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5984" y="-1"/>
                  <a:pt x="20437" y="3684"/>
                  <a:pt x="21408" y="8777"/>
                </a:cubicBezTo>
                <a:lnTo>
                  <a:pt x="24061" y="8271"/>
                </a:lnTo>
                <a:lnTo>
                  <a:pt x="20319" y="13777"/>
                </a:lnTo>
                <a:lnTo>
                  <a:pt x="14814" y="10034"/>
                </a:lnTo>
                <a:lnTo>
                  <a:pt x="17466" y="9529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180" name="Rectangle 179"/>
          <p:cNvSpPr/>
          <p:nvPr/>
        </p:nvSpPr>
        <p:spPr>
          <a:xfrm>
            <a:off x="2667000" y="3756643"/>
            <a:ext cx="17836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3.1) Traces comply</a:t>
            </a:r>
            <a:br>
              <a:rPr lang="en-US" sz="1200" dirty="0" smtClean="0">
                <a:latin typeface="Arial" pitchFamily="34" charset="0"/>
                <a:cs typeface="Arial" pitchFamily="34" charset="0"/>
              </a:rPr>
            </a:br>
            <a:r>
              <a:rPr lang="en-US" sz="1200" dirty="0" smtClean="0">
                <a:latin typeface="Arial" pitchFamily="34" charset="0"/>
                <a:cs typeface="Arial" pitchFamily="34" charset="0"/>
              </a:rPr>
              <a:t>         with Pol ?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3" name="Text Box 51"/>
          <p:cNvSpPr txBox="1">
            <a:spLocks noChangeArrowheads="1"/>
          </p:cNvSpPr>
          <p:nvPr/>
        </p:nvSpPr>
        <p:spPr bwMode="auto">
          <a:xfrm>
            <a:off x="1623100" y="3048000"/>
            <a:ext cx="2075930" cy="39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1.3) data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,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pref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" name="Text Box 67"/>
          <p:cNvSpPr txBox="1">
            <a:spLocks noChangeArrowheads="1"/>
          </p:cNvSpPr>
          <p:nvPr/>
        </p:nvSpPr>
        <p:spPr bwMode="auto">
          <a:xfrm>
            <a:off x="5693039" y="1591555"/>
            <a:ext cx="1471249" cy="268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0513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2.2)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Pol2 sat </a:t>
            </a:r>
            <a:r>
              <a:rPr kumimoji="0" lang="en-US" sz="1200" b="0" i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Pref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?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5" name="AutoShape 46"/>
          <p:cNvSpPr>
            <a:spLocks noChangeArrowheads="1"/>
          </p:cNvSpPr>
          <p:nvPr/>
        </p:nvSpPr>
        <p:spPr bwMode="auto">
          <a:xfrm rot="7477217">
            <a:off x="5306237" y="1583646"/>
            <a:ext cx="332532" cy="332532"/>
          </a:xfrm>
          <a:custGeom>
            <a:avLst/>
            <a:gdLst>
              <a:gd name="G0" fmla="+- -707355 0 0"/>
              <a:gd name="G1" fmla="+- 6562969 0 0"/>
              <a:gd name="G2" fmla="+- -707355 0 6562969"/>
              <a:gd name="G3" fmla="+- 10800 0 0"/>
              <a:gd name="G4" fmla="+- 0 0 -7073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787 0 0"/>
              <a:gd name="G9" fmla="+- 0 0 6562969"/>
              <a:gd name="G10" fmla="+- 6787 0 2700"/>
              <a:gd name="G11" fmla="cos G10 -707355"/>
              <a:gd name="G12" fmla="sin G10 -707355"/>
              <a:gd name="G13" fmla="cos 13500 -707355"/>
              <a:gd name="G14" fmla="sin 13500 -707355"/>
              <a:gd name="G15" fmla="+- G11 10800 0"/>
              <a:gd name="G16" fmla="+- G12 10800 0"/>
              <a:gd name="G17" fmla="+- G13 10800 0"/>
              <a:gd name="G18" fmla="+- G14 10800 0"/>
              <a:gd name="G19" fmla="*/ 6787 1 2"/>
              <a:gd name="G20" fmla="+- G19 5400 0"/>
              <a:gd name="G21" fmla="cos G20 -707355"/>
              <a:gd name="G22" fmla="sin G20 -707355"/>
              <a:gd name="G23" fmla="+- G21 10800 0"/>
              <a:gd name="G24" fmla="+- G12 G23 G22"/>
              <a:gd name="G25" fmla="+- G22 G23 G11"/>
              <a:gd name="G26" fmla="cos 10800 -707355"/>
              <a:gd name="G27" fmla="sin 10800 -707355"/>
              <a:gd name="G28" fmla="cos 6787 -707355"/>
              <a:gd name="G29" fmla="sin 6787 -7073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6562969"/>
              <a:gd name="G36" fmla="sin G34 6562969"/>
              <a:gd name="G37" fmla="+/ 6562969 -7073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787 G39"/>
              <a:gd name="G43" fmla="sin 6787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3120 w 21600"/>
              <a:gd name="T5" fmla="*/ 3206 h 21600"/>
              <a:gd name="T6" fmla="*/ 9251 w 21600"/>
              <a:gd name="T7" fmla="*/ 19456 h 21600"/>
              <a:gd name="T8" fmla="*/ 5973 w 21600"/>
              <a:gd name="T9" fmla="*/ 6028 h 21600"/>
              <a:gd name="T10" fmla="*/ 24061 w 21600"/>
              <a:gd name="T11" fmla="*/ 8271 h 21600"/>
              <a:gd name="T12" fmla="*/ 20319 w 21600"/>
              <a:gd name="T13" fmla="*/ 13777 h 21600"/>
              <a:gd name="T14" fmla="*/ 14814 w 21600"/>
              <a:gd name="T15" fmla="*/ 10034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466" y="9529"/>
                </a:moveTo>
                <a:cubicBezTo>
                  <a:pt x="16856" y="6328"/>
                  <a:pt x="14058" y="4013"/>
                  <a:pt x="10800" y="4013"/>
                </a:cubicBezTo>
                <a:cubicBezTo>
                  <a:pt x="7051" y="4013"/>
                  <a:pt x="4013" y="7051"/>
                  <a:pt x="4013" y="10800"/>
                </a:cubicBezTo>
                <a:cubicBezTo>
                  <a:pt x="4012" y="14087"/>
                  <a:pt x="6368" y="16902"/>
                  <a:pt x="9604" y="17480"/>
                </a:cubicBezTo>
                <a:lnTo>
                  <a:pt x="8898" y="21431"/>
                </a:lnTo>
                <a:cubicBezTo>
                  <a:pt x="3748" y="20510"/>
                  <a:pt x="0" y="16031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5984" y="-1"/>
                  <a:pt x="20437" y="3684"/>
                  <a:pt x="21408" y="8777"/>
                </a:cubicBezTo>
                <a:lnTo>
                  <a:pt x="24061" y="8271"/>
                </a:lnTo>
                <a:lnTo>
                  <a:pt x="20319" y="13777"/>
                </a:lnTo>
                <a:lnTo>
                  <a:pt x="14814" y="10034"/>
                </a:lnTo>
                <a:lnTo>
                  <a:pt x="17466" y="9529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189" name="TextBox 188"/>
          <p:cNvSpPr txBox="1"/>
          <p:nvPr/>
        </p:nvSpPr>
        <p:spPr>
          <a:xfrm>
            <a:off x="228600" y="5612249"/>
            <a:ext cx="428194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1) </a:t>
            </a:r>
            <a:r>
              <a:rPr lang="en-US" b="1" dirty="0" smtClean="0">
                <a:solidFill>
                  <a:srgbClr val="00B0F0"/>
                </a:solidFill>
              </a:rPr>
              <a:t>User perspective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(matching privacy)</a:t>
            </a:r>
            <a:br>
              <a:rPr lang="en-US" dirty="0" smtClean="0"/>
            </a:br>
            <a:endParaRPr lang="en-US" sz="800" dirty="0" smtClean="0"/>
          </a:p>
          <a:p>
            <a:r>
              <a:rPr lang="en-US" dirty="0" smtClean="0">
                <a:solidFill>
                  <a:srgbClr val="00B050"/>
                </a:solidFill>
              </a:rPr>
              <a:t>2) </a:t>
            </a:r>
            <a:r>
              <a:rPr lang="en-US" b="1" dirty="0" smtClean="0">
                <a:solidFill>
                  <a:srgbClr val="00B050"/>
                </a:solidFill>
              </a:rPr>
              <a:t>Service perspective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(enforcing privacy)</a:t>
            </a:r>
          </a:p>
          <a:p>
            <a:pPr>
              <a:tabLst>
                <a:tab pos="457200" algn="l"/>
              </a:tabLst>
            </a:pPr>
            <a:endParaRPr lang="en-US" sz="800" dirty="0" smtClean="0">
              <a:solidFill>
                <a:schemeClr val="bg1"/>
              </a:solidFill>
            </a:endParaRPr>
          </a:p>
          <a:p>
            <a:pPr>
              <a:tabLst>
                <a:tab pos="457200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3) </a:t>
            </a:r>
            <a:r>
              <a:rPr lang="en-US" b="1" dirty="0" smtClean="0">
                <a:solidFill>
                  <a:srgbClr val="FF0000"/>
                </a:solidFill>
              </a:rPr>
              <a:t>Auditor perspective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(controlling privacy)</a:t>
            </a:r>
            <a:endParaRPr lang="en-US" dirty="0"/>
          </a:p>
        </p:txBody>
      </p:sp>
      <p:sp>
        <p:nvSpPr>
          <p:cNvPr id="190" name="AutoShape 93"/>
          <p:cNvSpPr>
            <a:spLocks noChangeArrowheads="1"/>
          </p:cNvSpPr>
          <p:nvPr/>
        </p:nvSpPr>
        <p:spPr bwMode="auto">
          <a:xfrm>
            <a:off x="8746413" y="2590856"/>
            <a:ext cx="166690" cy="97353"/>
          </a:xfrm>
          <a:prstGeom prst="diamond">
            <a:avLst/>
          </a:prstGeom>
          <a:solidFill>
            <a:srgbClr val="CCE1FF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3" name="AutoShape 45"/>
          <p:cNvSpPr>
            <a:spLocks noChangeArrowheads="1"/>
          </p:cNvSpPr>
          <p:nvPr/>
        </p:nvSpPr>
        <p:spPr bwMode="auto">
          <a:xfrm rot="7477217">
            <a:off x="1828931" y="1921823"/>
            <a:ext cx="315428" cy="315428"/>
          </a:xfrm>
          <a:custGeom>
            <a:avLst/>
            <a:gdLst>
              <a:gd name="G0" fmla="+- -707355 0 0"/>
              <a:gd name="G1" fmla="+- 6562969 0 0"/>
              <a:gd name="G2" fmla="+- -707355 0 6562969"/>
              <a:gd name="G3" fmla="+- 10800 0 0"/>
              <a:gd name="G4" fmla="+- 0 0 -7073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787 0 0"/>
              <a:gd name="G9" fmla="+- 0 0 6562969"/>
              <a:gd name="G10" fmla="+- 6787 0 2700"/>
              <a:gd name="G11" fmla="cos G10 -707355"/>
              <a:gd name="G12" fmla="sin G10 -707355"/>
              <a:gd name="G13" fmla="cos 13500 -707355"/>
              <a:gd name="G14" fmla="sin 13500 -707355"/>
              <a:gd name="G15" fmla="+- G11 10800 0"/>
              <a:gd name="G16" fmla="+- G12 10800 0"/>
              <a:gd name="G17" fmla="+- G13 10800 0"/>
              <a:gd name="G18" fmla="+- G14 10800 0"/>
              <a:gd name="G19" fmla="*/ 6787 1 2"/>
              <a:gd name="G20" fmla="+- G19 5400 0"/>
              <a:gd name="G21" fmla="cos G20 -707355"/>
              <a:gd name="G22" fmla="sin G20 -707355"/>
              <a:gd name="G23" fmla="+- G21 10800 0"/>
              <a:gd name="G24" fmla="+- G12 G23 G22"/>
              <a:gd name="G25" fmla="+- G22 G23 G11"/>
              <a:gd name="G26" fmla="cos 10800 -707355"/>
              <a:gd name="G27" fmla="sin 10800 -707355"/>
              <a:gd name="G28" fmla="cos 6787 -707355"/>
              <a:gd name="G29" fmla="sin 6787 -7073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6562969"/>
              <a:gd name="G36" fmla="sin G34 6562969"/>
              <a:gd name="G37" fmla="+/ 6562969 -7073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787 G39"/>
              <a:gd name="G43" fmla="sin 6787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3120 w 21600"/>
              <a:gd name="T5" fmla="*/ 3206 h 21600"/>
              <a:gd name="T6" fmla="*/ 9251 w 21600"/>
              <a:gd name="T7" fmla="*/ 19456 h 21600"/>
              <a:gd name="T8" fmla="*/ 5973 w 21600"/>
              <a:gd name="T9" fmla="*/ 6028 h 21600"/>
              <a:gd name="T10" fmla="*/ 24061 w 21600"/>
              <a:gd name="T11" fmla="*/ 8271 h 21600"/>
              <a:gd name="T12" fmla="*/ 20319 w 21600"/>
              <a:gd name="T13" fmla="*/ 13777 h 21600"/>
              <a:gd name="T14" fmla="*/ 14814 w 21600"/>
              <a:gd name="T15" fmla="*/ 10034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466" y="9529"/>
                </a:moveTo>
                <a:cubicBezTo>
                  <a:pt x="16856" y="6328"/>
                  <a:pt x="14058" y="4013"/>
                  <a:pt x="10800" y="4013"/>
                </a:cubicBezTo>
                <a:cubicBezTo>
                  <a:pt x="7051" y="4013"/>
                  <a:pt x="4013" y="7051"/>
                  <a:pt x="4013" y="10800"/>
                </a:cubicBezTo>
                <a:cubicBezTo>
                  <a:pt x="4012" y="14087"/>
                  <a:pt x="6368" y="16902"/>
                  <a:pt x="9604" y="17480"/>
                </a:cubicBezTo>
                <a:lnTo>
                  <a:pt x="8898" y="21431"/>
                </a:lnTo>
                <a:cubicBezTo>
                  <a:pt x="3748" y="20510"/>
                  <a:pt x="0" y="16031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5984" y="-1"/>
                  <a:pt x="20437" y="3684"/>
                  <a:pt x="21408" y="8777"/>
                </a:cubicBezTo>
                <a:lnTo>
                  <a:pt x="24061" y="8271"/>
                </a:lnTo>
                <a:lnTo>
                  <a:pt x="20319" y="13777"/>
                </a:lnTo>
                <a:lnTo>
                  <a:pt x="14814" y="10034"/>
                </a:lnTo>
                <a:lnTo>
                  <a:pt x="17466" y="9529"/>
                </a:lnTo>
                <a:close/>
              </a:path>
            </a:pathLst>
          </a:cu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194" name="Text Box 51"/>
          <p:cNvSpPr txBox="1">
            <a:spLocks noChangeArrowheads="1"/>
          </p:cNvSpPr>
          <p:nvPr/>
        </p:nvSpPr>
        <p:spPr bwMode="auto">
          <a:xfrm>
            <a:off x="2133600" y="1916832"/>
            <a:ext cx="169493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338" algn="l"/>
              </a:tabLs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1.2)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Pol sat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Pref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?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" name="AutoShape 84"/>
          <p:cNvSpPr>
            <a:spLocks noChangeArrowheads="1"/>
          </p:cNvSpPr>
          <p:nvPr/>
        </p:nvSpPr>
        <p:spPr bwMode="auto">
          <a:xfrm>
            <a:off x="76199" y="1424881"/>
            <a:ext cx="1752601" cy="1242119"/>
          </a:xfrm>
          <a:prstGeom prst="foldedCorner">
            <a:avLst>
              <a:gd name="adj" fmla="val 18472"/>
            </a:avLst>
          </a:prstGeom>
          <a:solidFill>
            <a:srgbClr val="CCE1FF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Privacy </a:t>
            </a:r>
            <a:r>
              <a:rPr lang="en-US" sz="1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Pref</a:t>
            </a: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12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TravelBooking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services</a:t>
            </a:r>
          </a:p>
          <a:p>
            <a:pPr marL="171450" marR="0" lvl="0" indent="-1714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Can use my e-mail address for confirmation </a:t>
            </a:r>
          </a:p>
          <a:p>
            <a:pPr marL="171450" marR="0" lvl="0" indent="-1714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Must delete my e-mail address within 1 year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9" name="AutoShape 85"/>
          <p:cNvSpPr>
            <a:spLocks noChangeArrowheads="1"/>
          </p:cNvSpPr>
          <p:nvPr/>
        </p:nvSpPr>
        <p:spPr bwMode="auto">
          <a:xfrm>
            <a:off x="3727631" y="1433396"/>
            <a:ext cx="1565834" cy="1243030"/>
          </a:xfrm>
          <a:prstGeom prst="foldedCorner">
            <a:avLst>
              <a:gd name="adj" fmla="val 18472"/>
            </a:avLst>
          </a:prstGeom>
          <a:solidFill>
            <a:srgbClr val="A9DC92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Privacy Pol: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 a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TravelBooking</a:t>
            </a:r>
            <a:endParaRPr kumimoji="0" lang="en-US" sz="1100" b="0" i="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Want to use e-mail for confirmation </a:t>
            </a: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11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Promise to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delete e-mail within </a:t>
            </a:r>
            <a:r>
              <a:rPr lang="en-US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months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5" name="Text Box 51"/>
          <p:cNvSpPr txBox="1">
            <a:spLocks noChangeArrowheads="1"/>
          </p:cNvSpPr>
          <p:nvPr/>
        </p:nvSpPr>
        <p:spPr bwMode="auto">
          <a:xfrm rot="20898720">
            <a:off x="5722349" y="2668090"/>
            <a:ext cx="1671137" cy="39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2.3) data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,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pref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255" y="5666157"/>
            <a:ext cx="841855" cy="1147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97" name="AutoShape 16"/>
          <p:cNvSpPr>
            <a:spLocks noChangeArrowheads="1"/>
          </p:cNvSpPr>
          <p:nvPr/>
        </p:nvSpPr>
        <p:spPr bwMode="auto">
          <a:xfrm rot="5400000" flipV="1">
            <a:off x="7101254" y="4224060"/>
            <a:ext cx="2601245" cy="261127"/>
          </a:xfrm>
          <a:prstGeom prst="rightArrow">
            <a:avLst>
              <a:gd name="adj1" fmla="val 50000"/>
              <a:gd name="adj2" fmla="val 100000"/>
            </a:avLst>
          </a:prstGeom>
          <a:gradFill rotWithShape="1">
            <a:gsLst>
              <a:gs pos="0">
                <a:srgbClr val="66FF66"/>
              </a:gs>
              <a:gs pos="100000">
                <a:srgbClr val="0099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198" name="AutoShape 56"/>
          <p:cNvSpPr>
            <a:spLocks noChangeArrowheads="1"/>
          </p:cNvSpPr>
          <p:nvPr/>
        </p:nvSpPr>
        <p:spPr bwMode="auto">
          <a:xfrm>
            <a:off x="8582867" y="5924587"/>
            <a:ext cx="345987" cy="374702"/>
          </a:xfrm>
          <a:prstGeom prst="can">
            <a:avLst>
              <a:gd name="adj" fmla="val 27075"/>
            </a:avLst>
          </a:prstGeom>
          <a:gradFill rotWithShape="0">
            <a:gsLst>
              <a:gs pos="0">
                <a:srgbClr val="A9A9A9">
                  <a:gamma/>
                  <a:tint val="20000"/>
                  <a:invGamma/>
                </a:srgbClr>
              </a:gs>
              <a:gs pos="100000">
                <a:srgbClr val="A9A9A9"/>
              </a:gs>
            </a:gsLst>
            <a:lin ang="0" scaled="1"/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9" name="Picture 5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409958"/>
            <a:ext cx="391512" cy="403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00" name="AutoShape 98"/>
          <p:cNvSpPr>
            <a:spLocks noChangeArrowheads="1"/>
          </p:cNvSpPr>
          <p:nvPr/>
        </p:nvSpPr>
        <p:spPr bwMode="auto">
          <a:xfrm>
            <a:off x="8673917" y="6089876"/>
            <a:ext cx="167390" cy="97353"/>
          </a:xfrm>
          <a:prstGeom prst="diamond">
            <a:avLst/>
          </a:prstGeom>
          <a:solidFill>
            <a:srgbClr val="CCE1FF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1" name="AutoShape 85"/>
          <p:cNvSpPr>
            <a:spLocks noChangeArrowheads="1"/>
          </p:cNvSpPr>
          <p:nvPr/>
        </p:nvSpPr>
        <p:spPr bwMode="auto">
          <a:xfrm>
            <a:off x="7813658" y="5572505"/>
            <a:ext cx="471728" cy="273148"/>
          </a:xfrm>
          <a:prstGeom prst="foldedCorner">
            <a:avLst>
              <a:gd name="adj" fmla="val 18472"/>
            </a:avLst>
          </a:prstGeom>
          <a:solidFill>
            <a:srgbClr val="A9DC92"/>
          </a:solidFill>
          <a:ln w="952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Pol</a:t>
            </a:r>
            <a:r>
              <a:rPr lang="en-US" sz="1100" baseline="-25000" dirty="0">
                <a:latin typeface="Arial" pitchFamily="34" charset="0"/>
                <a:cs typeface="Arial" pitchFamily="34" charset="0"/>
              </a:rPr>
              <a:t>4</a:t>
            </a:r>
            <a:endParaRPr kumimoji="0" lang="en-US" sz="1100" b="0" i="0" u="none" strike="noStrike" cap="none" normalizeH="0" baseline="-2500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2" name="AutoShape 46"/>
          <p:cNvSpPr>
            <a:spLocks noChangeArrowheads="1"/>
          </p:cNvSpPr>
          <p:nvPr/>
        </p:nvSpPr>
        <p:spPr bwMode="auto">
          <a:xfrm rot="7477217">
            <a:off x="5789150" y="3638038"/>
            <a:ext cx="332532" cy="332532"/>
          </a:xfrm>
          <a:custGeom>
            <a:avLst/>
            <a:gdLst>
              <a:gd name="G0" fmla="+- -707355 0 0"/>
              <a:gd name="G1" fmla="+- 6562969 0 0"/>
              <a:gd name="G2" fmla="+- -707355 0 6562969"/>
              <a:gd name="G3" fmla="+- 10800 0 0"/>
              <a:gd name="G4" fmla="+- 0 0 -7073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787 0 0"/>
              <a:gd name="G9" fmla="+- 0 0 6562969"/>
              <a:gd name="G10" fmla="+- 6787 0 2700"/>
              <a:gd name="G11" fmla="cos G10 -707355"/>
              <a:gd name="G12" fmla="sin G10 -707355"/>
              <a:gd name="G13" fmla="cos 13500 -707355"/>
              <a:gd name="G14" fmla="sin 13500 -707355"/>
              <a:gd name="G15" fmla="+- G11 10800 0"/>
              <a:gd name="G16" fmla="+- G12 10800 0"/>
              <a:gd name="G17" fmla="+- G13 10800 0"/>
              <a:gd name="G18" fmla="+- G14 10800 0"/>
              <a:gd name="G19" fmla="*/ 6787 1 2"/>
              <a:gd name="G20" fmla="+- G19 5400 0"/>
              <a:gd name="G21" fmla="cos G20 -707355"/>
              <a:gd name="G22" fmla="sin G20 -707355"/>
              <a:gd name="G23" fmla="+- G21 10800 0"/>
              <a:gd name="G24" fmla="+- G12 G23 G22"/>
              <a:gd name="G25" fmla="+- G22 G23 G11"/>
              <a:gd name="G26" fmla="cos 10800 -707355"/>
              <a:gd name="G27" fmla="sin 10800 -707355"/>
              <a:gd name="G28" fmla="cos 6787 -707355"/>
              <a:gd name="G29" fmla="sin 6787 -7073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6562969"/>
              <a:gd name="G36" fmla="sin G34 6562969"/>
              <a:gd name="G37" fmla="+/ 6562969 -7073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787 G39"/>
              <a:gd name="G43" fmla="sin 6787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3120 w 21600"/>
              <a:gd name="T5" fmla="*/ 3206 h 21600"/>
              <a:gd name="T6" fmla="*/ 9251 w 21600"/>
              <a:gd name="T7" fmla="*/ 19456 h 21600"/>
              <a:gd name="T8" fmla="*/ 5973 w 21600"/>
              <a:gd name="T9" fmla="*/ 6028 h 21600"/>
              <a:gd name="T10" fmla="*/ 24061 w 21600"/>
              <a:gd name="T11" fmla="*/ 8271 h 21600"/>
              <a:gd name="T12" fmla="*/ 20319 w 21600"/>
              <a:gd name="T13" fmla="*/ 13777 h 21600"/>
              <a:gd name="T14" fmla="*/ 14814 w 21600"/>
              <a:gd name="T15" fmla="*/ 10034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466" y="9529"/>
                </a:moveTo>
                <a:cubicBezTo>
                  <a:pt x="16856" y="6328"/>
                  <a:pt x="14058" y="4013"/>
                  <a:pt x="10800" y="4013"/>
                </a:cubicBezTo>
                <a:cubicBezTo>
                  <a:pt x="7051" y="4013"/>
                  <a:pt x="4013" y="7051"/>
                  <a:pt x="4013" y="10800"/>
                </a:cubicBezTo>
                <a:cubicBezTo>
                  <a:pt x="4012" y="14087"/>
                  <a:pt x="6368" y="16902"/>
                  <a:pt x="9604" y="17480"/>
                </a:cubicBezTo>
                <a:lnTo>
                  <a:pt x="8898" y="21431"/>
                </a:lnTo>
                <a:cubicBezTo>
                  <a:pt x="3748" y="20510"/>
                  <a:pt x="0" y="16031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5984" y="-1"/>
                  <a:pt x="20437" y="3684"/>
                  <a:pt x="21408" y="8777"/>
                </a:cubicBezTo>
                <a:lnTo>
                  <a:pt x="24061" y="8271"/>
                </a:lnTo>
                <a:lnTo>
                  <a:pt x="20319" y="13777"/>
                </a:lnTo>
                <a:lnTo>
                  <a:pt x="14814" y="10034"/>
                </a:lnTo>
                <a:lnTo>
                  <a:pt x="17466" y="9529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203" name="Text Box 67"/>
          <p:cNvSpPr txBox="1">
            <a:spLocks noChangeArrowheads="1"/>
          </p:cNvSpPr>
          <p:nvPr/>
        </p:nvSpPr>
        <p:spPr bwMode="auto">
          <a:xfrm>
            <a:off x="6181328" y="3700915"/>
            <a:ext cx="2220548" cy="253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2.4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)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ending allowed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by Pol2 ?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" name="Text Box 67"/>
          <p:cNvSpPr txBox="1">
            <a:spLocks noChangeArrowheads="1"/>
          </p:cNvSpPr>
          <p:nvPr/>
        </p:nvSpPr>
        <p:spPr bwMode="auto">
          <a:xfrm>
            <a:off x="6181328" y="4097771"/>
            <a:ext cx="1471249" cy="268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0513" algn="l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2.5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)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Pol4 sat </a:t>
            </a:r>
            <a:r>
              <a:rPr kumimoji="0" lang="en-US" sz="1200" b="0" i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Pref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?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" name="AutoShape 46"/>
          <p:cNvSpPr>
            <a:spLocks noChangeArrowheads="1"/>
          </p:cNvSpPr>
          <p:nvPr/>
        </p:nvSpPr>
        <p:spPr bwMode="auto">
          <a:xfrm rot="7477217">
            <a:off x="5794526" y="4089862"/>
            <a:ext cx="332532" cy="332532"/>
          </a:xfrm>
          <a:custGeom>
            <a:avLst/>
            <a:gdLst>
              <a:gd name="G0" fmla="+- -707355 0 0"/>
              <a:gd name="G1" fmla="+- 6562969 0 0"/>
              <a:gd name="G2" fmla="+- -707355 0 6562969"/>
              <a:gd name="G3" fmla="+- 10800 0 0"/>
              <a:gd name="G4" fmla="+- 0 0 -707355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787 0 0"/>
              <a:gd name="G9" fmla="+- 0 0 6562969"/>
              <a:gd name="G10" fmla="+- 6787 0 2700"/>
              <a:gd name="G11" fmla="cos G10 -707355"/>
              <a:gd name="G12" fmla="sin G10 -707355"/>
              <a:gd name="G13" fmla="cos 13500 -707355"/>
              <a:gd name="G14" fmla="sin 13500 -707355"/>
              <a:gd name="G15" fmla="+- G11 10800 0"/>
              <a:gd name="G16" fmla="+- G12 10800 0"/>
              <a:gd name="G17" fmla="+- G13 10800 0"/>
              <a:gd name="G18" fmla="+- G14 10800 0"/>
              <a:gd name="G19" fmla="*/ 6787 1 2"/>
              <a:gd name="G20" fmla="+- G19 5400 0"/>
              <a:gd name="G21" fmla="cos G20 -707355"/>
              <a:gd name="G22" fmla="sin G20 -707355"/>
              <a:gd name="G23" fmla="+- G21 10800 0"/>
              <a:gd name="G24" fmla="+- G12 G23 G22"/>
              <a:gd name="G25" fmla="+- G22 G23 G11"/>
              <a:gd name="G26" fmla="cos 10800 -707355"/>
              <a:gd name="G27" fmla="sin 10800 -707355"/>
              <a:gd name="G28" fmla="cos 6787 -707355"/>
              <a:gd name="G29" fmla="sin 6787 -707355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6562969"/>
              <a:gd name="G36" fmla="sin G34 6562969"/>
              <a:gd name="G37" fmla="+/ 6562969 -707355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787 G39"/>
              <a:gd name="G43" fmla="sin 6787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3120 w 21600"/>
              <a:gd name="T5" fmla="*/ 3206 h 21600"/>
              <a:gd name="T6" fmla="*/ 9251 w 21600"/>
              <a:gd name="T7" fmla="*/ 19456 h 21600"/>
              <a:gd name="T8" fmla="*/ 5973 w 21600"/>
              <a:gd name="T9" fmla="*/ 6028 h 21600"/>
              <a:gd name="T10" fmla="*/ 24061 w 21600"/>
              <a:gd name="T11" fmla="*/ 8271 h 21600"/>
              <a:gd name="T12" fmla="*/ 20319 w 21600"/>
              <a:gd name="T13" fmla="*/ 13777 h 21600"/>
              <a:gd name="T14" fmla="*/ 14814 w 21600"/>
              <a:gd name="T15" fmla="*/ 10034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466" y="9529"/>
                </a:moveTo>
                <a:cubicBezTo>
                  <a:pt x="16856" y="6328"/>
                  <a:pt x="14058" y="4013"/>
                  <a:pt x="10800" y="4013"/>
                </a:cubicBezTo>
                <a:cubicBezTo>
                  <a:pt x="7051" y="4013"/>
                  <a:pt x="4013" y="7051"/>
                  <a:pt x="4013" y="10800"/>
                </a:cubicBezTo>
                <a:cubicBezTo>
                  <a:pt x="4012" y="14087"/>
                  <a:pt x="6368" y="16902"/>
                  <a:pt x="9604" y="17480"/>
                </a:cubicBezTo>
                <a:lnTo>
                  <a:pt x="8898" y="21431"/>
                </a:lnTo>
                <a:cubicBezTo>
                  <a:pt x="3748" y="20510"/>
                  <a:pt x="0" y="16031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5984" y="-1"/>
                  <a:pt x="20437" y="3684"/>
                  <a:pt x="21408" y="8777"/>
                </a:cubicBezTo>
                <a:lnTo>
                  <a:pt x="24061" y="8271"/>
                </a:lnTo>
                <a:lnTo>
                  <a:pt x="20319" y="13777"/>
                </a:lnTo>
                <a:lnTo>
                  <a:pt x="14814" y="10034"/>
                </a:lnTo>
                <a:lnTo>
                  <a:pt x="17466" y="9529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210" name="Text Box 51"/>
          <p:cNvSpPr txBox="1">
            <a:spLocks noChangeArrowheads="1"/>
          </p:cNvSpPr>
          <p:nvPr/>
        </p:nvSpPr>
        <p:spPr bwMode="auto">
          <a:xfrm rot="5400000">
            <a:off x="7716439" y="4053159"/>
            <a:ext cx="1671137" cy="39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2.6) data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,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pref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19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4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0" animBg="1"/>
      <p:bldP spid="152" grpId="0" animBg="1"/>
      <p:bldP spid="155" grpId="0"/>
      <p:bldP spid="161" grpId="0"/>
      <p:bldP spid="171" grpId="0" animBg="1"/>
      <p:bldP spid="176" grpId="0" animBg="1"/>
      <p:bldP spid="179" grpId="0" animBg="1"/>
      <p:bldP spid="180" grpId="0"/>
      <p:bldP spid="183" grpId="0"/>
      <p:bldP spid="184" grpId="0"/>
      <p:bldP spid="185" grpId="0" animBg="1"/>
      <p:bldP spid="190" grpId="0" animBg="1"/>
      <p:bldP spid="193" grpId="0" animBg="1"/>
      <p:bldP spid="194" grpId="0"/>
      <p:bldP spid="208" grpId="0" animBg="1"/>
      <p:bldP spid="208" grpId="1" animBg="1"/>
      <p:bldP spid="209" grpId="0" animBg="1"/>
      <p:bldP spid="209" grpId="1" animBg="1"/>
      <p:bldP spid="195" grpId="1"/>
      <p:bldP spid="200" grpId="0" animBg="1"/>
      <p:bldP spid="202" grpId="0" animBg="1"/>
      <p:bldP spid="203" grpId="0"/>
      <p:bldP spid="204" grpId="0"/>
      <p:bldP spid="207" grpId="0" animBg="1"/>
      <p:bldP spid="2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dirty="0" smtClean="0"/>
              <a:t>Preference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70000" lnSpcReduction="20000"/>
          </a:bodyPr>
          <a:lstStyle/>
          <a:p>
            <a:pPr lvl="1">
              <a:lnSpc>
                <a:spcPct val="120000"/>
              </a:lnSpc>
              <a:tabLst>
                <a:tab pos="1084263" algn="l"/>
                <a:tab pos="8005763" algn="r"/>
              </a:tabLst>
            </a:pPr>
            <a:r>
              <a:rPr lang="en-US" sz="2600" dirty="0" smtClean="0">
                <a:solidFill>
                  <a:srgbClr val="C00000"/>
                </a:solidFill>
                <a:latin typeface="Segoe UI Symbol"/>
                <a:ea typeface="Segoe UI Symbol"/>
                <a:cs typeface="Arial"/>
              </a:rPr>
              <a:t>❬</a:t>
            </a:r>
            <a:r>
              <a:rPr lang="en-US" sz="2600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Svc</a:t>
            </a:r>
            <a:r>
              <a:rPr lang="en-US" sz="2600" dirty="0" smtClean="0">
                <a:solidFill>
                  <a:srgbClr val="C00000"/>
                </a:solidFill>
                <a:latin typeface="Segoe UI Symbol"/>
                <a:ea typeface="Segoe UI Symbol"/>
                <a:cs typeface="Arial"/>
              </a:rPr>
              <a:t>❭</a:t>
            </a:r>
            <a:r>
              <a:rPr lang="en-US" sz="2600" dirty="0" smtClean="0">
                <a:solidFill>
                  <a:srgbClr val="C00000"/>
                </a:solidFill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</a:rPr>
              <a:t>will</a:t>
            </a:r>
            <a:r>
              <a:rPr lang="en-US" sz="2600" dirty="0" smtClean="0">
                <a:solidFill>
                  <a:srgbClr val="C00000"/>
                </a:solidFill>
              </a:rPr>
              <a:t> allow </a:t>
            </a:r>
            <a:r>
              <a:rPr lang="en-US" sz="2600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sz="2600" dirty="0" smtClean="0">
                <a:solidFill>
                  <a:srgbClr val="C00000"/>
                </a:solidFill>
              </a:rPr>
              <a:t> to </a:t>
            </a:r>
            <a:r>
              <a:rPr lang="en-US" sz="2600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Edit</a:t>
            </a:r>
            <a:r>
              <a:rPr lang="en-US" sz="2600" dirty="0" smtClean="0">
                <a:solidFill>
                  <a:srgbClr val="C00000"/>
                </a:solidFill>
              </a:rPr>
              <a:t> </a:t>
            </a:r>
            <a:r>
              <a:rPr lang="en-US" sz="2600" dirty="0" err="1" smtClean="0">
                <a:solidFill>
                  <a:srgbClr val="C00000"/>
                </a:solidFill>
              </a:rPr>
              <a:t>ParentalControls</a:t>
            </a:r>
            <a:r>
              <a:rPr lang="en-US" sz="2600" dirty="0" smtClean="0">
                <a:solidFill>
                  <a:srgbClr val="C00000"/>
                </a:solidFill>
              </a:rPr>
              <a:t> ?  </a:t>
            </a:r>
            <a:r>
              <a:rPr lang="en-US" sz="2600" dirty="0" smtClean="0">
                <a:solidFill>
                  <a:srgbClr val="C00000"/>
                </a:solidFill>
                <a:latin typeface="Segoe UI Symbol"/>
                <a:ea typeface="Segoe UI Symbol"/>
                <a:cs typeface="Arial"/>
              </a:rPr>
              <a:t>∧ </a:t>
            </a:r>
          </a:p>
          <a:p>
            <a:pPr marL="45720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r>
              <a:rPr lang="en-US" sz="2600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Alice</a:t>
            </a:r>
            <a:r>
              <a:rPr lang="en-US" sz="2600" dirty="0" smtClean="0">
                <a:solidFill>
                  <a:srgbClr val="C0000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2600" b="1" dirty="0" smtClean="0">
                <a:solidFill>
                  <a:srgbClr val="C00000"/>
                </a:solidFill>
                <a:latin typeface="+mj-lt"/>
                <a:cs typeface="Courier New" pitchFamily="49" charset="0"/>
              </a:rPr>
              <a:t>says</a:t>
            </a:r>
            <a:r>
              <a:rPr lang="en-US" sz="2600" dirty="0" smtClean="0">
                <a:solidFill>
                  <a:srgbClr val="C00000"/>
                </a:solidFill>
                <a:latin typeface="+mj-lt"/>
                <a:cs typeface="Courier New" pitchFamily="49" charset="0"/>
              </a:rPr>
              <a:t> </a:t>
            </a:r>
            <a:r>
              <a:rPr lang="en-US" sz="2600" dirty="0" smtClean="0">
                <a:solidFill>
                  <a:srgbClr val="C00000"/>
                </a:solidFill>
                <a:latin typeface="Segoe UI Symbol"/>
                <a:ea typeface="Segoe UI Symbol"/>
                <a:cs typeface="Arial"/>
              </a:rPr>
              <a:t>❬</a:t>
            </a:r>
            <a:r>
              <a:rPr lang="en-US" sz="2600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Svc</a:t>
            </a:r>
            <a:r>
              <a:rPr lang="en-US" sz="2600" dirty="0" smtClean="0">
                <a:solidFill>
                  <a:srgbClr val="C00000"/>
                </a:solidFill>
                <a:latin typeface="Segoe UI Symbol"/>
                <a:ea typeface="Segoe UI Symbol"/>
                <a:cs typeface="Arial"/>
              </a:rPr>
              <a:t>❭</a:t>
            </a:r>
            <a:r>
              <a:rPr lang="en-US" sz="2600" dirty="0" smtClean="0">
                <a:solidFill>
                  <a:srgbClr val="C00000"/>
                </a:solidFill>
              </a:rPr>
              <a:t> complies with COPPA ?	(1)</a:t>
            </a:r>
          </a:p>
          <a:p>
            <a:pPr marL="45720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endParaRPr lang="en-US" sz="500" dirty="0" smtClean="0">
              <a:latin typeface="Arial"/>
              <a:cs typeface="Arial"/>
            </a:endParaRPr>
          </a:p>
          <a:p>
            <a:pPr lvl="1">
              <a:lnSpc>
                <a:spcPct val="120000"/>
              </a:lnSpc>
              <a:tabLst>
                <a:tab pos="1084263" algn="l"/>
                <a:tab pos="8005763" algn="r"/>
              </a:tabLst>
            </a:pPr>
            <a:r>
              <a:rPr lang="en-US" sz="2600" dirty="0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sz="2600" dirty="0"/>
              <a:t> </a:t>
            </a:r>
            <a:r>
              <a:rPr lang="en-US" sz="2600" b="1" dirty="0"/>
              <a:t>says</a:t>
            </a:r>
            <a:r>
              <a:rPr lang="en-US" sz="2600" dirty="0"/>
              <a:t> </a:t>
            </a:r>
            <a:r>
              <a:rPr lang="en-US" sz="2600" i="1" dirty="0">
                <a:latin typeface="Bell MT" pitchFamily="18" charset="0"/>
              </a:rPr>
              <a:t>x</a:t>
            </a:r>
            <a:r>
              <a:rPr lang="en-US" sz="2600" dirty="0"/>
              <a:t> </a:t>
            </a:r>
            <a:r>
              <a:rPr lang="en-US" sz="2600" b="1" dirty="0"/>
              <a:t>can say</a:t>
            </a:r>
            <a:r>
              <a:rPr lang="en-US" sz="2600" dirty="0"/>
              <a:t> </a:t>
            </a:r>
            <a:r>
              <a:rPr lang="en-US" sz="2600" i="1" dirty="0">
                <a:latin typeface="Bell MT" pitchFamily="18" charset="0"/>
              </a:rPr>
              <a:t>y</a:t>
            </a:r>
            <a:r>
              <a:rPr lang="en-US" sz="2600" dirty="0"/>
              <a:t> complies with COPPA </a:t>
            </a:r>
            <a:r>
              <a:rPr lang="en-US" sz="2600" b="1" dirty="0" smtClean="0"/>
              <a:t>if</a:t>
            </a:r>
          </a:p>
          <a:p>
            <a:pPr marL="51435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r>
              <a:rPr lang="en-US" sz="2600" i="1" dirty="0" smtClean="0">
                <a:latin typeface="Bell MT" pitchFamily="18" charset="0"/>
              </a:rPr>
              <a:t>	x</a:t>
            </a:r>
            <a:r>
              <a:rPr lang="en-US" sz="2600" i="1" dirty="0" smtClean="0">
                <a:latin typeface="+mj-lt"/>
              </a:rPr>
              <a:t> </a:t>
            </a:r>
            <a:r>
              <a:rPr lang="en-US" sz="2600" dirty="0" smtClean="0">
                <a:latin typeface="+mj-lt"/>
              </a:rPr>
              <a:t>is </a:t>
            </a:r>
            <a:r>
              <a:rPr lang="en-US" sz="2600" dirty="0">
                <a:latin typeface="+mj-lt"/>
              </a:rPr>
              <a:t>member of </a:t>
            </a:r>
            <a:r>
              <a:rPr lang="en-US" sz="2600" dirty="0" err="1" smtClean="0">
                <a:latin typeface="+mj-lt"/>
                <a:ea typeface="Segoe UI Symbol"/>
                <a:cs typeface="Courier New" pitchFamily="49" charset="0"/>
              </a:rPr>
              <a:t>COPPACompliancySchemes</a:t>
            </a:r>
            <a:r>
              <a:rPr lang="en-US" sz="2600" dirty="0" smtClean="0">
                <a:latin typeface="+mj-lt"/>
                <a:ea typeface="Segoe UI Symbol"/>
                <a:cs typeface="Courier New" pitchFamily="49" charset="0"/>
              </a:rPr>
              <a:t>	(2)</a:t>
            </a:r>
          </a:p>
          <a:p>
            <a:pPr marL="51435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endParaRPr lang="en-US" sz="500" dirty="0" smtClean="0">
              <a:latin typeface="+mj-lt"/>
            </a:endParaRPr>
          </a:p>
          <a:p>
            <a:pPr lvl="1">
              <a:lnSpc>
                <a:spcPct val="120000"/>
              </a:lnSpc>
              <a:tabLst>
                <a:tab pos="1084263" algn="l"/>
                <a:tab pos="8005763" algn="r"/>
              </a:tabLst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sz="2600" dirty="0" smtClean="0"/>
              <a:t> </a:t>
            </a:r>
            <a:r>
              <a:rPr lang="en-US" sz="2600" b="1" dirty="0" smtClean="0"/>
              <a:t>says</a:t>
            </a:r>
            <a:r>
              <a:rPr lang="en-US" sz="2600" dirty="0" smtClean="0"/>
              <a:t>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FTC</a:t>
            </a:r>
            <a:r>
              <a:rPr lang="en-US" sz="2600" dirty="0" smtClean="0"/>
              <a:t> </a:t>
            </a:r>
            <a:r>
              <a:rPr lang="en-US" sz="2600" b="1" dirty="0" smtClean="0"/>
              <a:t>can say</a:t>
            </a:r>
            <a:r>
              <a:rPr lang="en-US" sz="2600" dirty="0" smtClean="0"/>
              <a:t> </a:t>
            </a:r>
            <a:r>
              <a:rPr lang="en-US" sz="2600" i="1" dirty="0" smtClean="0">
                <a:latin typeface="Bell MT" pitchFamily="18" charset="0"/>
              </a:rPr>
              <a:t>x</a:t>
            </a:r>
            <a:r>
              <a:rPr lang="en-US" sz="2600" dirty="0" smtClean="0">
                <a:latin typeface="+mj-lt"/>
              </a:rPr>
              <a:t> is member of </a:t>
            </a:r>
            <a:r>
              <a:rPr lang="en-US" sz="2600" dirty="0" err="1" smtClean="0">
                <a:latin typeface="+mj-lt"/>
                <a:ea typeface="Segoe UI Symbol"/>
                <a:cs typeface="Courier New" pitchFamily="49" charset="0"/>
              </a:rPr>
              <a:t>COPPACompliancySchemes</a:t>
            </a:r>
            <a:r>
              <a:rPr lang="en-US" sz="2600" dirty="0" smtClean="0">
                <a:latin typeface="+mj-lt"/>
                <a:ea typeface="Segoe UI Symbol"/>
                <a:cs typeface="Courier New" pitchFamily="49" charset="0"/>
              </a:rPr>
              <a:t>	(3)</a:t>
            </a:r>
          </a:p>
          <a:p>
            <a:pPr marL="45720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endParaRPr lang="en-US" sz="500" dirty="0" smtClean="0">
              <a:latin typeface="+mj-lt"/>
              <a:ea typeface="Segoe UI Symbol"/>
              <a:cs typeface="Courier New" pitchFamily="49" charset="0"/>
            </a:endParaRPr>
          </a:p>
          <a:p>
            <a:pPr lvl="1">
              <a:lnSpc>
                <a:spcPct val="120000"/>
              </a:lnSpc>
              <a:tabLst>
                <a:tab pos="1084263" algn="l"/>
                <a:tab pos="8005763" algn="r"/>
              </a:tabLst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FTC</a:t>
            </a:r>
            <a:r>
              <a:rPr lang="en-US" sz="2600" dirty="0" smtClean="0"/>
              <a:t> </a:t>
            </a:r>
            <a:r>
              <a:rPr lang="en-US" sz="2600" b="1" dirty="0" smtClean="0"/>
              <a:t>says</a:t>
            </a:r>
            <a:r>
              <a:rPr lang="en-US" sz="2600" dirty="0" smtClean="0"/>
              <a:t>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TRUSTe</a:t>
            </a:r>
            <a:r>
              <a:rPr lang="en-US" sz="2600" dirty="0" smtClean="0"/>
              <a:t> is member of </a:t>
            </a:r>
            <a:r>
              <a:rPr lang="en-US" sz="2600" dirty="0" err="1" smtClean="0">
                <a:ea typeface="Segoe UI Symbol"/>
                <a:cs typeface="Courier New" pitchFamily="49" charset="0"/>
              </a:rPr>
              <a:t>COPPACompliancySchemes</a:t>
            </a:r>
            <a:r>
              <a:rPr lang="en-US" sz="2600" dirty="0" smtClean="0">
                <a:ea typeface="Segoe UI Symbol"/>
                <a:cs typeface="Courier New" pitchFamily="49" charset="0"/>
              </a:rPr>
              <a:t>	(4)</a:t>
            </a:r>
            <a:endParaRPr lang="en-US" sz="2600" dirty="0" smtClean="0">
              <a:latin typeface="+mj-lt"/>
              <a:ea typeface="Segoe UI Symbol"/>
              <a:cs typeface="Courier New" pitchFamily="49" charset="0"/>
            </a:endParaRPr>
          </a:p>
          <a:p>
            <a:pPr lvl="1">
              <a:lnSpc>
                <a:spcPct val="120000"/>
              </a:lnSpc>
              <a:tabLst>
                <a:tab pos="1084263" algn="l"/>
                <a:tab pos="8005763" algn="r"/>
              </a:tabLst>
            </a:pPr>
            <a:endParaRPr lang="en-US" sz="500" dirty="0" smtClean="0">
              <a:latin typeface="+mj-lt"/>
              <a:ea typeface="Segoe UI Symbol"/>
              <a:cs typeface="Courier New" pitchFamily="49" charset="0"/>
            </a:endParaRPr>
          </a:p>
          <a:p>
            <a:pPr lvl="1">
              <a:lnSpc>
                <a:spcPct val="120000"/>
              </a:lnSpc>
              <a:tabLst>
                <a:tab pos="1084263" algn="l"/>
                <a:tab pos="8005763" algn="r"/>
              </a:tabLst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sz="2600" dirty="0" smtClean="0"/>
              <a:t> </a:t>
            </a:r>
            <a:r>
              <a:rPr lang="en-US" sz="2600" b="1" dirty="0" smtClean="0"/>
              <a:t>says</a:t>
            </a:r>
            <a:r>
              <a:rPr lang="en-US" sz="2600" dirty="0" smtClean="0">
                <a:cs typeface="Courier New" pitchFamily="49" charset="0"/>
              </a:rPr>
              <a:t> </a:t>
            </a:r>
            <a:r>
              <a:rPr lang="en-US" sz="2600" dirty="0" smtClean="0">
                <a:latin typeface="Segoe UI Symbol"/>
                <a:ea typeface="Segoe UI Symbol"/>
                <a:cs typeface="Arial"/>
              </a:rPr>
              <a:t>❬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Svc</a:t>
            </a:r>
            <a:r>
              <a:rPr lang="en-US" sz="2600" dirty="0" smtClean="0">
                <a:latin typeface="Segoe UI Symbol"/>
                <a:ea typeface="Segoe UI Symbol"/>
                <a:cs typeface="Arial"/>
              </a:rPr>
              <a:t>❭</a:t>
            </a:r>
            <a:r>
              <a:rPr lang="en-US" sz="2600" dirty="0" smtClean="0"/>
              <a:t> </a:t>
            </a:r>
            <a:r>
              <a:rPr lang="en-US" sz="2600" b="1" dirty="0" smtClean="0"/>
              <a:t>may</a:t>
            </a:r>
            <a:r>
              <a:rPr lang="en-US" sz="2600" dirty="0" smtClean="0"/>
              <a:t> use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Cookies</a:t>
            </a:r>
            <a:r>
              <a:rPr lang="en-US" sz="2600" dirty="0" smtClean="0"/>
              <a:t> for </a:t>
            </a:r>
            <a:r>
              <a:rPr lang="en-US" sz="2600" i="1" dirty="0" smtClean="0">
                <a:latin typeface="Bell MT" pitchFamily="18" charset="0"/>
              </a:rPr>
              <a:t>x </a:t>
            </a:r>
            <a:r>
              <a:rPr lang="en-US" sz="2600" b="1" dirty="0" smtClean="0"/>
              <a:t>if</a:t>
            </a:r>
          </a:p>
          <a:p>
            <a:pPr marL="51435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r>
              <a:rPr lang="en-US" sz="2600" i="1" dirty="0" smtClean="0">
                <a:latin typeface="Bell MT" pitchFamily="18" charset="0"/>
              </a:rPr>
              <a:t>	</a:t>
            </a:r>
            <a:r>
              <a:rPr lang="en-US" sz="2600" dirty="0" smtClean="0">
                <a:latin typeface="Segoe UI Symbol"/>
                <a:ea typeface="Segoe UI Symbol"/>
                <a:cs typeface="Arial"/>
              </a:rPr>
              <a:t>❬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Svc</a:t>
            </a:r>
            <a:r>
              <a:rPr lang="en-US" sz="2600" dirty="0" smtClean="0">
                <a:latin typeface="Segoe UI Symbol"/>
                <a:ea typeface="Segoe UI Symbol"/>
                <a:cs typeface="Arial"/>
              </a:rPr>
              <a:t>❭</a:t>
            </a:r>
            <a:r>
              <a:rPr lang="en-US" sz="2600" dirty="0" smtClean="0"/>
              <a:t> </a:t>
            </a:r>
            <a:r>
              <a:rPr lang="en-US" sz="2600" b="1" dirty="0"/>
              <a:t>will</a:t>
            </a:r>
            <a:r>
              <a:rPr lang="en-US" sz="2600" dirty="0"/>
              <a:t> revoke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Cookies</a:t>
            </a:r>
            <a:r>
              <a:rPr lang="en-US" sz="2600" dirty="0" smtClean="0"/>
              <a:t> within </a:t>
            </a:r>
            <a:r>
              <a:rPr lang="en-US" sz="2600" i="1" dirty="0" smtClean="0">
                <a:latin typeface="Bell MT" pitchFamily="18" charset="0"/>
              </a:rPr>
              <a:t>t</a:t>
            </a:r>
          </a:p>
          <a:p>
            <a:pPr marL="51435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r>
              <a:rPr lang="en-US" sz="2600" i="1" dirty="0">
                <a:latin typeface="Bell MT" pitchFamily="18" charset="0"/>
              </a:rPr>
              <a:t>	</a:t>
            </a:r>
            <a:r>
              <a:rPr lang="en-US" sz="2600" b="1" dirty="0" smtClean="0">
                <a:latin typeface="+mj-lt"/>
              </a:rPr>
              <a:t>where</a:t>
            </a:r>
            <a:r>
              <a:rPr lang="en-US" sz="2600" dirty="0" smtClean="0">
                <a:latin typeface="+mj-lt"/>
              </a:rPr>
              <a:t> </a:t>
            </a:r>
            <a:r>
              <a:rPr lang="en-US" sz="2600" i="1" dirty="0" smtClean="0">
                <a:latin typeface="Bell MT" pitchFamily="18" charset="0"/>
              </a:rPr>
              <a:t>t</a:t>
            </a:r>
            <a:r>
              <a:rPr lang="en-US" sz="2600" dirty="0" smtClean="0">
                <a:latin typeface="Bell MT" pitchFamily="18" charset="0"/>
              </a:rPr>
              <a:t> </a:t>
            </a:r>
            <a:r>
              <a:rPr lang="en-US" sz="2600" dirty="0" smtClean="0">
                <a:latin typeface="Segoe UI Symbol"/>
                <a:ea typeface="Segoe UI Symbol"/>
              </a:rPr>
              <a:t>≤ </a:t>
            </a:r>
            <a:r>
              <a:rPr lang="en-US" sz="2600" dirty="0" smtClean="0">
                <a:latin typeface="Courier New" pitchFamily="49" charset="0"/>
                <a:ea typeface="Segoe UI Symbol"/>
                <a:cs typeface="Courier New" pitchFamily="49" charset="0"/>
              </a:rPr>
              <a:t>5yr</a:t>
            </a:r>
            <a:r>
              <a:rPr lang="en-US" sz="2600" dirty="0" smtClean="0">
                <a:latin typeface="+mj-lt"/>
                <a:ea typeface="Segoe UI Symbol"/>
                <a:cs typeface="Courier New" pitchFamily="49" charset="0"/>
              </a:rPr>
              <a:t>	(5)</a:t>
            </a:r>
          </a:p>
          <a:p>
            <a:pPr marL="51435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endParaRPr lang="en-US" sz="500" dirty="0" smtClean="0">
              <a:latin typeface="+mj-lt"/>
              <a:ea typeface="Segoe UI Symbol"/>
              <a:cs typeface="Courier New" pitchFamily="49" charset="0"/>
            </a:endParaRPr>
          </a:p>
          <a:p>
            <a:pPr lvl="1">
              <a:lnSpc>
                <a:spcPct val="120000"/>
              </a:lnSpc>
              <a:tabLst>
                <a:tab pos="1084263" algn="l"/>
                <a:tab pos="8005763" algn="r"/>
              </a:tabLst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sz="2600" dirty="0" smtClean="0"/>
              <a:t> </a:t>
            </a:r>
            <a:r>
              <a:rPr lang="en-US" sz="2600" b="1" dirty="0" smtClean="0"/>
              <a:t>says</a:t>
            </a:r>
            <a:r>
              <a:rPr lang="en-US" sz="2600" dirty="0" smtClean="0">
                <a:cs typeface="Courier New" pitchFamily="49" charset="0"/>
              </a:rPr>
              <a:t> </a:t>
            </a:r>
            <a:r>
              <a:rPr lang="en-US" sz="2600" dirty="0" smtClean="0">
                <a:latin typeface="Segoe UI Symbol"/>
                <a:ea typeface="Segoe UI Symbol"/>
                <a:cs typeface="Arial"/>
              </a:rPr>
              <a:t>❬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Svc</a:t>
            </a:r>
            <a:r>
              <a:rPr lang="en-US" sz="2600" dirty="0" smtClean="0">
                <a:latin typeface="Segoe UI Symbol"/>
                <a:ea typeface="Segoe UI Symbol"/>
                <a:cs typeface="Arial"/>
              </a:rPr>
              <a:t>❭</a:t>
            </a:r>
            <a:r>
              <a:rPr lang="en-US" sz="2600" dirty="0" smtClean="0"/>
              <a:t> </a:t>
            </a:r>
            <a:r>
              <a:rPr lang="en-US" sz="2600" b="1" dirty="0" smtClean="0"/>
              <a:t>can say</a:t>
            </a:r>
            <a:r>
              <a:rPr lang="en-US" sz="2600" dirty="0" smtClean="0"/>
              <a:t> </a:t>
            </a:r>
            <a:r>
              <a:rPr lang="en-US" sz="2600" dirty="0" smtClean="0">
                <a:latin typeface="Segoe UI Symbol"/>
                <a:ea typeface="Segoe UI Symbol"/>
                <a:cs typeface="Arial"/>
              </a:rPr>
              <a:t>❬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Svc</a:t>
            </a:r>
            <a:r>
              <a:rPr lang="en-US" sz="2600" dirty="0" smtClean="0">
                <a:latin typeface="Segoe UI Symbol"/>
                <a:ea typeface="Segoe UI Symbol"/>
                <a:cs typeface="Arial"/>
              </a:rPr>
              <a:t>❭ </a:t>
            </a:r>
            <a:r>
              <a:rPr lang="en-US" sz="2600" b="1" dirty="0" smtClean="0"/>
              <a:t>will</a:t>
            </a:r>
            <a:r>
              <a:rPr lang="en-US" sz="2600" dirty="0" smtClean="0"/>
              <a:t> revoke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Cookies</a:t>
            </a:r>
            <a:r>
              <a:rPr lang="en-US" sz="2600" dirty="0" smtClean="0"/>
              <a:t> within </a:t>
            </a:r>
            <a:r>
              <a:rPr lang="en-US" sz="2600" i="1" dirty="0" smtClean="0">
                <a:latin typeface="Bell MT" pitchFamily="18" charset="0"/>
              </a:rPr>
              <a:t>t</a:t>
            </a:r>
            <a:r>
              <a:rPr lang="en-US" sz="2600" dirty="0" smtClean="0">
                <a:latin typeface="+mj-lt"/>
              </a:rPr>
              <a:t>	(6)</a:t>
            </a:r>
          </a:p>
          <a:p>
            <a:pPr lvl="1">
              <a:lnSpc>
                <a:spcPct val="120000"/>
              </a:lnSpc>
              <a:tabLst>
                <a:tab pos="1084263" algn="l"/>
                <a:tab pos="8005763" algn="r"/>
              </a:tabLst>
            </a:pPr>
            <a:endParaRPr lang="en-US" sz="500" i="1" dirty="0" smtClean="0">
              <a:latin typeface="Bell MT" pitchFamily="18" charset="0"/>
            </a:endParaRPr>
          </a:p>
          <a:p>
            <a:pPr lvl="1">
              <a:lnSpc>
                <a:spcPct val="120000"/>
              </a:lnSpc>
              <a:tabLst>
                <a:tab pos="1084263" algn="l"/>
                <a:tab pos="8005763" algn="r"/>
              </a:tabLst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sz="2600" dirty="0" smtClean="0"/>
              <a:t> </a:t>
            </a:r>
            <a:r>
              <a:rPr lang="en-US" sz="2600" b="1" dirty="0" smtClean="0"/>
              <a:t>says</a:t>
            </a:r>
            <a:r>
              <a:rPr lang="en-US" sz="2600" dirty="0" smtClean="0">
                <a:cs typeface="Courier New" pitchFamily="49" charset="0"/>
              </a:rPr>
              <a:t> </a:t>
            </a:r>
            <a:r>
              <a:rPr lang="en-US" sz="2600" dirty="0" smtClean="0">
                <a:latin typeface="Segoe UI Symbol"/>
                <a:ea typeface="Segoe UI Symbol"/>
                <a:cs typeface="Arial"/>
              </a:rPr>
              <a:t>❬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Svc</a:t>
            </a:r>
            <a:r>
              <a:rPr lang="en-US" sz="2600" dirty="0" smtClean="0">
                <a:latin typeface="Segoe UI Symbol"/>
                <a:ea typeface="Segoe UI Symbol"/>
                <a:cs typeface="Arial"/>
              </a:rPr>
              <a:t>❭</a:t>
            </a:r>
            <a:r>
              <a:rPr lang="en-US" sz="2600" dirty="0" smtClean="0"/>
              <a:t> </a:t>
            </a:r>
            <a:r>
              <a:rPr lang="en-US" sz="2600" b="1" dirty="0" smtClean="0"/>
              <a:t>may </a:t>
            </a:r>
            <a:r>
              <a:rPr lang="en-US" sz="2600" dirty="0" smtClean="0"/>
              <a:t>allow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sz="2600" dirty="0" smtClean="0"/>
              <a:t> </a:t>
            </a:r>
            <a:r>
              <a:rPr lang="en-US" sz="2600" dirty="0" smtClean="0">
                <a:latin typeface="Segoe UI Symbol"/>
                <a:ea typeface="Segoe UI Symbol"/>
                <a:cs typeface="Arial"/>
              </a:rPr>
              <a:t>to </a:t>
            </a:r>
            <a:r>
              <a:rPr lang="en-US" sz="2600" i="1" dirty="0">
                <a:latin typeface="Bell MT" pitchFamily="18" charset="0"/>
              </a:rPr>
              <a:t>action</a:t>
            </a:r>
            <a:r>
              <a:rPr lang="en-US" sz="2600" dirty="0" smtClean="0">
                <a:latin typeface="Segoe UI Symbol"/>
                <a:ea typeface="Segoe UI Symbol"/>
                <a:cs typeface="Arial"/>
              </a:rPr>
              <a:t> </a:t>
            </a:r>
            <a:r>
              <a:rPr lang="en-US" sz="2600" i="1" dirty="0" smtClean="0">
                <a:latin typeface="Bell MT" pitchFamily="18" charset="0"/>
              </a:rPr>
              <a:t>object</a:t>
            </a:r>
            <a:r>
              <a:rPr lang="en-US" sz="2600" dirty="0"/>
              <a:t>	(7</a:t>
            </a:r>
            <a:r>
              <a:rPr lang="en-US" sz="2600" dirty="0" smtClean="0"/>
              <a:t>)</a:t>
            </a:r>
          </a:p>
          <a:p>
            <a:pPr lvl="1">
              <a:lnSpc>
                <a:spcPct val="120000"/>
              </a:lnSpc>
              <a:tabLst>
                <a:tab pos="1084263" algn="l"/>
                <a:tab pos="8005763" algn="r"/>
              </a:tabLst>
            </a:pPr>
            <a:endParaRPr lang="en-US" sz="500" dirty="0"/>
          </a:p>
          <a:p>
            <a:pPr lvl="1">
              <a:lnSpc>
                <a:spcPct val="120000"/>
              </a:lnSpc>
              <a:tabLst>
                <a:tab pos="1084263" algn="l"/>
                <a:tab pos="8005763" algn="r"/>
              </a:tabLst>
            </a:pPr>
            <a:r>
              <a:rPr lang="en-US" sz="26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sz="2600" dirty="0">
                <a:solidFill>
                  <a:prstClr val="black"/>
                </a:solidFill>
              </a:rPr>
              <a:t> </a:t>
            </a:r>
            <a:r>
              <a:rPr lang="en-US" sz="2600" b="1" dirty="0">
                <a:solidFill>
                  <a:prstClr val="black"/>
                </a:solidFill>
              </a:rPr>
              <a:t>says</a:t>
            </a:r>
            <a:r>
              <a:rPr lang="en-US" sz="2600" dirty="0">
                <a:solidFill>
                  <a:prstClr val="black"/>
                </a:solidFill>
                <a:cs typeface="Courier New" pitchFamily="49" charset="0"/>
              </a:rPr>
              <a:t> </a:t>
            </a:r>
            <a:r>
              <a:rPr lang="en-US" sz="2600" dirty="0">
                <a:solidFill>
                  <a:prstClr val="black"/>
                </a:solidFill>
                <a:latin typeface="Segoe UI Symbol"/>
                <a:ea typeface="Segoe UI Symbol"/>
                <a:cs typeface="Arial"/>
              </a:rPr>
              <a:t>❬</a:t>
            </a:r>
            <a:r>
              <a:rPr lang="en-US" sz="26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Svc</a:t>
            </a:r>
            <a:r>
              <a:rPr lang="en-US" sz="2600" dirty="0" smtClean="0">
                <a:solidFill>
                  <a:prstClr val="black"/>
                </a:solidFill>
                <a:latin typeface="Segoe UI Symbol"/>
                <a:ea typeface="Segoe UI Symbol"/>
                <a:cs typeface="Arial"/>
              </a:rPr>
              <a:t>❭</a:t>
            </a:r>
            <a:r>
              <a:rPr lang="en-US" sz="2600" dirty="0" smtClean="0">
                <a:solidFill>
                  <a:prstClr val="black"/>
                </a:solidFill>
              </a:rPr>
              <a:t> </a:t>
            </a:r>
            <a:r>
              <a:rPr lang="en-US" sz="2600" b="1" dirty="0">
                <a:solidFill>
                  <a:prstClr val="black"/>
                </a:solidFill>
              </a:rPr>
              <a:t>may </a:t>
            </a:r>
            <a:r>
              <a:rPr lang="en-US" sz="2600" dirty="0" smtClean="0">
                <a:solidFill>
                  <a:prstClr val="black"/>
                </a:solidFill>
              </a:rPr>
              <a:t>revoke </a:t>
            </a:r>
            <a:r>
              <a:rPr lang="en-US" sz="26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Cookies</a:t>
            </a:r>
            <a:r>
              <a:rPr lang="en-US" sz="2600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2600" dirty="0" smtClean="0">
                <a:solidFill>
                  <a:prstClr val="black"/>
                </a:solidFill>
                <a:latin typeface="+mj-lt"/>
                <a:ea typeface="Segoe UI Symbol"/>
                <a:cs typeface="Arial"/>
              </a:rPr>
              <a:t>within </a:t>
            </a:r>
            <a:r>
              <a:rPr lang="en-US" sz="2600" i="1" dirty="0" smtClean="0">
                <a:solidFill>
                  <a:prstClr val="black"/>
                </a:solidFill>
                <a:latin typeface="Bell MT" pitchFamily="18" charset="0"/>
              </a:rPr>
              <a:t>t</a:t>
            </a:r>
            <a:r>
              <a:rPr lang="en-US" sz="2600" dirty="0" smtClean="0"/>
              <a:t>	(8)</a:t>
            </a:r>
          </a:p>
          <a:p>
            <a:pPr lvl="1">
              <a:lnSpc>
                <a:spcPct val="120000"/>
              </a:lnSpc>
              <a:tabLst>
                <a:tab pos="1084263" algn="l"/>
                <a:tab pos="8005763" algn="r"/>
              </a:tabLst>
            </a:pPr>
            <a:endParaRPr lang="en-US" sz="500" i="1" dirty="0" smtClean="0">
              <a:latin typeface="Bell MT" pitchFamily="18" charset="0"/>
            </a:endParaRPr>
          </a:p>
          <a:p>
            <a:pPr lvl="1">
              <a:lnSpc>
                <a:spcPct val="120000"/>
              </a:lnSpc>
              <a:tabLst>
                <a:tab pos="1084263" algn="l"/>
                <a:tab pos="8005763" algn="r"/>
              </a:tabLst>
            </a:pPr>
            <a:r>
              <a:rPr lang="en-US" sz="26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sz="2600" dirty="0">
                <a:solidFill>
                  <a:prstClr val="black"/>
                </a:solidFill>
              </a:rPr>
              <a:t> </a:t>
            </a:r>
            <a:r>
              <a:rPr lang="en-US" sz="2600" b="1" dirty="0">
                <a:solidFill>
                  <a:prstClr val="black"/>
                </a:solidFill>
              </a:rPr>
              <a:t>says</a:t>
            </a:r>
            <a:r>
              <a:rPr lang="en-US" sz="2600" dirty="0">
                <a:solidFill>
                  <a:prstClr val="black"/>
                </a:solidFill>
                <a:cs typeface="Courier New" pitchFamily="49" charset="0"/>
              </a:rPr>
              <a:t> </a:t>
            </a:r>
            <a:r>
              <a:rPr lang="en-US" sz="26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sz="2600" dirty="0">
                <a:solidFill>
                  <a:prstClr val="black"/>
                </a:solidFill>
              </a:rPr>
              <a:t> </a:t>
            </a:r>
            <a:r>
              <a:rPr lang="en-US" sz="2600" dirty="0" smtClean="0">
                <a:solidFill>
                  <a:prstClr val="black"/>
                </a:solidFill>
              </a:rPr>
              <a:t>is using software </a:t>
            </a:r>
            <a:r>
              <a:rPr lang="en-US" sz="26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MSNClient</a:t>
            </a:r>
            <a:r>
              <a:rPr lang="en-US" sz="2600" dirty="0" smtClean="0">
                <a:solidFill>
                  <a:prstClr val="black"/>
                </a:solidFill>
              </a:rPr>
              <a:t> version </a:t>
            </a:r>
            <a:r>
              <a:rPr lang="en-US" sz="26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9.5</a:t>
            </a:r>
            <a:r>
              <a:rPr lang="en-US" sz="2600" dirty="0" smtClean="0"/>
              <a:t>	(9)</a:t>
            </a:r>
          </a:p>
        </p:txBody>
      </p:sp>
    </p:spTree>
    <p:extLst>
      <p:ext uri="{BB962C8B-B14F-4D97-AF65-F5344CB8AC3E}">
        <p14:creationId xmlns:p14="http://schemas.microsoft.com/office/powerpoint/2010/main" val="422905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dirty="0" smtClean="0"/>
              <a:t>Policy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70000" lnSpcReduction="20000"/>
          </a:bodyPr>
          <a:lstStyle/>
          <a:p>
            <a:pPr lvl="1">
              <a:lnSpc>
                <a:spcPct val="120000"/>
              </a:lnSpc>
              <a:tabLst>
                <a:tab pos="1084263" algn="l"/>
                <a:tab pos="8005763" algn="r"/>
              </a:tabLst>
            </a:pP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TRUSTe</a:t>
            </a:r>
            <a:r>
              <a:rPr lang="en-US" sz="2600" dirty="0" smtClean="0"/>
              <a:t> </a:t>
            </a:r>
            <a:r>
              <a:rPr lang="en-US" sz="2600" b="1" dirty="0" smtClean="0"/>
              <a:t>says</a:t>
            </a:r>
            <a:r>
              <a:rPr lang="en-US" sz="2600" dirty="0" smtClean="0"/>
              <a:t>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2600" dirty="0" smtClean="0"/>
              <a:t> complies </a:t>
            </a:r>
            <a:r>
              <a:rPr lang="en-US" sz="2600" dirty="0"/>
              <a:t>with </a:t>
            </a:r>
            <a:r>
              <a:rPr lang="en-US" sz="2600" dirty="0" smtClean="0"/>
              <a:t>COPPA</a:t>
            </a:r>
            <a:r>
              <a:rPr lang="en-US" sz="2600" dirty="0" smtClean="0">
                <a:latin typeface="+mj-lt"/>
                <a:ea typeface="Segoe UI Symbol"/>
                <a:cs typeface="Courier New" pitchFamily="49" charset="0"/>
              </a:rPr>
              <a:t>	(10)</a:t>
            </a:r>
          </a:p>
          <a:p>
            <a:pPr marL="51435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endParaRPr lang="en-US" sz="500" dirty="0" smtClean="0">
              <a:latin typeface="+mj-lt"/>
            </a:endParaRPr>
          </a:p>
          <a:p>
            <a:pPr lvl="1">
              <a:lnSpc>
                <a:spcPct val="120000"/>
              </a:lnSpc>
              <a:tabLst>
                <a:tab pos="1084263" algn="l"/>
                <a:tab pos="8005763" algn="r"/>
              </a:tabLst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2600" dirty="0" smtClean="0"/>
              <a:t> </a:t>
            </a:r>
            <a:r>
              <a:rPr lang="en-US" sz="2600" b="1" dirty="0" smtClean="0"/>
              <a:t>says</a:t>
            </a:r>
            <a:r>
              <a:rPr lang="en-US" sz="2600" dirty="0" smtClean="0"/>
              <a:t>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2600" dirty="0" smtClean="0"/>
              <a:t> </a:t>
            </a:r>
            <a:r>
              <a:rPr lang="en-US" sz="2600" b="1" dirty="0" smtClean="0"/>
              <a:t>will</a:t>
            </a:r>
            <a:r>
              <a:rPr lang="en-US" sz="2600" dirty="0" smtClean="0"/>
              <a:t> </a:t>
            </a:r>
            <a:r>
              <a:rPr lang="en-US" sz="2600" dirty="0" smtClean="0">
                <a:latin typeface="+mj-lt"/>
              </a:rPr>
              <a:t>allow </a:t>
            </a:r>
            <a:r>
              <a:rPr lang="en-US" sz="2600" dirty="0" smtClean="0">
                <a:latin typeface="Segoe UI Symbol"/>
                <a:ea typeface="Segoe UI Symbol"/>
                <a:cs typeface="Arial"/>
              </a:rPr>
              <a:t>❬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sz="2600" dirty="0" smtClean="0">
                <a:latin typeface="Segoe UI Symbol"/>
                <a:ea typeface="Segoe UI Symbol"/>
                <a:cs typeface="Arial"/>
              </a:rPr>
              <a:t>❭</a:t>
            </a:r>
            <a:r>
              <a:rPr lang="en-US" sz="2600" dirty="0" smtClean="0"/>
              <a:t> </a:t>
            </a:r>
            <a:r>
              <a:rPr lang="en-US" sz="2600" dirty="0" smtClean="0">
                <a:latin typeface="+mj-lt"/>
              </a:rPr>
              <a:t>to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Edit</a:t>
            </a:r>
            <a:r>
              <a:rPr lang="en-US" sz="2600" dirty="0" smtClean="0">
                <a:latin typeface="+mj-lt"/>
              </a:rPr>
              <a:t> </a:t>
            </a:r>
            <a:r>
              <a:rPr lang="en-US" sz="2600" dirty="0" err="1" smtClean="0">
                <a:latin typeface="+mj-lt"/>
              </a:rPr>
              <a:t>ParentalControls</a:t>
            </a:r>
            <a:r>
              <a:rPr lang="en-US" sz="2600" dirty="0" smtClean="0">
                <a:latin typeface="+mj-lt"/>
              </a:rPr>
              <a:t> </a:t>
            </a:r>
            <a:r>
              <a:rPr lang="en-US" sz="2600" b="1" dirty="0" smtClean="0"/>
              <a:t>if</a:t>
            </a:r>
            <a:endParaRPr lang="en-US" sz="2600" dirty="0" smtClean="0"/>
          </a:p>
          <a:p>
            <a:pPr marL="51435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r>
              <a:rPr lang="en-US" sz="2600" i="1" dirty="0" smtClean="0">
                <a:latin typeface="Bell MT" pitchFamily="18" charset="0"/>
              </a:rPr>
              <a:t>	</a:t>
            </a:r>
            <a:r>
              <a:rPr lang="en-US" sz="2600" dirty="0" smtClean="0">
                <a:latin typeface="Segoe UI Symbol"/>
                <a:ea typeface="Segoe UI Symbol"/>
                <a:cs typeface="Arial"/>
              </a:rPr>
              <a:t>❬</a:t>
            </a:r>
            <a:r>
              <a:rPr lang="en-US" sz="2600" dirty="0" err="1" smtClean="0">
                <a:latin typeface="Courier New" pitchFamily="49" charset="0"/>
                <a:ea typeface="Segoe UI Symbol"/>
                <a:cs typeface="Courier New" pitchFamily="49" charset="0"/>
              </a:rPr>
              <a:t>Usr</a:t>
            </a:r>
            <a:r>
              <a:rPr lang="en-US" sz="2600" dirty="0" smtClean="0">
                <a:latin typeface="Segoe UI Symbol"/>
                <a:ea typeface="Segoe UI Symbol"/>
                <a:cs typeface="Arial"/>
              </a:rPr>
              <a:t>❭</a:t>
            </a:r>
            <a:r>
              <a:rPr lang="en-US" sz="2600" dirty="0" smtClean="0"/>
              <a:t> is member of </a:t>
            </a:r>
            <a:r>
              <a:rPr lang="en-US" sz="2600" i="1" dirty="0" err="1">
                <a:latin typeface="Bell MT" pitchFamily="18" charset="0"/>
              </a:rPr>
              <a:t>msntype</a:t>
            </a:r>
            <a:r>
              <a:rPr lang="en-US" sz="2600" dirty="0" smtClean="0"/>
              <a:t>,</a:t>
            </a:r>
          </a:p>
          <a:p>
            <a:pPr marL="51435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r>
              <a:rPr lang="en-US" sz="2600" dirty="0"/>
              <a:t>	</a:t>
            </a:r>
            <a:r>
              <a:rPr lang="en-US" sz="2600" i="1" dirty="0" err="1" smtClean="0">
                <a:latin typeface="Bell MT" pitchFamily="18" charset="0"/>
              </a:rPr>
              <a:t>msntype</a:t>
            </a:r>
            <a:r>
              <a:rPr lang="en-US" sz="2600" i="1" dirty="0" smtClean="0">
                <a:latin typeface="Bell MT" pitchFamily="18" charset="0"/>
              </a:rPr>
              <a:t>  </a:t>
            </a:r>
            <a:r>
              <a:rPr lang="en-US" sz="2600" dirty="0" smtClean="0"/>
              <a:t>supports </a:t>
            </a:r>
            <a:r>
              <a:rPr lang="en-US" sz="2600" dirty="0" err="1" smtClean="0"/>
              <a:t>ParentalControls</a:t>
            </a:r>
            <a:r>
              <a:rPr lang="en-US" sz="2600" dirty="0" smtClean="0"/>
              <a:t>,</a:t>
            </a:r>
          </a:p>
          <a:p>
            <a:pPr marL="51435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r>
              <a:rPr lang="en-US" sz="2600" i="1" dirty="0">
                <a:latin typeface="Bell MT" pitchFamily="18" charset="0"/>
              </a:rPr>
              <a:t>	</a:t>
            </a:r>
            <a:r>
              <a:rPr lang="en-US" sz="2600" dirty="0" smtClean="0">
                <a:latin typeface="Segoe UI Symbol"/>
                <a:ea typeface="Segoe UI Symbol"/>
                <a:cs typeface="Arial"/>
              </a:rPr>
              <a:t>❬</a:t>
            </a:r>
            <a:r>
              <a:rPr lang="en-US" sz="2600" dirty="0" err="1" smtClean="0">
                <a:latin typeface="Courier New" pitchFamily="49" charset="0"/>
                <a:ea typeface="Segoe UI Symbol"/>
                <a:cs typeface="Courier New" pitchFamily="49" charset="0"/>
              </a:rPr>
              <a:t>Usr</a:t>
            </a:r>
            <a:r>
              <a:rPr lang="en-US" sz="2600" dirty="0" smtClean="0">
                <a:latin typeface="Segoe UI Symbol"/>
                <a:ea typeface="Segoe UI Symbol"/>
                <a:cs typeface="Arial"/>
              </a:rPr>
              <a:t>❭</a:t>
            </a:r>
            <a:r>
              <a:rPr lang="en-US" sz="2600" dirty="0" smtClean="0"/>
              <a:t> is using software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MSNClient</a:t>
            </a:r>
            <a:r>
              <a:rPr lang="en-US" sz="2600" dirty="0" smtClean="0"/>
              <a:t> version </a:t>
            </a:r>
            <a:r>
              <a:rPr lang="en-US" sz="2600" i="1" dirty="0" smtClean="0">
                <a:latin typeface="Bell MT" pitchFamily="18" charset="0"/>
              </a:rPr>
              <a:t>v</a:t>
            </a:r>
            <a:r>
              <a:rPr lang="en-US" sz="2600" dirty="0" smtClean="0"/>
              <a:t>,</a:t>
            </a:r>
          </a:p>
          <a:p>
            <a:pPr marL="51435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r>
              <a:rPr lang="en-US" sz="2600" dirty="0"/>
              <a:t>	</a:t>
            </a:r>
            <a:r>
              <a:rPr lang="en-US" sz="2600" b="1" dirty="0" smtClean="0">
                <a:latin typeface="+mj-lt"/>
              </a:rPr>
              <a:t>where</a:t>
            </a:r>
            <a:r>
              <a:rPr lang="en-US" sz="2600" dirty="0" smtClean="0">
                <a:latin typeface="+mj-lt"/>
              </a:rPr>
              <a:t> </a:t>
            </a:r>
            <a:r>
              <a:rPr lang="en-US" sz="2600" i="1" dirty="0" smtClean="0">
                <a:latin typeface="Bell MT" pitchFamily="18" charset="0"/>
              </a:rPr>
              <a:t>v</a:t>
            </a:r>
            <a:r>
              <a:rPr lang="en-US" sz="2600" dirty="0" smtClean="0">
                <a:latin typeface="Bell MT" pitchFamily="18" charset="0"/>
              </a:rPr>
              <a:t> </a:t>
            </a:r>
            <a:r>
              <a:rPr lang="en-US" sz="2600" dirty="0" smtClean="0">
                <a:latin typeface="Segoe UI Symbol"/>
                <a:ea typeface="Segoe UI Symbol"/>
              </a:rPr>
              <a:t>≤ </a:t>
            </a:r>
            <a:r>
              <a:rPr lang="en-US" sz="2600" dirty="0" smtClean="0">
                <a:latin typeface="Courier New" pitchFamily="49" charset="0"/>
                <a:ea typeface="Segoe UI Symbol"/>
                <a:cs typeface="Courier New" pitchFamily="49" charset="0"/>
              </a:rPr>
              <a:t>9.5	</a:t>
            </a:r>
            <a:r>
              <a:rPr lang="en-US" sz="2600" dirty="0" smtClean="0">
                <a:latin typeface="+mj-lt"/>
                <a:ea typeface="Segoe UI Symbol"/>
                <a:cs typeface="Courier New" pitchFamily="49" charset="0"/>
              </a:rPr>
              <a:t>(11)</a:t>
            </a:r>
          </a:p>
          <a:p>
            <a:pPr marL="51435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endParaRPr lang="en-US" sz="500" dirty="0" smtClean="0">
              <a:latin typeface="+mj-lt"/>
              <a:ea typeface="Segoe UI Symbol"/>
              <a:cs typeface="Courier New" pitchFamily="49" charset="0"/>
            </a:endParaRPr>
          </a:p>
          <a:p>
            <a:pPr lvl="1">
              <a:tabLst>
                <a:tab pos="1084263" algn="l"/>
                <a:tab pos="8005763" algn="r"/>
              </a:tabLst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2600" dirty="0" smtClean="0"/>
              <a:t> </a:t>
            </a:r>
            <a:r>
              <a:rPr lang="en-US" sz="2600" b="1" dirty="0" smtClean="0"/>
              <a:t>says</a:t>
            </a:r>
            <a:r>
              <a:rPr lang="en-US" sz="2600" dirty="0" smtClean="0"/>
              <a:t>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MSNPremium</a:t>
            </a:r>
            <a:r>
              <a:rPr lang="en-US" sz="2600" dirty="0" smtClean="0"/>
              <a:t> supports </a:t>
            </a:r>
            <a:r>
              <a:rPr lang="en-US" sz="2600" dirty="0" err="1"/>
              <a:t>ParentalControls</a:t>
            </a:r>
            <a:r>
              <a:rPr lang="en-US" sz="2600" dirty="0"/>
              <a:t> </a:t>
            </a:r>
            <a:r>
              <a:rPr lang="en-US" sz="2600" dirty="0" smtClean="0"/>
              <a:t>	 </a:t>
            </a:r>
            <a:r>
              <a:rPr lang="en-US" sz="2600" dirty="0" smtClean="0">
                <a:ea typeface="Segoe UI Symbol"/>
                <a:cs typeface="Courier New" pitchFamily="49" charset="0"/>
              </a:rPr>
              <a:t>(12)</a:t>
            </a:r>
          </a:p>
          <a:p>
            <a:pPr marL="51435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endParaRPr lang="en-US" sz="600" dirty="0">
              <a:ea typeface="Segoe UI Symbol"/>
              <a:cs typeface="Courier New" pitchFamily="49" charset="0"/>
            </a:endParaRPr>
          </a:p>
          <a:p>
            <a:pPr lvl="1">
              <a:tabLst>
                <a:tab pos="1084263" algn="l"/>
                <a:tab pos="8005763" algn="r"/>
              </a:tabLst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2600" dirty="0" smtClean="0"/>
              <a:t> </a:t>
            </a:r>
            <a:r>
              <a:rPr lang="en-US" sz="2600" b="1" dirty="0" smtClean="0"/>
              <a:t>says</a:t>
            </a:r>
            <a:r>
              <a:rPr lang="en-US" sz="2600" dirty="0" smtClean="0"/>
              <a:t>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MSNPlus</a:t>
            </a:r>
            <a:r>
              <a:rPr lang="en-US" sz="2600" dirty="0" smtClean="0"/>
              <a:t> supports </a:t>
            </a:r>
            <a:r>
              <a:rPr lang="en-US" sz="2600" dirty="0" err="1" smtClean="0"/>
              <a:t>ParentalControls</a:t>
            </a:r>
            <a:r>
              <a:rPr lang="en-US" sz="2600" dirty="0" smtClean="0"/>
              <a:t> 	 </a:t>
            </a:r>
            <a:r>
              <a:rPr lang="en-US" sz="2600" dirty="0" smtClean="0">
                <a:ea typeface="Segoe UI Symbol"/>
                <a:cs typeface="Courier New" pitchFamily="49" charset="0"/>
              </a:rPr>
              <a:t>(13)</a:t>
            </a:r>
            <a:endParaRPr lang="en-US" sz="500" dirty="0">
              <a:ea typeface="Segoe UI Symbol"/>
              <a:cs typeface="Courier New" pitchFamily="49" charset="0"/>
            </a:endParaRPr>
          </a:p>
          <a:p>
            <a:pPr marL="51435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endParaRPr lang="en-US" sz="500" dirty="0">
              <a:ea typeface="Segoe UI Symbol"/>
              <a:cs typeface="Courier New" pitchFamily="49" charset="0"/>
            </a:endParaRPr>
          </a:p>
          <a:p>
            <a:pPr lvl="1">
              <a:tabLst>
                <a:tab pos="1084263" algn="l"/>
                <a:tab pos="8005763" algn="r"/>
              </a:tabLst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2600" dirty="0" smtClean="0"/>
              <a:t> </a:t>
            </a:r>
            <a:r>
              <a:rPr lang="en-US" sz="2600" b="1" dirty="0" smtClean="0"/>
              <a:t>says</a:t>
            </a:r>
            <a:r>
              <a:rPr lang="en-US" sz="2600" dirty="0" smtClean="0"/>
              <a:t>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MSN</a:t>
            </a:r>
            <a:r>
              <a:rPr lang="en-US" sz="2600" dirty="0" smtClean="0"/>
              <a:t> </a:t>
            </a:r>
            <a:r>
              <a:rPr lang="en-US" sz="2600" b="1" dirty="0" smtClean="0"/>
              <a:t>can say</a:t>
            </a:r>
            <a:r>
              <a:rPr lang="en-US" sz="2600" dirty="0" smtClean="0"/>
              <a:t> </a:t>
            </a:r>
            <a:r>
              <a:rPr lang="en-US" sz="2600" i="1" dirty="0" smtClean="0">
                <a:latin typeface="Bell MT" pitchFamily="18" charset="0"/>
              </a:rPr>
              <a:t>x</a:t>
            </a:r>
            <a:r>
              <a:rPr lang="en-US" sz="2600" dirty="0" smtClean="0">
                <a:latin typeface="Bell MT" pitchFamily="18" charset="0"/>
              </a:rPr>
              <a:t> </a:t>
            </a:r>
            <a:r>
              <a:rPr lang="en-US" sz="2600" dirty="0" smtClean="0"/>
              <a:t>is member of </a:t>
            </a:r>
            <a:r>
              <a:rPr lang="en-US" sz="2600" i="1" dirty="0" smtClean="0">
                <a:latin typeface="Bell MT" pitchFamily="18" charset="0"/>
                <a:cs typeface="Courier New" pitchFamily="49" charset="0"/>
              </a:rPr>
              <a:t>g</a:t>
            </a:r>
            <a:endParaRPr lang="en-US" sz="2600" i="1" dirty="0" smtClean="0"/>
          </a:p>
          <a:p>
            <a:pPr marL="457200" lvl="1" indent="0">
              <a:buNone/>
              <a:tabLst>
                <a:tab pos="1084263" algn="l"/>
                <a:tab pos="8005763" algn="r"/>
              </a:tabLst>
            </a:pPr>
            <a:r>
              <a:rPr lang="en-US" sz="2600" dirty="0" smtClean="0"/>
              <a:t>	</a:t>
            </a:r>
            <a:r>
              <a:rPr lang="en-US" sz="2600" b="1" dirty="0" smtClean="0"/>
              <a:t>where</a:t>
            </a:r>
            <a:r>
              <a:rPr lang="en-US" sz="2600" dirty="0" smtClean="0"/>
              <a:t> </a:t>
            </a:r>
            <a:r>
              <a:rPr lang="en-US" sz="2600" i="1" dirty="0" smtClean="0">
                <a:latin typeface="Bell MT" pitchFamily="18" charset="0"/>
                <a:cs typeface="Courier New" pitchFamily="49" charset="0"/>
              </a:rPr>
              <a:t>g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  <a:sym typeface="Symbol"/>
              </a:rPr>
              <a:t>{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  <a:sym typeface="Symbol"/>
              </a:rPr>
              <a:t>MSN,MSNPremium,MSNPlus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  <a:sym typeface="Symbol"/>
              </a:rPr>
              <a:t>}</a:t>
            </a:r>
            <a:r>
              <a:rPr lang="en-US" sz="2600" dirty="0" smtClean="0">
                <a:latin typeface="+mj-lt"/>
                <a:cs typeface="Courier New" pitchFamily="49" charset="0"/>
                <a:sym typeface="Symbol"/>
              </a:rPr>
              <a:t>	(15)</a:t>
            </a:r>
            <a:endParaRPr lang="en-US" sz="2600" dirty="0" smtClean="0">
              <a:latin typeface="+mj-lt"/>
              <a:ea typeface="Segoe UI Symbol"/>
              <a:cs typeface="Courier New" pitchFamily="49" charset="0"/>
            </a:endParaRPr>
          </a:p>
          <a:p>
            <a:pPr marL="51435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endParaRPr lang="en-US" sz="500" dirty="0" smtClean="0">
              <a:ea typeface="Segoe UI Symbol"/>
              <a:cs typeface="Courier New" pitchFamily="49" charset="0"/>
            </a:endParaRPr>
          </a:p>
          <a:p>
            <a:pPr lvl="1">
              <a:tabLst>
                <a:tab pos="1084263" algn="l"/>
                <a:tab pos="8005763" algn="r"/>
              </a:tabLst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MSN</a:t>
            </a:r>
            <a:r>
              <a:rPr lang="en-US" sz="2600" dirty="0" smtClean="0"/>
              <a:t> </a:t>
            </a:r>
            <a:r>
              <a:rPr lang="en-US" sz="2600" b="1" dirty="0" smtClean="0"/>
              <a:t>says</a:t>
            </a:r>
            <a:r>
              <a:rPr lang="en-US" sz="2600" dirty="0" smtClean="0"/>
              <a:t>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sz="2600" dirty="0" smtClean="0"/>
              <a:t> is member of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MSNPremium</a:t>
            </a:r>
            <a:r>
              <a:rPr lang="en-US" sz="2600" dirty="0" smtClean="0"/>
              <a:t> 	 </a:t>
            </a:r>
            <a:r>
              <a:rPr lang="en-US" sz="2600" dirty="0" smtClean="0">
                <a:ea typeface="Segoe UI Symbol"/>
                <a:cs typeface="Courier New" pitchFamily="49" charset="0"/>
              </a:rPr>
              <a:t>(16)</a:t>
            </a:r>
          </a:p>
          <a:p>
            <a:pPr marL="51435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endParaRPr lang="en-US" sz="500" dirty="0" smtClean="0">
              <a:ea typeface="Segoe UI Symbol"/>
              <a:cs typeface="Courier New" pitchFamily="49" charset="0"/>
            </a:endParaRPr>
          </a:p>
          <a:p>
            <a:pPr lvl="1">
              <a:tabLst>
                <a:tab pos="1084263" algn="l"/>
                <a:tab pos="8005763" algn="r"/>
              </a:tabLst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2600" dirty="0" smtClean="0"/>
              <a:t> </a:t>
            </a:r>
            <a:r>
              <a:rPr lang="en-US" sz="2600" b="1" dirty="0" smtClean="0"/>
              <a:t>says</a:t>
            </a:r>
            <a:r>
              <a:rPr lang="en-US" sz="2600" dirty="0" smtClean="0"/>
              <a:t> </a:t>
            </a:r>
            <a:r>
              <a:rPr lang="en-US" sz="2600" dirty="0" smtClean="0">
                <a:latin typeface="Segoe UI Symbol"/>
                <a:ea typeface="Segoe UI Symbol"/>
                <a:cs typeface="Arial"/>
              </a:rPr>
              <a:t>❬</a:t>
            </a:r>
            <a:r>
              <a:rPr lang="en-US" sz="2600" dirty="0" err="1" smtClean="0">
                <a:latin typeface="Courier New" pitchFamily="49" charset="0"/>
                <a:ea typeface="Segoe UI Symbol"/>
                <a:cs typeface="Courier New" pitchFamily="49" charset="0"/>
              </a:rPr>
              <a:t>Usr</a:t>
            </a:r>
            <a:r>
              <a:rPr lang="en-US" sz="2600" dirty="0" smtClean="0">
                <a:latin typeface="Segoe UI Symbol"/>
                <a:ea typeface="Segoe UI Symbol"/>
                <a:cs typeface="Arial"/>
              </a:rPr>
              <a:t>❭ </a:t>
            </a:r>
            <a:r>
              <a:rPr lang="en-US" sz="2600" b="1" dirty="0" smtClean="0"/>
              <a:t>can say </a:t>
            </a:r>
            <a:r>
              <a:rPr lang="en-US" sz="2600" dirty="0" smtClean="0">
                <a:latin typeface="Segoe UI Symbol"/>
                <a:ea typeface="Segoe UI Symbol"/>
                <a:cs typeface="Arial"/>
              </a:rPr>
              <a:t>❬</a:t>
            </a:r>
            <a:r>
              <a:rPr lang="en-US" sz="2600" dirty="0" err="1" smtClean="0">
                <a:latin typeface="Courier New" pitchFamily="49" charset="0"/>
                <a:ea typeface="Segoe UI Symbol"/>
                <a:cs typeface="Courier New" pitchFamily="49" charset="0"/>
              </a:rPr>
              <a:t>Usr</a:t>
            </a:r>
            <a:r>
              <a:rPr lang="en-US" sz="2600" dirty="0" smtClean="0">
                <a:latin typeface="Segoe UI Symbol"/>
                <a:ea typeface="Segoe UI Symbol"/>
                <a:cs typeface="Arial"/>
              </a:rPr>
              <a:t>❭ </a:t>
            </a:r>
            <a:r>
              <a:rPr lang="en-US" sz="2600" dirty="0" smtClean="0"/>
              <a:t>is using software </a:t>
            </a:r>
            <a:r>
              <a:rPr lang="en-US" sz="2600" dirty="0" err="1" smtClean="0"/>
              <a:t>MSNClient</a:t>
            </a:r>
            <a:r>
              <a:rPr lang="en-US" sz="2600" dirty="0" smtClean="0"/>
              <a:t> version </a:t>
            </a:r>
            <a:r>
              <a:rPr lang="en-US" sz="2600" i="1" dirty="0" smtClean="0">
                <a:latin typeface="Bell MT" pitchFamily="18" charset="0"/>
              </a:rPr>
              <a:t>v 	</a:t>
            </a:r>
            <a:r>
              <a:rPr lang="en-US" sz="2600" dirty="0" smtClean="0"/>
              <a:t> </a:t>
            </a:r>
            <a:r>
              <a:rPr lang="en-US" sz="2600" dirty="0" smtClean="0">
                <a:ea typeface="Segoe UI Symbol"/>
                <a:cs typeface="Courier New" pitchFamily="49" charset="0"/>
              </a:rPr>
              <a:t>(17)</a:t>
            </a:r>
          </a:p>
          <a:p>
            <a:pPr marL="51435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endParaRPr lang="en-US" sz="500" dirty="0" smtClean="0">
              <a:ea typeface="Segoe UI Symbol"/>
              <a:cs typeface="Courier New" pitchFamily="49" charset="0"/>
            </a:endParaRPr>
          </a:p>
          <a:p>
            <a:pPr lvl="1">
              <a:tabLst>
                <a:tab pos="1084263" algn="l"/>
                <a:tab pos="8005763" algn="r"/>
              </a:tabLst>
            </a:pPr>
            <a:r>
              <a:rPr lang="en-US" sz="2600" dirty="0" smtClean="0">
                <a:latin typeface="Courier New" pitchFamily="49" charset="0"/>
                <a:ea typeface="Segoe UI Symbol"/>
                <a:cs typeface="Courier New" pitchFamily="49" charset="0"/>
              </a:rPr>
              <a:t>MS</a:t>
            </a:r>
            <a:r>
              <a:rPr lang="en-US" sz="2600" dirty="0" smtClean="0">
                <a:latin typeface="Segoe UI Symbol"/>
                <a:ea typeface="Segoe UI Symbol"/>
                <a:cs typeface="Arial"/>
              </a:rPr>
              <a:t> </a:t>
            </a:r>
            <a:r>
              <a:rPr lang="en-US" sz="2600" b="1" dirty="0" smtClean="0"/>
              <a:t>says</a:t>
            </a:r>
            <a:r>
              <a:rPr lang="en-US" sz="2600" dirty="0" smtClean="0"/>
              <a:t>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2600" dirty="0" smtClean="0"/>
              <a:t> </a:t>
            </a:r>
            <a:r>
              <a:rPr lang="en-US" sz="2600" b="1" dirty="0" smtClean="0"/>
              <a:t>will</a:t>
            </a:r>
            <a:r>
              <a:rPr lang="en-US" sz="2600" dirty="0" smtClean="0"/>
              <a:t> revoke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Cookies</a:t>
            </a:r>
            <a:r>
              <a:rPr lang="en-US" sz="2600" dirty="0" smtClean="0">
                <a:cs typeface="Courier New" pitchFamily="49" charset="0"/>
              </a:rPr>
              <a:t> within 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2yr</a:t>
            </a:r>
            <a:r>
              <a:rPr lang="en-US" sz="2600" dirty="0" smtClean="0"/>
              <a:t> 	 </a:t>
            </a:r>
            <a:r>
              <a:rPr lang="en-US" sz="2600" dirty="0" smtClean="0">
                <a:ea typeface="Segoe UI Symbol"/>
                <a:cs typeface="Courier New" pitchFamily="49" charset="0"/>
              </a:rPr>
              <a:t>(18)</a:t>
            </a:r>
          </a:p>
          <a:p>
            <a:pPr marL="51435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endParaRPr lang="en-US" sz="500" dirty="0">
              <a:ea typeface="Segoe UI Symbol"/>
              <a:cs typeface="Courier New" pitchFamily="49" charset="0"/>
            </a:endParaRPr>
          </a:p>
          <a:p>
            <a:pPr lvl="1">
              <a:tabLst>
                <a:tab pos="1084263" algn="l"/>
                <a:tab pos="8005763" algn="r"/>
              </a:tabLst>
            </a:pPr>
            <a:r>
              <a:rPr lang="en-US" sz="2600" dirty="0" smtClean="0">
                <a:solidFill>
                  <a:srgbClr val="00B050"/>
                </a:solidFill>
                <a:latin typeface="Segoe UI Symbol"/>
                <a:ea typeface="Segoe UI Symbol"/>
                <a:cs typeface="Arial"/>
              </a:rPr>
              <a:t>❬</a:t>
            </a:r>
            <a:r>
              <a:rPr lang="en-US" sz="2600" dirty="0" err="1">
                <a:solidFill>
                  <a:srgbClr val="00B050"/>
                </a:solidFill>
                <a:latin typeface="Courier New" pitchFamily="49" charset="0"/>
                <a:ea typeface="Segoe UI Symbol"/>
                <a:cs typeface="Courier New" pitchFamily="49" charset="0"/>
              </a:rPr>
              <a:t>Usr</a:t>
            </a:r>
            <a:r>
              <a:rPr lang="en-US" sz="2600" dirty="0">
                <a:solidFill>
                  <a:srgbClr val="00B050"/>
                </a:solidFill>
                <a:latin typeface="Segoe UI Symbol"/>
                <a:ea typeface="Segoe UI Symbol"/>
                <a:cs typeface="Arial"/>
              </a:rPr>
              <a:t>❭ </a:t>
            </a:r>
            <a:r>
              <a:rPr lang="en-US" sz="2600" b="1" dirty="0">
                <a:solidFill>
                  <a:srgbClr val="00B050"/>
                </a:solidFill>
              </a:rPr>
              <a:t>says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en-US" sz="2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en-US" sz="2600" b="1" dirty="0">
                <a:solidFill>
                  <a:srgbClr val="00B050"/>
                </a:solidFill>
              </a:rPr>
              <a:t>may</a:t>
            </a:r>
            <a:r>
              <a:rPr lang="en-US" sz="2600" dirty="0">
                <a:solidFill>
                  <a:srgbClr val="00B050"/>
                </a:solidFill>
              </a:rPr>
              <a:t> use </a:t>
            </a:r>
            <a:r>
              <a:rPr lang="en-US" sz="2600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Cookies</a:t>
            </a:r>
            <a:r>
              <a:rPr lang="en-US" sz="2600" dirty="0">
                <a:solidFill>
                  <a:srgbClr val="00B050"/>
                </a:solidFill>
                <a:cs typeface="Courier New" pitchFamily="49" charset="0"/>
              </a:rPr>
              <a:t> for </a:t>
            </a:r>
            <a:r>
              <a:rPr lang="en-US" sz="2500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AdTracking</a:t>
            </a:r>
            <a:r>
              <a:rPr lang="en-US" sz="2600" dirty="0">
                <a:solidFill>
                  <a:srgbClr val="00B050"/>
                </a:solidFill>
                <a:cs typeface="Courier New" pitchFamily="49" charset="0"/>
              </a:rPr>
              <a:t> </a:t>
            </a:r>
            <a:r>
              <a:rPr lang="en-US" sz="2600" dirty="0" smtClean="0">
                <a:solidFill>
                  <a:srgbClr val="00B050"/>
                </a:solidFill>
                <a:cs typeface="Courier New" pitchFamily="49" charset="0"/>
              </a:rPr>
              <a:t>?</a:t>
            </a:r>
            <a:r>
              <a:rPr lang="en-US" sz="2600" dirty="0">
                <a:solidFill>
                  <a:srgbClr val="00B050"/>
                </a:solidFill>
                <a:cs typeface="Courier New" pitchFamily="49" charset="0"/>
              </a:rPr>
              <a:t> </a:t>
            </a:r>
            <a:r>
              <a:rPr lang="en-US" sz="2600" dirty="0" smtClean="0">
                <a:solidFill>
                  <a:srgbClr val="00B050"/>
                </a:solidFill>
                <a:latin typeface="Segoe UI Symbol"/>
                <a:ea typeface="Segoe UI Symbol"/>
                <a:cs typeface="Arial"/>
              </a:rPr>
              <a:t>∧</a:t>
            </a:r>
          </a:p>
          <a:p>
            <a:pPr marL="457200" lvl="1" indent="0">
              <a:buNone/>
              <a:tabLst>
                <a:tab pos="1084263" algn="l"/>
                <a:tab pos="8005763" algn="r"/>
              </a:tabLst>
            </a:pPr>
            <a:r>
              <a:rPr lang="en-US" sz="2600" dirty="0" smtClean="0">
                <a:solidFill>
                  <a:srgbClr val="00B050"/>
                </a:solidFill>
                <a:latin typeface="Segoe UI Symbol"/>
                <a:ea typeface="Segoe UI Symbol"/>
                <a:cs typeface="Arial"/>
              </a:rPr>
              <a:t>	❬</a:t>
            </a:r>
            <a:r>
              <a:rPr lang="en-US" sz="2600" dirty="0" err="1" smtClean="0">
                <a:solidFill>
                  <a:srgbClr val="00B050"/>
                </a:solidFill>
                <a:latin typeface="Courier New" pitchFamily="49" charset="0"/>
                <a:ea typeface="Segoe UI Symbol"/>
                <a:cs typeface="Courier New" pitchFamily="49" charset="0"/>
              </a:rPr>
              <a:t>Usr</a:t>
            </a:r>
            <a:r>
              <a:rPr lang="en-US" sz="2600" dirty="0" smtClean="0">
                <a:solidFill>
                  <a:srgbClr val="00B050"/>
                </a:solidFill>
                <a:latin typeface="Segoe UI Symbol"/>
                <a:ea typeface="Segoe UI Symbol"/>
                <a:cs typeface="Arial"/>
              </a:rPr>
              <a:t>❭ </a:t>
            </a:r>
            <a:r>
              <a:rPr lang="en-US" sz="2600" b="1" dirty="0" smtClean="0">
                <a:solidFill>
                  <a:srgbClr val="00B050"/>
                </a:solidFill>
              </a:rPr>
              <a:t>says</a:t>
            </a:r>
            <a:r>
              <a:rPr lang="en-US" sz="2600" dirty="0" smtClean="0">
                <a:solidFill>
                  <a:srgbClr val="00B050"/>
                </a:solidFill>
              </a:rPr>
              <a:t> </a:t>
            </a:r>
            <a:r>
              <a:rPr lang="en-US" sz="2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2600" dirty="0" smtClean="0">
                <a:solidFill>
                  <a:srgbClr val="00B050"/>
                </a:solidFill>
              </a:rPr>
              <a:t> </a:t>
            </a:r>
            <a:r>
              <a:rPr lang="en-US" sz="2600" b="1" dirty="0" smtClean="0">
                <a:solidFill>
                  <a:srgbClr val="00B050"/>
                </a:solidFill>
              </a:rPr>
              <a:t>may</a:t>
            </a:r>
            <a:r>
              <a:rPr lang="en-US" sz="2600" dirty="0" smtClean="0">
                <a:solidFill>
                  <a:srgbClr val="00B050"/>
                </a:solidFill>
              </a:rPr>
              <a:t> revoke </a:t>
            </a:r>
            <a:r>
              <a:rPr lang="en-US" sz="2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Cookies</a:t>
            </a:r>
            <a:r>
              <a:rPr lang="en-US" sz="2600" dirty="0" smtClean="0">
                <a:solidFill>
                  <a:srgbClr val="00B050"/>
                </a:solidFill>
                <a:cs typeface="Courier New" pitchFamily="49" charset="0"/>
              </a:rPr>
              <a:t> within </a:t>
            </a:r>
            <a:r>
              <a:rPr lang="en-US" sz="25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2yr</a:t>
            </a:r>
            <a:r>
              <a:rPr lang="en-US" sz="2600" dirty="0">
                <a:solidFill>
                  <a:srgbClr val="00B050"/>
                </a:solidFill>
                <a:cs typeface="Courier New" pitchFamily="49" charset="0"/>
              </a:rPr>
              <a:t> </a:t>
            </a:r>
            <a:r>
              <a:rPr lang="en-US" sz="2600" dirty="0" smtClean="0">
                <a:solidFill>
                  <a:srgbClr val="00B050"/>
                </a:solidFill>
                <a:cs typeface="Courier New" pitchFamily="49" charset="0"/>
              </a:rPr>
              <a:t>?  </a:t>
            </a:r>
            <a:r>
              <a:rPr lang="en-US" sz="2600" dirty="0" smtClean="0">
                <a:solidFill>
                  <a:srgbClr val="00B050"/>
                </a:solidFill>
                <a:latin typeface="Segoe UI Symbol"/>
                <a:ea typeface="Segoe UI Symbol"/>
                <a:cs typeface="Arial"/>
              </a:rPr>
              <a:t>∧</a:t>
            </a:r>
          </a:p>
          <a:p>
            <a:pPr marL="457200" lvl="1" indent="0">
              <a:buNone/>
              <a:tabLst>
                <a:tab pos="1084263" algn="l"/>
                <a:tab pos="8005763" algn="r"/>
              </a:tabLst>
            </a:pPr>
            <a:r>
              <a:rPr lang="en-US" sz="2600" dirty="0" smtClean="0">
                <a:solidFill>
                  <a:srgbClr val="00B050"/>
                </a:solidFill>
                <a:latin typeface="Segoe UI Symbol"/>
                <a:ea typeface="Segoe UI Symbol"/>
                <a:cs typeface="Arial"/>
              </a:rPr>
              <a:t>	❬</a:t>
            </a:r>
            <a:r>
              <a:rPr lang="en-US" sz="2600" dirty="0" err="1" smtClean="0">
                <a:solidFill>
                  <a:srgbClr val="00B050"/>
                </a:solidFill>
                <a:latin typeface="Courier New" pitchFamily="49" charset="0"/>
                <a:ea typeface="Segoe UI Symbol"/>
                <a:cs typeface="Courier New" pitchFamily="49" charset="0"/>
              </a:rPr>
              <a:t>Usr</a:t>
            </a:r>
            <a:r>
              <a:rPr lang="en-US" sz="2600" dirty="0" smtClean="0">
                <a:solidFill>
                  <a:srgbClr val="00B050"/>
                </a:solidFill>
                <a:latin typeface="Segoe UI Symbol"/>
                <a:ea typeface="Segoe UI Symbol"/>
                <a:cs typeface="Arial"/>
              </a:rPr>
              <a:t>❭ </a:t>
            </a:r>
            <a:r>
              <a:rPr lang="en-US" sz="2600" b="1" dirty="0" smtClean="0">
                <a:solidFill>
                  <a:srgbClr val="00B050"/>
                </a:solidFill>
              </a:rPr>
              <a:t>says</a:t>
            </a:r>
            <a:r>
              <a:rPr lang="en-US" sz="2600" dirty="0" smtClean="0">
                <a:solidFill>
                  <a:srgbClr val="00B050"/>
                </a:solidFill>
              </a:rPr>
              <a:t> </a:t>
            </a:r>
            <a:r>
              <a:rPr lang="en-US" sz="2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2600" dirty="0" smtClean="0">
                <a:solidFill>
                  <a:srgbClr val="00B050"/>
                </a:solidFill>
              </a:rPr>
              <a:t> </a:t>
            </a:r>
            <a:r>
              <a:rPr lang="en-US" sz="2600" b="1" dirty="0" smtClean="0">
                <a:solidFill>
                  <a:srgbClr val="00B050"/>
                </a:solidFill>
              </a:rPr>
              <a:t>may</a:t>
            </a:r>
            <a:r>
              <a:rPr lang="en-US" sz="2600" dirty="0" smtClean="0">
                <a:solidFill>
                  <a:srgbClr val="00B050"/>
                </a:solidFill>
              </a:rPr>
              <a:t> allow </a:t>
            </a:r>
            <a:r>
              <a:rPr lang="en-US" sz="2600" dirty="0" smtClean="0">
                <a:solidFill>
                  <a:srgbClr val="00B050"/>
                </a:solidFill>
                <a:latin typeface="Segoe UI Symbol"/>
                <a:ea typeface="Segoe UI Symbol"/>
                <a:cs typeface="Arial"/>
              </a:rPr>
              <a:t>❬</a:t>
            </a:r>
            <a:r>
              <a:rPr lang="en-US" sz="2600" dirty="0" err="1" smtClean="0">
                <a:solidFill>
                  <a:srgbClr val="00B050"/>
                </a:solidFill>
                <a:latin typeface="Courier New" pitchFamily="49" charset="0"/>
                <a:ea typeface="Segoe UI Symbol"/>
                <a:cs typeface="Courier New" pitchFamily="49" charset="0"/>
              </a:rPr>
              <a:t>Usr</a:t>
            </a:r>
            <a:r>
              <a:rPr lang="en-US" sz="2600" dirty="0" smtClean="0">
                <a:solidFill>
                  <a:srgbClr val="00B050"/>
                </a:solidFill>
                <a:latin typeface="Segoe UI Symbol"/>
                <a:ea typeface="Segoe UI Symbol"/>
                <a:cs typeface="Arial"/>
              </a:rPr>
              <a:t>❭</a:t>
            </a:r>
            <a:r>
              <a:rPr lang="en-US" sz="2600" dirty="0" smtClean="0">
                <a:solidFill>
                  <a:srgbClr val="00B050"/>
                </a:solidFill>
              </a:rPr>
              <a:t> to</a:t>
            </a:r>
            <a:r>
              <a:rPr lang="en-US" sz="2600" dirty="0" smtClean="0">
                <a:solidFill>
                  <a:srgbClr val="00B050"/>
                </a:solidFill>
                <a:latin typeface="Segoe UI Symbol"/>
                <a:ea typeface="Segoe UI Symbol"/>
                <a:cs typeface="Arial"/>
              </a:rPr>
              <a:t> </a:t>
            </a:r>
            <a:r>
              <a:rPr lang="en-US" sz="2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Edit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en-US" sz="2600" dirty="0" err="1" smtClean="0">
                <a:solidFill>
                  <a:srgbClr val="00B050"/>
                </a:solidFill>
              </a:rPr>
              <a:t>ParentalControls</a:t>
            </a:r>
            <a:r>
              <a:rPr lang="en-US" sz="2600" dirty="0" smtClean="0">
                <a:solidFill>
                  <a:srgbClr val="00B050"/>
                </a:solidFill>
              </a:rPr>
              <a:t> </a:t>
            </a:r>
            <a:r>
              <a:rPr lang="en-US" sz="2600" dirty="0" smtClean="0">
                <a:solidFill>
                  <a:srgbClr val="00B050"/>
                </a:solidFill>
                <a:cs typeface="Courier New" pitchFamily="49" charset="0"/>
              </a:rPr>
              <a:t>? </a:t>
            </a:r>
            <a:r>
              <a:rPr lang="en-US" sz="2600" dirty="0" smtClean="0">
                <a:solidFill>
                  <a:srgbClr val="00B050"/>
                </a:solidFill>
              </a:rPr>
              <a:t>	 </a:t>
            </a:r>
            <a:r>
              <a:rPr lang="en-US" sz="2600" dirty="0" smtClean="0">
                <a:solidFill>
                  <a:srgbClr val="00B050"/>
                </a:solidFill>
                <a:ea typeface="Segoe UI Symbol"/>
                <a:cs typeface="Courier New" pitchFamily="49" charset="0"/>
              </a:rPr>
              <a:t>(19) </a:t>
            </a:r>
            <a:endParaRPr lang="en-US" sz="2600" i="1" dirty="0">
              <a:solidFill>
                <a:srgbClr val="00B050"/>
              </a:solidFill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90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424936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ea typeface="Segoe UI Symbol"/>
                <a:cs typeface="Courier New" pitchFamily="49" charset="0"/>
              </a:rPr>
              <a:t>Alice</a:t>
            </a:r>
            <a:r>
              <a:rPr lang="en-US" dirty="0" smtClean="0">
                <a:solidFill>
                  <a:srgbClr val="00B050"/>
                </a:solidFill>
                <a:latin typeface="Segoe UI Symbol"/>
                <a:ea typeface="Segoe UI Symbol"/>
                <a:cs typeface="Arial"/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says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MS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may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use </a:t>
            </a:r>
            <a:r>
              <a:rPr lang="en-US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Cookies</a:t>
            </a:r>
            <a:r>
              <a:rPr lang="en-US" dirty="0">
                <a:solidFill>
                  <a:srgbClr val="00B050"/>
                </a:solidFill>
                <a:cs typeface="Courier New" pitchFamily="49" charset="0"/>
              </a:rPr>
              <a:t> for </a:t>
            </a:r>
            <a:r>
              <a:rPr lang="en-US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AdTracking</a:t>
            </a:r>
            <a:r>
              <a:rPr lang="en-US" dirty="0">
                <a:solidFill>
                  <a:srgbClr val="00B050"/>
                </a:solidFill>
                <a:cs typeface="Courier New" pitchFamily="49" charset="0"/>
              </a:rPr>
              <a:t> 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296144"/>
            <a:ext cx="8208912" cy="5589240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r>
              <a:rPr lang="en-US" sz="2600" dirty="0">
                <a:latin typeface="Courier New" pitchFamily="49" charset="0"/>
                <a:ea typeface="Segoe UI Symbol"/>
                <a:cs typeface="Courier New" pitchFamily="49" charset="0"/>
              </a:rPr>
              <a:t>MS</a:t>
            </a:r>
            <a:r>
              <a:rPr lang="en-US" sz="2600" dirty="0">
                <a:latin typeface="Segoe UI Symbol"/>
                <a:ea typeface="Segoe UI Symbol"/>
                <a:cs typeface="Arial"/>
              </a:rPr>
              <a:t> </a:t>
            </a:r>
            <a:r>
              <a:rPr lang="en-US" sz="2600" b="1" dirty="0"/>
              <a:t>says</a:t>
            </a:r>
            <a:r>
              <a:rPr lang="en-US" sz="2600" dirty="0"/>
              <a:t>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2600" dirty="0"/>
              <a:t> </a:t>
            </a:r>
            <a:r>
              <a:rPr lang="en-US" sz="2600" b="1" dirty="0"/>
              <a:t>will</a:t>
            </a:r>
            <a:r>
              <a:rPr lang="en-US" sz="2600" dirty="0"/>
              <a:t> revoke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Cookies</a:t>
            </a:r>
            <a:r>
              <a:rPr lang="en-US" sz="2600" dirty="0">
                <a:cs typeface="Courier New" pitchFamily="49" charset="0"/>
              </a:rPr>
              <a:t> within 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2yr</a:t>
            </a:r>
            <a:r>
              <a:rPr lang="en-US" sz="2500" dirty="0" smtClean="0">
                <a:latin typeface="+mj-lt"/>
                <a:cs typeface="Courier New" pitchFamily="49" charset="0"/>
              </a:rPr>
              <a:t>	(18)</a:t>
            </a:r>
          </a:p>
          <a:p>
            <a:pPr marL="45720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r>
              <a:rPr lang="es-ES" sz="2600" dirty="0" smtClean="0">
                <a:ea typeface="Segoe UI Symbol"/>
                <a:cs typeface="Courier New" pitchFamily="49" charset="0"/>
              </a:rPr>
              <a:t>+</a:t>
            </a:r>
            <a:endParaRPr lang="en-US" sz="500" dirty="0">
              <a:ea typeface="Segoe UI Symbol"/>
              <a:cs typeface="Courier New" pitchFamily="49" charset="0"/>
            </a:endParaRPr>
          </a:p>
          <a:p>
            <a:pPr marL="45720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r>
              <a:rPr lang="en-US" sz="2600" dirty="0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sz="2600" dirty="0"/>
              <a:t> </a:t>
            </a:r>
            <a:r>
              <a:rPr lang="en-US" sz="2600" b="1" dirty="0"/>
              <a:t>says</a:t>
            </a:r>
            <a:r>
              <a:rPr lang="en-US" sz="2600" dirty="0">
                <a:cs typeface="Courier New" pitchFamily="49" charset="0"/>
              </a:rPr>
              <a:t>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2600" dirty="0" smtClean="0"/>
              <a:t> </a:t>
            </a:r>
            <a:r>
              <a:rPr lang="en-US" sz="2600" b="1" dirty="0"/>
              <a:t>can say</a:t>
            </a:r>
            <a:r>
              <a:rPr lang="en-US" sz="2600" dirty="0"/>
              <a:t>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2600" dirty="0" smtClean="0">
                <a:latin typeface="Segoe UI Symbol"/>
                <a:ea typeface="Segoe UI Symbol"/>
                <a:cs typeface="Arial"/>
              </a:rPr>
              <a:t> </a:t>
            </a:r>
            <a:r>
              <a:rPr lang="en-US" sz="2600" b="1" dirty="0" smtClean="0"/>
              <a:t>will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revoke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Cookies</a:t>
            </a:r>
            <a:r>
              <a:rPr lang="en-US" sz="2600" dirty="0" smtClean="0"/>
              <a:t> </a:t>
            </a:r>
            <a:r>
              <a:rPr lang="en-US" sz="2600" dirty="0"/>
              <a:t>within </a:t>
            </a:r>
            <a:r>
              <a:rPr lang="en-US" sz="2600" i="1" dirty="0" smtClean="0">
                <a:latin typeface="Bell MT" pitchFamily="18" charset="0"/>
              </a:rPr>
              <a:t>t</a:t>
            </a:r>
            <a:r>
              <a:rPr lang="en-US" sz="2600" dirty="0" smtClean="0">
                <a:latin typeface="+mj-lt"/>
              </a:rPr>
              <a:t>	(6)</a:t>
            </a:r>
          </a:p>
          <a:p>
            <a:pPr marL="45720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r>
              <a:rPr lang="en-US" sz="2600" dirty="0" smtClean="0">
                <a:latin typeface="+mj-lt"/>
                <a:cs typeface="Courier New" pitchFamily="49" charset="0"/>
                <a:sym typeface="Symbol"/>
              </a:rPr>
              <a:t></a:t>
            </a:r>
          </a:p>
          <a:p>
            <a:pPr marL="45720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sz="2600" dirty="0" smtClean="0"/>
              <a:t> </a:t>
            </a:r>
            <a:r>
              <a:rPr lang="en-US" sz="2600" b="1" dirty="0"/>
              <a:t>says</a:t>
            </a:r>
            <a:r>
              <a:rPr lang="en-US" sz="2600" dirty="0"/>
              <a:t>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2600" dirty="0"/>
              <a:t> </a:t>
            </a:r>
            <a:r>
              <a:rPr lang="en-US" sz="2600" b="1" dirty="0"/>
              <a:t>will</a:t>
            </a:r>
            <a:r>
              <a:rPr lang="en-US" sz="2600" dirty="0"/>
              <a:t> revoke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Cookies</a:t>
            </a:r>
            <a:r>
              <a:rPr lang="en-US" sz="2600" dirty="0">
                <a:cs typeface="Courier New" pitchFamily="49" charset="0"/>
              </a:rPr>
              <a:t> within </a:t>
            </a:r>
            <a:r>
              <a:rPr lang="en-US" sz="2500" dirty="0" smtClean="0">
                <a:latin typeface="Courier New" pitchFamily="49" charset="0"/>
                <a:cs typeface="Courier New" pitchFamily="49" charset="0"/>
              </a:rPr>
              <a:t>2yr</a:t>
            </a:r>
            <a:endParaRPr lang="en-US" sz="2600" dirty="0">
              <a:latin typeface="+mj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99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424936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urier New" pitchFamily="49" charset="0"/>
                <a:ea typeface="Segoe UI Symbol"/>
                <a:cs typeface="Courier New" pitchFamily="49" charset="0"/>
              </a:rPr>
              <a:t>Alice</a:t>
            </a:r>
            <a:r>
              <a:rPr lang="en-US" dirty="0" smtClean="0">
                <a:solidFill>
                  <a:srgbClr val="00B050"/>
                </a:solidFill>
                <a:latin typeface="Segoe UI Symbol"/>
                <a:ea typeface="Segoe UI Symbol"/>
                <a:cs typeface="Arial"/>
              </a:rPr>
              <a:t> </a:t>
            </a:r>
            <a:r>
              <a:rPr lang="en-US" b="1" dirty="0">
                <a:solidFill>
                  <a:srgbClr val="00B050"/>
                </a:solidFill>
              </a:rPr>
              <a:t>says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MS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may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use </a:t>
            </a:r>
            <a:r>
              <a:rPr lang="en-US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Cookies</a:t>
            </a:r>
            <a:r>
              <a:rPr lang="en-US" dirty="0">
                <a:solidFill>
                  <a:srgbClr val="00B050"/>
                </a:solidFill>
                <a:cs typeface="Courier New" pitchFamily="49" charset="0"/>
              </a:rPr>
              <a:t> for </a:t>
            </a:r>
            <a:r>
              <a:rPr lang="en-US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AdTracking</a:t>
            </a:r>
            <a:r>
              <a:rPr lang="en-US" dirty="0">
                <a:solidFill>
                  <a:srgbClr val="00B050"/>
                </a:solidFill>
                <a:cs typeface="Courier New" pitchFamily="49" charset="0"/>
              </a:rPr>
              <a:t> 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296144"/>
            <a:ext cx="8208912" cy="5589240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r>
              <a:rPr lang="en-US" sz="2600" dirty="0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sz="2600" dirty="0"/>
              <a:t> </a:t>
            </a:r>
            <a:r>
              <a:rPr lang="en-US" sz="2600" b="1" dirty="0"/>
              <a:t>says</a:t>
            </a:r>
            <a:r>
              <a:rPr lang="en-US" sz="2600" dirty="0"/>
              <a:t>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2600" dirty="0"/>
              <a:t> </a:t>
            </a:r>
            <a:r>
              <a:rPr lang="en-US" sz="2600" b="1" dirty="0"/>
              <a:t>will</a:t>
            </a:r>
            <a:r>
              <a:rPr lang="en-US" sz="2600" dirty="0"/>
              <a:t> revoke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Cookies</a:t>
            </a:r>
            <a:r>
              <a:rPr lang="en-US" sz="2600" dirty="0">
                <a:cs typeface="Courier New" pitchFamily="49" charset="0"/>
              </a:rPr>
              <a:t> within </a:t>
            </a:r>
            <a:r>
              <a:rPr lang="en-US" sz="2500" dirty="0">
                <a:latin typeface="Courier New" pitchFamily="49" charset="0"/>
                <a:cs typeface="Courier New" pitchFamily="49" charset="0"/>
              </a:rPr>
              <a:t>2yr</a:t>
            </a:r>
          </a:p>
          <a:p>
            <a:pPr marL="45720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r>
              <a:rPr lang="es-ES" sz="2600" dirty="0">
                <a:ea typeface="Segoe UI Symbol"/>
                <a:cs typeface="Courier New" pitchFamily="49" charset="0"/>
              </a:rPr>
              <a:t>+</a:t>
            </a:r>
            <a:endParaRPr lang="en-US" sz="500" dirty="0">
              <a:ea typeface="Segoe UI Symbol"/>
              <a:cs typeface="Courier New" pitchFamily="49" charset="0"/>
            </a:endParaRPr>
          </a:p>
          <a:p>
            <a:pPr marL="45720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sz="2600" dirty="0" smtClean="0"/>
              <a:t> </a:t>
            </a:r>
            <a:r>
              <a:rPr lang="en-US" sz="2600" b="1" dirty="0"/>
              <a:t>says</a:t>
            </a:r>
            <a:r>
              <a:rPr lang="en-US" sz="2600" dirty="0">
                <a:cs typeface="Courier New" pitchFamily="49" charset="0"/>
              </a:rPr>
              <a:t> 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2600" dirty="0" smtClean="0"/>
              <a:t> </a:t>
            </a:r>
            <a:r>
              <a:rPr lang="en-US" sz="2600" b="1" dirty="0"/>
              <a:t>may</a:t>
            </a:r>
            <a:r>
              <a:rPr lang="en-US" sz="2600" dirty="0"/>
              <a:t> use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Cookies</a:t>
            </a:r>
            <a:r>
              <a:rPr lang="en-US" sz="2600" dirty="0"/>
              <a:t> for </a:t>
            </a:r>
            <a:r>
              <a:rPr lang="en-US" sz="2600" i="1" dirty="0">
                <a:latin typeface="Bell MT" pitchFamily="18" charset="0"/>
              </a:rPr>
              <a:t>x </a:t>
            </a:r>
            <a:r>
              <a:rPr lang="en-US" sz="2600" b="1" dirty="0"/>
              <a:t>if</a:t>
            </a:r>
          </a:p>
          <a:p>
            <a:pPr marL="51435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r>
              <a:rPr lang="en-US" sz="2600" i="1" dirty="0">
                <a:latin typeface="Bell MT" pitchFamily="18" charset="0"/>
              </a:rPr>
              <a:t>	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2600" dirty="0" smtClean="0"/>
              <a:t> </a:t>
            </a:r>
            <a:r>
              <a:rPr lang="en-US" sz="2600" b="1" dirty="0"/>
              <a:t>will</a:t>
            </a:r>
            <a:r>
              <a:rPr lang="en-US" sz="2600" dirty="0"/>
              <a:t> revoke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Cookies</a:t>
            </a:r>
            <a:r>
              <a:rPr lang="en-US" sz="2600" dirty="0"/>
              <a:t> within </a:t>
            </a:r>
            <a:r>
              <a:rPr lang="en-US" sz="2600" i="1" dirty="0">
                <a:latin typeface="Bell MT" pitchFamily="18" charset="0"/>
              </a:rPr>
              <a:t>t</a:t>
            </a:r>
          </a:p>
          <a:p>
            <a:pPr marL="51435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r>
              <a:rPr lang="en-US" sz="2600" i="1" dirty="0">
                <a:latin typeface="Bell MT" pitchFamily="18" charset="0"/>
              </a:rPr>
              <a:t>	</a:t>
            </a:r>
            <a:r>
              <a:rPr lang="en-US" sz="2600" b="1" dirty="0"/>
              <a:t>where</a:t>
            </a:r>
            <a:r>
              <a:rPr lang="en-US" sz="2600" dirty="0"/>
              <a:t> </a:t>
            </a:r>
            <a:r>
              <a:rPr lang="en-US" sz="2600" i="1" dirty="0">
                <a:latin typeface="Bell MT" pitchFamily="18" charset="0"/>
              </a:rPr>
              <a:t>t</a:t>
            </a:r>
            <a:r>
              <a:rPr lang="en-US" sz="2600" dirty="0">
                <a:latin typeface="Bell MT" pitchFamily="18" charset="0"/>
              </a:rPr>
              <a:t> </a:t>
            </a:r>
            <a:r>
              <a:rPr lang="en-US" sz="2600" dirty="0">
                <a:latin typeface="Segoe UI Symbol"/>
                <a:ea typeface="Segoe UI Symbol"/>
              </a:rPr>
              <a:t>≤ </a:t>
            </a:r>
            <a:r>
              <a:rPr lang="en-US" sz="2600" dirty="0" smtClean="0">
                <a:latin typeface="Courier New" pitchFamily="49" charset="0"/>
                <a:ea typeface="Segoe UI Symbol"/>
                <a:cs typeface="Courier New" pitchFamily="49" charset="0"/>
              </a:rPr>
              <a:t>5yr</a:t>
            </a:r>
            <a:r>
              <a:rPr lang="en-US" sz="2600" dirty="0" smtClean="0">
                <a:latin typeface="+mj-lt"/>
                <a:ea typeface="Segoe UI Symbol"/>
                <a:cs typeface="Courier New" pitchFamily="49" charset="0"/>
              </a:rPr>
              <a:t>	(5)</a:t>
            </a:r>
            <a:endParaRPr lang="en-US" sz="2600" dirty="0">
              <a:latin typeface="+mj-lt"/>
              <a:ea typeface="Segoe UI Symbol"/>
              <a:cs typeface="Courier New" pitchFamily="49" charset="0"/>
            </a:endParaRPr>
          </a:p>
          <a:p>
            <a:pPr marL="45720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r>
              <a:rPr lang="es-ES" sz="2400" dirty="0" smtClean="0">
                <a:ea typeface="Segoe UI Symbol"/>
                <a:cs typeface="Courier New" pitchFamily="49" charset="0"/>
              </a:rPr>
              <a:t>+</a:t>
            </a:r>
          </a:p>
          <a:p>
            <a:pPr marL="45720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r>
              <a:rPr lang="en-US" sz="2400" dirty="0" smtClean="0">
                <a:latin typeface="Courier New" pitchFamily="49" charset="0"/>
                <a:ea typeface="Segoe UI Symbol"/>
                <a:cs typeface="Courier New" pitchFamily="49" charset="0"/>
              </a:rPr>
              <a:t>2yr </a:t>
            </a:r>
            <a:r>
              <a:rPr lang="en-US" sz="2400" dirty="0" smtClean="0">
                <a:latin typeface="Segoe UI Symbol"/>
                <a:ea typeface="Segoe UI Symbol"/>
              </a:rPr>
              <a:t>≤ </a:t>
            </a:r>
            <a:r>
              <a:rPr lang="en-US" sz="2400" dirty="0">
                <a:latin typeface="Courier New" pitchFamily="49" charset="0"/>
                <a:ea typeface="Segoe UI Symbol"/>
                <a:cs typeface="Courier New" pitchFamily="49" charset="0"/>
              </a:rPr>
              <a:t>5yr</a:t>
            </a:r>
            <a:endParaRPr lang="en-US" sz="2500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r>
              <a:rPr lang="en-US" sz="2500" dirty="0" smtClean="0">
                <a:latin typeface="Courier New" pitchFamily="49" charset="0"/>
                <a:cs typeface="Courier New" pitchFamily="49" charset="0"/>
                <a:sym typeface="Symbol"/>
              </a:rPr>
              <a:t></a:t>
            </a:r>
          </a:p>
          <a:p>
            <a:pPr marL="457200" lvl="1" indent="0">
              <a:lnSpc>
                <a:spcPct val="120000"/>
              </a:lnSpc>
              <a:buNone/>
              <a:tabLst>
                <a:tab pos="1084263" algn="l"/>
                <a:tab pos="8005763" algn="r"/>
              </a:tabLst>
            </a:pPr>
            <a:r>
              <a:rPr lang="en-US" sz="2600" dirty="0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sz="2600" dirty="0"/>
              <a:t> </a:t>
            </a:r>
            <a:r>
              <a:rPr lang="en-US" sz="2600" b="1" dirty="0"/>
              <a:t>says</a:t>
            </a:r>
            <a:r>
              <a:rPr lang="en-US" sz="2600" dirty="0">
                <a:cs typeface="Courier New" pitchFamily="49" charset="0"/>
              </a:rPr>
              <a:t>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2600" dirty="0"/>
              <a:t> </a:t>
            </a:r>
            <a:r>
              <a:rPr lang="en-US" sz="2600" b="1" dirty="0"/>
              <a:t>may</a:t>
            </a:r>
            <a:r>
              <a:rPr lang="en-US" sz="2600" dirty="0"/>
              <a:t> use </a:t>
            </a:r>
            <a:r>
              <a:rPr lang="en-US" sz="2600" dirty="0">
                <a:latin typeface="Courier New" pitchFamily="49" charset="0"/>
                <a:cs typeface="Courier New" pitchFamily="49" charset="0"/>
              </a:rPr>
              <a:t>Cookies</a:t>
            </a:r>
            <a:r>
              <a:rPr lang="en-US" sz="2600" dirty="0"/>
              <a:t> </a:t>
            </a:r>
            <a:r>
              <a:rPr lang="en-US" sz="2600" dirty="0" smtClean="0"/>
              <a:t>for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AdTracking</a:t>
            </a:r>
            <a:endParaRPr lang="en-US" sz="2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9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424936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C00000"/>
                </a:solidFill>
                <a:ea typeface="Segoe UI Symbol"/>
                <a:cs typeface="Courier New" pitchFamily="49" charset="0"/>
              </a:rPr>
              <a:t>Behaviours</a:t>
            </a:r>
            <a:r>
              <a:rPr lang="en-US" dirty="0" smtClean="0">
                <a:solidFill>
                  <a:srgbClr val="C00000"/>
                </a:solidFill>
                <a:ea typeface="Segoe UI Symbol"/>
                <a:cs typeface="Courier New" pitchFamily="49" charset="0"/>
              </a:rPr>
              <a:t> of a trace</a:t>
            </a:r>
            <a:br>
              <a:rPr lang="en-US" dirty="0" smtClean="0">
                <a:solidFill>
                  <a:srgbClr val="C00000"/>
                </a:solidFill>
                <a:ea typeface="Segoe UI Symbol"/>
                <a:cs typeface="Courier New" pitchFamily="49" charset="0"/>
              </a:rPr>
            </a:br>
            <a:r>
              <a:rPr lang="en-US" dirty="0" smtClean="0">
                <a:solidFill>
                  <a:srgbClr val="C00000"/>
                </a:solidFill>
                <a:ea typeface="Segoe UI Symbol"/>
                <a:cs typeface="Courier New" pitchFamily="49" charset="0"/>
              </a:rPr>
              <a:t>satisfying preference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2 Elipse"/>
          <p:cNvSpPr/>
          <p:nvPr/>
        </p:nvSpPr>
        <p:spPr>
          <a:xfrm>
            <a:off x="1619672" y="4149080"/>
            <a:ext cx="5760640" cy="108012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says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will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allow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ea typeface="Segoe UI Symbol"/>
                <a:cs typeface="Courier New" pitchFamily="49" charset="0"/>
              </a:rPr>
              <a:t>Alice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to</a:t>
            </a:r>
            <a:r>
              <a:rPr lang="en-US" dirty="0">
                <a:solidFill>
                  <a:schemeClr val="tx1"/>
                </a:solidFill>
                <a:latin typeface="Segoe UI Symbol"/>
                <a:ea typeface="Segoe UI Symbol"/>
                <a:cs typeface="Arial"/>
              </a:rPr>
              <a:t> 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Edit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ParentalControls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3 Elipse"/>
          <p:cNvSpPr/>
          <p:nvPr/>
        </p:nvSpPr>
        <p:spPr>
          <a:xfrm>
            <a:off x="1475656" y="3645024"/>
            <a:ext cx="6120680" cy="201622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5 Elipse"/>
          <p:cNvSpPr/>
          <p:nvPr/>
        </p:nvSpPr>
        <p:spPr>
          <a:xfrm>
            <a:off x="1187624" y="1844824"/>
            <a:ext cx="6696744" cy="43204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b="1" dirty="0" err="1" smtClean="0">
                <a:solidFill>
                  <a:schemeClr val="tx1"/>
                </a:solidFill>
              </a:rPr>
              <a:t>says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MS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b="1" dirty="0" err="1" smtClean="0">
                <a:solidFill>
                  <a:schemeClr val="tx1"/>
                </a:solidFill>
              </a:rPr>
              <a:t>may</a:t>
            </a:r>
            <a:r>
              <a:rPr lang="es-ES" dirty="0" smtClean="0">
                <a:solidFill>
                  <a:schemeClr val="tx1"/>
                </a:solidFill>
              </a:rPr>
              <a:t>:</a:t>
            </a:r>
            <a:endParaRPr lang="es-ES" dirty="0">
              <a:solidFill>
                <a:schemeClr val="tx1"/>
              </a:solidFill>
            </a:endParaRPr>
          </a:p>
          <a:p>
            <a:pPr algn="ctr"/>
            <a:r>
              <a:rPr lang="es-ES" dirty="0" err="1" smtClean="0">
                <a:solidFill>
                  <a:schemeClr val="tx1"/>
                </a:solidFill>
              </a:rPr>
              <a:t>allow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err="1" smtClean="0">
                <a:solidFill>
                  <a:schemeClr val="tx1"/>
                </a:solidFill>
              </a:rPr>
              <a:t>to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i="1" dirty="0" smtClean="0">
                <a:solidFill>
                  <a:schemeClr val="tx1"/>
                </a:solidFill>
                <a:latin typeface="Bell MT" pitchFamily="18" charset="0"/>
              </a:rPr>
              <a:t>x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i="1" dirty="0" smtClean="0">
                <a:solidFill>
                  <a:schemeClr val="tx1"/>
                </a:solidFill>
                <a:latin typeface="Bell MT" pitchFamily="18" charset="0"/>
              </a:rPr>
              <a:t>y</a:t>
            </a:r>
            <a:r>
              <a:rPr lang="es-ES" dirty="0" smtClean="0">
                <a:solidFill>
                  <a:schemeClr val="tx1"/>
                </a:solidFill>
              </a:rPr>
              <a:t>,</a:t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err="1" smtClean="0">
                <a:solidFill>
                  <a:schemeClr val="tx1"/>
                </a:solidFill>
              </a:rPr>
              <a:t>revoke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Cookies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err="1" smtClean="0">
                <a:solidFill>
                  <a:schemeClr val="tx1"/>
                </a:solidFill>
              </a:rPr>
              <a:t>within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i="1" dirty="0">
                <a:solidFill>
                  <a:schemeClr val="tx1"/>
                </a:solidFill>
                <a:latin typeface="Bell MT" pitchFamily="18" charset="0"/>
              </a:rPr>
              <a:t>x</a:t>
            </a:r>
            <a:r>
              <a:rPr lang="es-ES" dirty="0" smtClean="0">
                <a:solidFill>
                  <a:schemeClr val="tx1"/>
                </a:solidFill>
              </a:rPr>
              <a:t>,</a:t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use </a:t>
            </a:r>
            <a:r>
              <a:rPr lang="es-E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Cookies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err="1" smtClean="0">
                <a:solidFill>
                  <a:schemeClr val="tx1"/>
                </a:solidFill>
              </a:rPr>
              <a:t>for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i="1" dirty="0" smtClean="0">
                <a:solidFill>
                  <a:schemeClr val="tx1"/>
                </a:solidFill>
                <a:latin typeface="Bell MT" pitchFamily="18" charset="0"/>
              </a:rPr>
              <a:t>x</a:t>
            </a:r>
          </a:p>
          <a:p>
            <a:pPr algn="ctr"/>
            <a:endParaRPr lang="es-ES" i="1" dirty="0">
              <a:solidFill>
                <a:schemeClr val="tx1"/>
              </a:solidFill>
              <a:latin typeface="Bell MT" pitchFamily="18" charset="0"/>
            </a:endParaRPr>
          </a:p>
          <a:p>
            <a:pPr algn="ctr"/>
            <a:endParaRPr lang="es-ES" i="1" dirty="0" smtClean="0">
              <a:solidFill>
                <a:schemeClr val="tx1"/>
              </a:solidFill>
              <a:latin typeface="Bell MT" pitchFamily="18" charset="0"/>
            </a:endParaRPr>
          </a:p>
          <a:p>
            <a:pPr algn="ctr"/>
            <a:endParaRPr lang="es-ES" i="1" dirty="0">
              <a:solidFill>
                <a:schemeClr val="tx1"/>
              </a:solidFill>
              <a:latin typeface="Bell MT" pitchFamily="18" charset="0"/>
            </a:endParaRPr>
          </a:p>
          <a:p>
            <a:pPr algn="ctr"/>
            <a:endParaRPr lang="es-ES" i="1" dirty="0" smtClean="0">
              <a:solidFill>
                <a:schemeClr val="tx1"/>
              </a:solidFill>
              <a:latin typeface="Bell MT" pitchFamily="18" charset="0"/>
            </a:endParaRPr>
          </a:p>
          <a:p>
            <a:pPr algn="ctr"/>
            <a:endParaRPr lang="es-ES" i="1" dirty="0">
              <a:solidFill>
                <a:schemeClr val="tx1"/>
              </a:solidFill>
              <a:latin typeface="Bell MT" pitchFamily="18" charset="0"/>
            </a:endParaRPr>
          </a:p>
          <a:p>
            <a:pPr algn="ctr"/>
            <a:endParaRPr lang="es-ES" i="1" dirty="0" smtClean="0">
              <a:solidFill>
                <a:schemeClr val="tx1"/>
              </a:solidFill>
              <a:latin typeface="Bell MT" pitchFamily="18" charset="0"/>
            </a:endParaRPr>
          </a:p>
          <a:p>
            <a:pPr algn="ctr"/>
            <a:endParaRPr lang="es-ES" i="1" dirty="0">
              <a:solidFill>
                <a:schemeClr val="tx1"/>
              </a:solidFill>
              <a:latin typeface="Bell MT" pitchFamily="18" charset="0"/>
            </a:endParaRPr>
          </a:p>
          <a:p>
            <a:pPr algn="ctr"/>
            <a:endParaRPr lang="es-ES" i="1" dirty="0" smtClean="0">
              <a:solidFill>
                <a:schemeClr val="tx1"/>
              </a:solidFill>
              <a:latin typeface="Bell MT" pitchFamily="18" charset="0"/>
            </a:endParaRPr>
          </a:p>
          <a:p>
            <a:pPr algn="ctr"/>
            <a:endParaRPr lang="es-ES" i="1" dirty="0">
              <a:solidFill>
                <a:schemeClr val="tx1"/>
              </a:solidFill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06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424936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00B050"/>
                </a:solidFill>
                <a:ea typeface="Segoe UI Symbol"/>
                <a:cs typeface="Courier New" pitchFamily="49" charset="0"/>
              </a:rPr>
              <a:t>Behaviours</a:t>
            </a:r>
            <a:r>
              <a:rPr lang="en-US" dirty="0" smtClean="0">
                <a:solidFill>
                  <a:srgbClr val="00B050"/>
                </a:solidFill>
                <a:ea typeface="Segoe UI Symbol"/>
                <a:cs typeface="Courier New" pitchFamily="49" charset="0"/>
              </a:rPr>
              <a:t> of a trace</a:t>
            </a:r>
            <a:br>
              <a:rPr lang="en-US" dirty="0" smtClean="0">
                <a:solidFill>
                  <a:srgbClr val="00B050"/>
                </a:solidFill>
                <a:ea typeface="Segoe UI Symbol"/>
                <a:cs typeface="Courier New" pitchFamily="49" charset="0"/>
              </a:rPr>
            </a:br>
            <a:r>
              <a:rPr lang="en-US" dirty="0" smtClean="0">
                <a:solidFill>
                  <a:srgbClr val="00B050"/>
                </a:solidFill>
                <a:ea typeface="Segoe UI Symbol"/>
                <a:cs typeface="Courier New" pitchFamily="49" charset="0"/>
              </a:rPr>
              <a:t>satisfying policy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2 Elipse"/>
          <p:cNvSpPr/>
          <p:nvPr/>
        </p:nvSpPr>
        <p:spPr>
          <a:xfrm>
            <a:off x="1619672" y="4077072"/>
            <a:ext cx="5832648" cy="136815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says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will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allow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ea typeface="Segoe UI Symbol"/>
                <a:cs typeface="Courier New" pitchFamily="49" charset="0"/>
              </a:rPr>
              <a:t>Alice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to</a:t>
            </a:r>
            <a:r>
              <a:rPr lang="en-US" dirty="0">
                <a:solidFill>
                  <a:schemeClr val="tx1"/>
                </a:solidFill>
                <a:latin typeface="Segoe UI Symbol"/>
                <a:ea typeface="Segoe UI Symbol"/>
                <a:cs typeface="Arial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Edit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ParentalControls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revoke </a:t>
            </a:r>
            <a:r>
              <a:rPr lang="es-E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Cookies</a:t>
            </a:r>
            <a:r>
              <a:rPr lang="en-US" dirty="0" smtClean="0">
                <a:solidFill>
                  <a:schemeClr val="tx1"/>
                </a:solidFill>
              </a:rPr>
              <a:t> within </a:t>
            </a:r>
            <a:r>
              <a:rPr lang="es-E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2yr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3 Elipse"/>
          <p:cNvSpPr/>
          <p:nvPr/>
        </p:nvSpPr>
        <p:spPr>
          <a:xfrm>
            <a:off x="1547664" y="3645024"/>
            <a:ext cx="5976664" cy="208823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Elipse"/>
          <p:cNvSpPr/>
          <p:nvPr/>
        </p:nvSpPr>
        <p:spPr>
          <a:xfrm>
            <a:off x="1187624" y="1844824"/>
            <a:ext cx="6696744" cy="432048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b="1" dirty="0" err="1" smtClean="0">
                <a:solidFill>
                  <a:schemeClr val="tx1"/>
                </a:solidFill>
              </a:rPr>
              <a:t>says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MS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b="1" dirty="0" err="1" smtClean="0">
                <a:solidFill>
                  <a:schemeClr val="tx1"/>
                </a:solidFill>
              </a:rPr>
              <a:t>may</a:t>
            </a:r>
            <a:r>
              <a:rPr lang="es-ES" dirty="0" smtClean="0">
                <a:solidFill>
                  <a:schemeClr val="tx1"/>
                </a:solidFill>
              </a:rPr>
              <a:t>:</a:t>
            </a:r>
            <a:endParaRPr lang="es-E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allow 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  <a:ea typeface="Segoe UI Symbol"/>
                <a:cs typeface="Courier New" pitchFamily="49" charset="0"/>
              </a:rPr>
              <a:t>Alice</a:t>
            </a:r>
            <a:r>
              <a:rPr lang="en-US" dirty="0">
                <a:solidFill>
                  <a:schemeClr val="tx1"/>
                </a:solidFill>
              </a:rPr>
              <a:t> to</a:t>
            </a:r>
            <a:r>
              <a:rPr lang="en-US" dirty="0">
                <a:solidFill>
                  <a:schemeClr val="tx1"/>
                </a:solidFill>
                <a:latin typeface="Segoe UI Symbol"/>
                <a:ea typeface="Segoe UI Symbol"/>
                <a:cs typeface="Arial"/>
              </a:rPr>
              <a:t> 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Edit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ParentalControls</a:t>
            </a:r>
            <a:r>
              <a:rPr lang="en-US" dirty="0" smtClean="0">
                <a:solidFill>
                  <a:schemeClr val="tx1"/>
                </a:solidFill>
              </a:rPr>
              <a:t> ?,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revoke </a:t>
            </a:r>
            <a:r>
              <a:rPr lang="es-E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Cookies</a:t>
            </a:r>
            <a:r>
              <a:rPr lang="en-US" dirty="0">
                <a:solidFill>
                  <a:schemeClr val="tx1"/>
                </a:solidFill>
              </a:rPr>
              <a:t> within </a:t>
            </a:r>
            <a:r>
              <a:rPr lang="es-E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2yr</a:t>
            </a:r>
            <a:r>
              <a:rPr lang="en-US" dirty="0">
                <a:solidFill>
                  <a:schemeClr val="tx1"/>
                </a:solidFill>
              </a:rPr>
              <a:t> ?,</a:t>
            </a:r>
            <a:r>
              <a:rPr lang="es-E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s-E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s-ES" dirty="0" smtClean="0">
                <a:solidFill>
                  <a:schemeClr val="tx1"/>
                </a:solidFill>
              </a:rPr>
              <a:t>use </a:t>
            </a:r>
            <a:r>
              <a:rPr lang="es-E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Cookies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err="1" smtClean="0">
                <a:solidFill>
                  <a:schemeClr val="tx1"/>
                </a:solidFill>
              </a:rPr>
              <a:t>for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AdTracking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algn="ctr"/>
            <a:endParaRPr lang="es-E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endParaRPr lang="es-E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endParaRPr lang="es-E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endParaRPr lang="es-E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endParaRPr lang="es-E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endParaRPr lang="es-E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endParaRPr lang="es-E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endParaRPr lang="es-E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endParaRPr lang="es-E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99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Segoe UI Symbol"/>
                <a:cs typeface="Courier New" pitchFamily="49" charset="0"/>
              </a:rPr>
              <a:t>Preference satisfies policy</a:t>
            </a: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ES" dirty="0">
                <a:sym typeface="Symbol"/>
              </a:rPr>
              <a:t></a:t>
            </a:r>
            <a:endParaRPr lang="es-ES" dirty="0" smtClean="0"/>
          </a:p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dirty="0" err="1" smtClean="0"/>
              <a:t>Policy</a:t>
            </a:r>
            <a:r>
              <a:rPr lang="es-ES" dirty="0" smtClean="0"/>
              <a:t> traces</a:t>
            </a:r>
          </a:p>
          <a:p>
            <a:pPr marL="0" indent="0" algn="ctr">
              <a:buNone/>
            </a:pPr>
            <a:r>
              <a:rPr lang="es-ES" dirty="0">
                <a:sym typeface="Symbol"/>
              </a:rPr>
              <a:t></a:t>
            </a:r>
            <a:endParaRPr lang="es-ES" dirty="0" smtClean="0"/>
          </a:p>
          <a:p>
            <a:pPr marL="0" indent="0" algn="ctr">
              <a:buNone/>
            </a:pPr>
            <a:r>
              <a:rPr lang="es-ES" dirty="0" err="1" smtClean="0"/>
              <a:t>Preference</a:t>
            </a:r>
            <a:r>
              <a:rPr lang="es-ES" dirty="0" smtClean="0"/>
              <a:t> traces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57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434</Words>
  <Application>Microsoft Office PowerPoint</Application>
  <PresentationFormat>Presentación en pantalla (4:3)</PresentationFormat>
  <Paragraphs>169</Paragraphs>
  <Slides>15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S4P SecPAL for Privacy</vt:lpstr>
      <vt:lpstr>Scenario</vt:lpstr>
      <vt:lpstr>Preference</vt:lpstr>
      <vt:lpstr>Policy</vt:lpstr>
      <vt:lpstr>Alice says MS may use Cookies for AdTracking ?</vt:lpstr>
      <vt:lpstr>Alice says MS may use Cookies for AdTracking ?</vt:lpstr>
      <vt:lpstr>Behaviours of a trace satisfying preference</vt:lpstr>
      <vt:lpstr>Behaviours of a trace satisfying policy</vt:lpstr>
      <vt:lpstr>Preference satisfies policy</vt:lpstr>
      <vt:lpstr>U → S</vt:lpstr>
      <vt:lpstr>S → S’</vt:lpstr>
      <vt:lpstr>Policy evolution</vt:lpstr>
      <vt:lpstr>Guarantees: U → S (and policy evolves)</vt:lpstr>
      <vt:lpstr>Guarantees: U→S, S→S’ (and policy evolves)</vt:lpstr>
      <vt:lpstr>S4P SecPAL for Privacy</vt:lpstr>
    </vt:vector>
  </TitlesOfParts>
  <Company>IMDEA software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S4P SecPAL for Privacy</dc:title>
  <dc:creator>Alexander Malkis</dc:creator>
  <cp:lastModifiedBy>Alexander Malkis</cp:lastModifiedBy>
  <cp:revision>51</cp:revision>
  <dcterms:created xsi:type="dcterms:W3CDTF">2010-12-03T14:14:31Z</dcterms:created>
  <dcterms:modified xsi:type="dcterms:W3CDTF">2011-03-22T10:31:24Z</dcterms:modified>
</cp:coreProperties>
</file>